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63" r:id="rId5"/>
    <p:sldId id="264" r:id="rId6"/>
    <p:sldId id="265" r:id="rId7"/>
    <p:sldId id="266" r:id="rId8"/>
    <p:sldId id="267" r:id="rId9"/>
    <p:sldId id="284" r:id="rId10"/>
    <p:sldId id="280" r:id="rId11"/>
    <p:sldId id="281" r:id="rId12"/>
    <p:sldId id="282" r:id="rId13"/>
    <p:sldId id="283" r:id="rId14"/>
    <p:sldId id="270" r:id="rId15"/>
    <p:sldId id="271" r:id="rId16"/>
    <p:sldId id="272" r:id="rId17"/>
    <p:sldId id="273" r:id="rId18"/>
    <p:sldId id="285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sad.isadroot.ex.ac.uk\UEC\User\fw223\Desktop\REE%20deposits%20Dan%20Woolmer%20project\Geol%20soc%20spec%20pub%20paper\reference%20data%20for%20crustal%20and%20mantle%20abundances%20monday%2010%20jan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28871814671409"/>
          <c:y val="5.6519978067690609E-2"/>
          <c:w val="0.78049432011937792"/>
          <c:h val="0.840175892606354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abundances!$U$1:$AI$1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abundances!$U$12:$AI$12</c:f>
              <c:numCache>
                <c:formatCode>General</c:formatCode>
                <c:ptCount val="15"/>
                <c:pt idx="0">
                  <c:v>30</c:v>
                </c:pt>
                <c:pt idx="1">
                  <c:v>64</c:v>
                </c:pt>
                <c:pt idx="2">
                  <c:v>7.1</c:v>
                </c:pt>
                <c:pt idx="3">
                  <c:v>26</c:v>
                </c:pt>
                <c:pt idx="5">
                  <c:v>4.5</c:v>
                </c:pt>
                <c:pt idx="6">
                  <c:v>0.88000000000000089</c:v>
                </c:pt>
                <c:pt idx="7">
                  <c:v>3.8</c:v>
                </c:pt>
                <c:pt idx="8">
                  <c:v>0.64000000000000223</c:v>
                </c:pt>
                <c:pt idx="9">
                  <c:v>3.5</c:v>
                </c:pt>
                <c:pt idx="10">
                  <c:v>0.8</c:v>
                </c:pt>
                <c:pt idx="11">
                  <c:v>2.2999999999999998</c:v>
                </c:pt>
                <c:pt idx="12">
                  <c:v>0.33000000000000135</c:v>
                </c:pt>
                <c:pt idx="13">
                  <c:v>2.2000000000000002</c:v>
                </c:pt>
                <c:pt idx="14">
                  <c:v>0.32000000000000112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72512"/>
        <c:axId val="75804032"/>
        <c:axId val="0"/>
      </c:bar3DChart>
      <c:catAx>
        <c:axId val="4627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Arial" pitchFamily="34" charset="0"/>
              </a:defRPr>
            </a:pPr>
            <a:endParaRPr lang="en-US"/>
          </a:p>
        </c:txPr>
        <c:crossAx val="75804032"/>
        <c:crossesAt val="0.1"/>
        <c:auto val="1"/>
        <c:lblAlgn val="ctr"/>
        <c:lblOffset val="100"/>
        <c:noMultiLvlLbl val="0"/>
      </c:catAx>
      <c:valAx>
        <c:axId val="75804032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627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abundances!$U$1:$AI$1</c:f>
              <c:strCache>
                <c:ptCount val="15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abundances!$U$5:$AI$5</c:f>
              <c:numCache>
                <c:formatCode>General</c:formatCode>
                <c:ptCount val="15"/>
                <c:pt idx="0">
                  <c:v>1.216</c:v>
                </c:pt>
                <c:pt idx="1">
                  <c:v>1.1960000000000071</c:v>
                </c:pt>
                <c:pt idx="2">
                  <c:v>1.179</c:v>
                </c:pt>
                <c:pt idx="3">
                  <c:v>1.163</c:v>
                </c:pt>
                <c:pt idx="5">
                  <c:v>1.1319999999999919</c:v>
                </c:pt>
                <c:pt idx="6">
                  <c:v>1.1200000000000001</c:v>
                </c:pt>
                <c:pt idx="7">
                  <c:v>1.107</c:v>
                </c:pt>
                <c:pt idx="8">
                  <c:v>1.095</c:v>
                </c:pt>
                <c:pt idx="9">
                  <c:v>1.083</c:v>
                </c:pt>
                <c:pt idx="10">
                  <c:v>1.0720000000000001</c:v>
                </c:pt>
                <c:pt idx="11">
                  <c:v>1.0620000000000001</c:v>
                </c:pt>
                <c:pt idx="12">
                  <c:v>1.052</c:v>
                </c:pt>
                <c:pt idx="13">
                  <c:v>1.042</c:v>
                </c:pt>
                <c:pt idx="14">
                  <c:v>1.032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4976"/>
        <c:axId val="75801152"/>
      </c:lineChart>
      <c:catAx>
        <c:axId val="4121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5801152"/>
        <c:crosses val="autoZero"/>
        <c:auto val="1"/>
        <c:lblAlgn val="ctr"/>
        <c:lblOffset val="100"/>
        <c:noMultiLvlLbl val="0"/>
      </c:catAx>
      <c:valAx>
        <c:axId val="75801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1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0.77769</cdr:x>
      <cdr:y>0.52406</cdr:y>
    </cdr:from>
    <cdr:to>
      <cdr:x>0.83827</cdr:x>
      <cdr:y>0.90436</cdr:y>
    </cdr:to>
    <cdr:pic>
      <cdr:nvPicPr>
        <cdr:cNvPr id="2" name="Picture 1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31143" y="2023854"/>
          <a:ext cx="500973" cy="1468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0.68223</cdr:x>
      <cdr:y>0.52204</cdr:y>
    </cdr:from>
    <cdr:to>
      <cdr:x>0.73654</cdr:x>
      <cdr:y>0.90436</cdr:y>
    </cdr:to>
    <cdr:pic>
      <cdr:nvPicPr>
        <cdr:cNvPr id="3" name="Picture 2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641697" y="2016038"/>
          <a:ext cx="449149" cy="1476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0.84235</cdr:x>
      <cdr:y>0.74803</cdr:y>
    </cdr:from>
    <cdr:to>
      <cdr:x>0.87199</cdr:x>
      <cdr:y>0.90436</cdr:y>
    </cdr:to>
    <cdr:pic>
      <cdr:nvPicPr>
        <cdr:cNvPr id="4" name="Picture 3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965870" y="2888792"/>
          <a:ext cx="245068" cy="603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0.13264</cdr:x>
      <cdr:y>0.21795</cdr:y>
    </cdr:from>
    <cdr:to>
      <cdr:x>0.20575</cdr:x>
      <cdr:y>0.90436</cdr:y>
    </cdr:to>
    <cdr:pic>
      <cdr:nvPicPr>
        <cdr:cNvPr id="5" name="Picture 4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96844" y="841704"/>
          <a:ext cx="604624" cy="26508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0.18896</cdr:x>
      <cdr:y>0.1353</cdr:y>
    </cdr:from>
    <cdr:to>
      <cdr:x>0.24344</cdr:x>
      <cdr:y>0.90436</cdr:y>
    </cdr:to>
    <cdr:pic>
      <cdr:nvPicPr>
        <cdr:cNvPr id="6" name="Picture 5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62648" y="522514"/>
          <a:ext cx="450478" cy="2970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0.28708</cdr:x>
      <cdr:y>0.23869</cdr:y>
    </cdr:from>
    <cdr:to>
      <cdr:x>0.34501</cdr:x>
      <cdr:y>0.90436</cdr:y>
    </cdr:to>
    <cdr:pic>
      <cdr:nvPicPr>
        <cdr:cNvPr id="7" name="Picture 6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74010" y="921802"/>
          <a:ext cx="479070" cy="2570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0.38971</cdr:x>
      <cdr:y>0.43754</cdr:y>
    </cdr:from>
    <cdr:to>
      <cdr:x>0.43738</cdr:x>
      <cdr:y>0.90436</cdr:y>
    </cdr:to>
    <cdr:pic>
      <cdr:nvPicPr>
        <cdr:cNvPr id="8" name="Picture 7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222731" y="1689726"/>
          <a:ext cx="394210" cy="1802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0.48885</cdr:x>
      <cdr:y>0.45728</cdr:y>
    </cdr:from>
    <cdr:to>
      <cdr:x>0.53785</cdr:x>
      <cdr:y>0.90436</cdr:y>
    </cdr:to>
    <cdr:pic>
      <cdr:nvPicPr>
        <cdr:cNvPr id="9" name="Picture 8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42545" y="1765946"/>
          <a:ext cx="405226" cy="17265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0.58654</cdr:x>
      <cdr:y>0.47468</cdr:y>
    </cdr:from>
    <cdr:to>
      <cdr:x>0.63459</cdr:x>
      <cdr:y>0.90436</cdr:y>
    </cdr:to>
    <cdr:pic>
      <cdr:nvPicPr>
        <cdr:cNvPr id="10" name="Picture 9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50412" y="1833166"/>
          <a:ext cx="397324" cy="1659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0.23846</cdr:x>
      <cdr:y>0.38719</cdr:y>
    </cdr:from>
    <cdr:to>
      <cdr:x>0.29369</cdr:x>
      <cdr:y>0.90436</cdr:y>
    </cdr:to>
    <cdr:pic>
      <cdr:nvPicPr>
        <cdr:cNvPr id="11" name="Picture 10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1977" y="1495286"/>
          <a:ext cx="456683" cy="1997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0.64062</cdr:x>
      <cdr:y>0.64302</cdr:y>
    </cdr:from>
    <cdr:to>
      <cdr:x>0.67849</cdr:x>
      <cdr:y>0.90436</cdr:y>
    </cdr:to>
    <cdr:pic>
      <cdr:nvPicPr>
        <cdr:cNvPr id="13" name="Picture 12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297625" y="2483254"/>
          <a:ext cx="313169" cy="10092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0.54787</cdr:x>
      <cdr:y>0.66222</cdr:y>
    </cdr:from>
    <cdr:to>
      <cdr:x>0.57179</cdr:x>
      <cdr:y>0.90436</cdr:y>
    </cdr:to>
    <cdr:pic>
      <cdr:nvPicPr>
        <cdr:cNvPr id="14" name="Picture 13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H="1">
          <a:off x="4530605" y="2557417"/>
          <a:ext cx="197861" cy="935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0.44658</cdr:x>
      <cdr:y>0.62038</cdr:y>
    </cdr:from>
    <cdr:to>
      <cdr:x>0.47464</cdr:x>
      <cdr:y>0.90436</cdr:y>
    </cdr:to>
    <cdr:pic>
      <cdr:nvPicPr>
        <cdr:cNvPr id="15" name="Picture 14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693040" y="2395821"/>
          <a:ext cx="232053" cy="1096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0.74575</cdr:x>
      <cdr:y>0.74564</cdr:y>
    </cdr:from>
    <cdr:to>
      <cdr:x>0.77106</cdr:x>
      <cdr:y>0.90436</cdr:y>
    </cdr:to>
    <cdr:pic>
      <cdr:nvPicPr>
        <cdr:cNvPr id="16" name="Picture 15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167026" y="2879586"/>
          <a:ext cx="209267" cy="612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0.88871</cdr:x>
      <cdr:y>0.2609</cdr:y>
    </cdr:from>
    <cdr:to>
      <cdr:x>0.96355</cdr:x>
      <cdr:y>0.90436</cdr:y>
    </cdr:to>
    <cdr:pic>
      <cdr:nvPicPr>
        <cdr:cNvPr id="18" name="Picture 17" descr="C:\Documents and Settings\fw223\Local Settings\Temporary Internet Files\Content.IE5\Z5ORTCEO\MC900045197[1].wm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349242" y="1007553"/>
          <a:ext cx="618846" cy="24849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14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94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45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5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72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03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97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25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6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028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CB9-0173-4B4D-83A8-820C4C67FD2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F97E-1508-46B3-B67B-05671D550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46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29192" y="2753910"/>
            <a:ext cx="8114558" cy="7350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40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Rare Earth Elements</a:t>
            </a:r>
            <a:endParaRPr lang="en-CA" sz="40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7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265" y="178131"/>
            <a:ext cx="7269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Pearson’s HSAB Principles and Aqueous Metal Complexes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707" y="1412776"/>
            <a:ext cx="867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Hard acids (large Z/r) bond with hard bases (ionic bonding) and soft acids (small Z/r) with soft bases (covalent bonding).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14400" y="3216729"/>
            <a:ext cx="2599276" cy="1717878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265" y="225081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Hard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3326" y="2243773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</a:rPr>
              <a:t>Borderline</a:t>
            </a:r>
            <a:endParaRPr lang="en-US" sz="2400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58" y="224377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</a:rPr>
              <a:t>Soft</a:t>
            </a:r>
            <a:endParaRPr lang="en-US" sz="24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41" y="2705438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</a:rPr>
              <a:t>Acids</a:t>
            </a:r>
            <a:endParaRPr lang="en-US" sz="2400" i="1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157" y="3266209"/>
            <a:ext cx="1984839" cy="10156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Fe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,Mn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,Cu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  <a:endParaRPr lang="en-US" sz="20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Zn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2+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&gt;Pb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,Sn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</a:t>
            </a:r>
          </a:p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As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3+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Sb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3+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=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Bi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3+</a:t>
            </a:r>
            <a:endParaRPr lang="en-US" sz="2000" baseline="30000" dirty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940" y="3266209"/>
            <a:ext cx="2555736" cy="152862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H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 Na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&gt;K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Al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&gt;Ga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3+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Y</a:t>
            </a:r>
            <a:r>
              <a:rPr lang="en-US" sz="2000" baseline="30000" dirty="0" smtClean="0">
                <a:solidFill>
                  <a:srgbClr val="FF0000"/>
                </a:solidFill>
                <a:latin typeface="Arial" pitchFamily="34" charset="0"/>
              </a:rPr>
              <a:t>3+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,REE</a:t>
            </a:r>
            <a:r>
              <a:rPr lang="en-US" sz="2000" baseline="30000" dirty="0" smtClean="0">
                <a:solidFill>
                  <a:srgbClr val="FF0000"/>
                </a:solidFill>
                <a:latin typeface="Arial" pitchFamily="34" charset="0"/>
              </a:rPr>
              <a:t>3+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(Lu&gt;La)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Zr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4+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,Nb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5+</a:t>
            </a:r>
          </a:p>
          <a:p>
            <a:endParaRPr lang="en-US" sz="2000" baseline="30000" dirty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87" y="479517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</a:rPr>
              <a:t>Bases</a:t>
            </a:r>
            <a:endParaRPr lang="en-US" sz="2400" i="1" dirty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008" y="5378142"/>
            <a:ext cx="2534668" cy="101566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F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,OH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,CO</a:t>
            </a:r>
            <a:r>
              <a:rPr lang="en-US" sz="2000" baseline="-25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2-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&gt;HCO</a:t>
            </a:r>
            <a:r>
              <a:rPr lang="en-US" sz="2000" baseline="-25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</a:p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SO</a:t>
            </a:r>
            <a:r>
              <a:rPr lang="en-US" sz="2000" baseline="-25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4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2- 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&gt;HSO</a:t>
            </a:r>
            <a:r>
              <a:rPr lang="en-US" sz="2000" baseline="-25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4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</a:p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PO</a:t>
            </a:r>
            <a:r>
              <a:rPr lang="en-US" sz="2000" baseline="-25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4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3-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5372" y="5378142"/>
            <a:ext cx="583814" cy="40011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1650" y="3266209"/>
            <a:ext cx="1748940" cy="132343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Au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&gt;Ag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+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Cu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Hg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&gt;Cd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</a:p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Pt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&gt;Pd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2+</a:t>
            </a:r>
          </a:p>
          <a:p>
            <a:endParaRPr lang="en-US" sz="20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4346" y="5378142"/>
            <a:ext cx="1276311" cy="70788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HS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&gt;H</a:t>
            </a:r>
            <a:r>
              <a:rPr lang="en-US" sz="2000" baseline="-25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2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S</a:t>
            </a:r>
          </a:p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CN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,I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&gt;Br</a:t>
            </a:r>
            <a:r>
              <a:rPr lang="en-US" sz="2000" baseline="30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5985" y="6270171"/>
            <a:ext cx="178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</a:rPr>
              <a:t>Pearson (1963)</a:t>
            </a:r>
            <a:endParaRPr lang="en-US" sz="16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18" y="1315114"/>
            <a:ext cx="4311436" cy="537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Figure 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545947"/>
            <a:ext cx="3872451" cy="4916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4313" y="1315113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 K REEF</a:t>
            </a:r>
            <a:r>
              <a:rPr lang="en-US" sz="2400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2+</a:t>
            </a:r>
            <a:endParaRPr lang="en-US" sz="2400" baseline="30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892" y="293249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 K REECl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4458" y="4970636"/>
            <a:ext cx="4310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Solid lines – experimental data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Migdisov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 (2009)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Dashed lines – theoretical predictions of Haas et al. (1995)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18" y="332656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Stability of REE-F &amp; -Cl Complexes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173" y="1916832"/>
            <a:ext cx="4310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Stability of REEF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complexes  high, decreases with increasing atomic number.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7173" y="3496214"/>
            <a:ext cx="4310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Stability of REECl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complexes, moderate, decreases with increasing atomic number.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739" y="631767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Migdisov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(2009)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1168557" y="260261"/>
            <a:ext cx="72975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" charset="0"/>
              </a:rPr>
              <a:t>Nd</a:t>
            </a:r>
            <a:r>
              <a:rPr lang="en-US" sz="3600" b="1" dirty="0" smtClean="0">
                <a:latin typeface="Arial" charset="0"/>
              </a:rPr>
              <a:t> Speciation and solubility in a Cl-F-bearing Fluid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84" y="1992573"/>
            <a:ext cx="188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Fluid contains 10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500 ppm F, 200 ppm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7492" y="6396046"/>
            <a:ext cx="3773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 err="1" smtClean="0">
                <a:latin typeface="Arial" pitchFamily="34" charset="0"/>
                <a:cs typeface="Arial" pitchFamily="34" charset="0"/>
              </a:rPr>
              <a:t>Migdisov</a:t>
            </a:r>
            <a:r>
              <a:rPr lang="en-CA" sz="1600" i="1" dirty="0" smtClean="0">
                <a:latin typeface="Arial" pitchFamily="34" charset="0"/>
                <a:cs typeface="Arial" pitchFamily="34" charset="0"/>
              </a:rPr>
              <a:t> &amp; Williams-Jones et al. (2014)</a:t>
            </a:r>
            <a:endParaRPr lang="en-CA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84" y="4174554"/>
            <a:ext cx="215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-chloride complexes predominate at low pH; at higher pH, NdF</a:t>
            </a:r>
            <a:r>
              <a:rPr lang="en-CA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fluocerite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-(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)) precipitates.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1282"/>
          <a:stretch>
            <a:fillRect/>
          </a:stretch>
        </p:blipFill>
        <p:spPr bwMode="auto">
          <a:xfrm>
            <a:off x="2094330" y="1890713"/>
            <a:ext cx="68675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1168557" y="260261"/>
            <a:ext cx="7297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" charset="0"/>
              </a:rPr>
              <a:t>Gadopentetic</a:t>
            </a:r>
            <a:r>
              <a:rPr lang="en-US" sz="3600" b="1" dirty="0" smtClean="0">
                <a:latin typeface="Arial" charset="0"/>
              </a:rPr>
              <a:t> acid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084487"/>
            <a:ext cx="700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A complex of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Gd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with DTPA (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diethylenetriaminepentacetate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Image result for gadopentet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30" y="1844824"/>
            <a:ext cx="5898000" cy="398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8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" y="548680"/>
            <a:ext cx="905790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6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" y="275011"/>
            <a:ext cx="4752528" cy="419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68957"/>
            <a:ext cx="5057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3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4" y="105827"/>
            <a:ext cx="8483128" cy="663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3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7245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22404"/>
            <a:ext cx="5362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3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23925"/>
            <a:ext cx="70485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903297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Luo and Byrne (2001)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9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438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0046"/>
            <a:ext cx="6048672" cy="556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8671"/>
            <a:ext cx="4494428" cy="122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7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246188" y="439738"/>
            <a:ext cx="7100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charset="0"/>
              </a:rPr>
              <a:t>The REE and the Periodic Table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5844" y="1759982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9908" y="1714121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5844" y="1259920"/>
            <a:ext cx="444500" cy="500062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H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5237" y="1224440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6071" y="2260776"/>
            <a:ext cx="447675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Na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6071" y="2763219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K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66071" y="3264869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Rb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65844" y="3768107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5844" y="4270375"/>
            <a:ext cx="447675" cy="499092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Fr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10117" y="1759982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110344" y="2260776"/>
            <a:ext cx="446087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Mg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112121" y="2762970"/>
            <a:ext cx="446087" cy="56839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Ca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113519" y="3269278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Sr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110344" y="3768725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Ba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110116" y="4268787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Ra</a:t>
            </a:r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1555300" y="2763219"/>
            <a:ext cx="447675" cy="5016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err="1">
                <a:latin typeface="Arial" charset="0"/>
              </a:rPr>
              <a:t>Sc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1554583" y="3264869"/>
            <a:ext cx="447675" cy="5016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latin typeface="Arial" charset="0"/>
              </a:rPr>
              <a:t>Y</a:t>
            </a:r>
          </a:p>
        </p:txBody>
      </p:sp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1554580" y="3764932"/>
            <a:ext cx="447675" cy="501650"/>
          </a:xfrm>
          <a:prstGeom prst="rect">
            <a:avLst/>
          </a:prstGeom>
          <a:solidFill>
            <a:srgbClr val="00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latin typeface="Arial" charset="0"/>
              </a:rPr>
              <a:t>La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554582" y="4268787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Ac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003330" y="2760019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Ti</a:t>
            </a:r>
          </a:p>
        </p:txBody>
      </p:sp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2002256" y="3264869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err="1">
                <a:latin typeface="Arial" charset="0"/>
              </a:rPr>
              <a:t>Zr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003329" y="3764932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Hf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001993" y="4270375"/>
            <a:ext cx="446087" cy="499092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Rf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449417" y="2762694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V</a:t>
            </a:r>
          </a:p>
        </p:txBody>
      </p:sp>
      <p:sp>
        <p:nvSpPr>
          <p:cNvPr id="3099" name="Rectangle 26"/>
          <p:cNvSpPr>
            <a:spLocks noChangeArrowheads="1"/>
          </p:cNvSpPr>
          <p:nvPr/>
        </p:nvSpPr>
        <p:spPr bwMode="auto">
          <a:xfrm>
            <a:off x="2449262" y="3264344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err="1">
                <a:latin typeface="Arial" charset="0"/>
              </a:rPr>
              <a:t>Nb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449417" y="3764932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Ta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-2052736" y="5128539"/>
            <a:ext cx="446088" cy="497436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Db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895505" y="2762694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Cr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895505" y="3264344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Mo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893876" y="3767313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893876" y="4271963"/>
            <a:ext cx="449263" cy="497436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Sg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339964" y="2761807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Mn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340799" y="3261668"/>
            <a:ext cx="446087" cy="509259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Tc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3340798" y="3767313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339964" y="4271963"/>
            <a:ext cx="446088" cy="497504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Bh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786886" y="2761807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Fe</a:t>
            </a: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3786051" y="3263281"/>
            <a:ext cx="446088" cy="50385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Ru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3786051" y="3767313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4232139" y="2761632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</a:t>
            </a: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4231421" y="3265663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Rh</a:t>
            </a: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4232139" y="3767313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Ir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4678226" y="2759796"/>
            <a:ext cx="446088" cy="509481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Ni</a:t>
            </a: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4678226" y="3262487"/>
            <a:ext cx="446088" cy="506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679043" y="3767313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Pt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5124314" y="3260107"/>
            <a:ext cx="446088" cy="507206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Ag</a:t>
            </a: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5124314" y="3764138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Au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5568052" y="3260107"/>
            <a:ext cx="446087" cy="503858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Cd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5567231" y="3763965"/>
            <a:ext cx="45164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Hg</a:t>
            </a: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6016489" y="1756745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6017292" y="2258395"/>
            <a:ext cx="447675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Al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013317" y="2761632"/>
            <a:ext cx="45244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Ga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013317" y="3263282"/>
            <a:ext cx="45084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</a:t>
            </a: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6016489" y="3760785"/>
            <a:ext cx="447675" cy="508002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Tl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6464967" y="1756745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6465764" y="2258394"/>
            <a:ext cx="446088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Si</a:t>
            </a: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6464164" y="2760665"/>
            <a:ext cx="446088" cy="504998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Ge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6464164" y="3263282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Sn</a:t>
            </a: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6464967" y="3760785"/>
            <a:ext cx="446088" cy="508002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Pb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6911852" y="1756744"/>
            <a:ext cx="444500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6911852" y="2256560"/>
            <a:ext cx="444500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6908730" y="2758900"/>
            <a:ext cx="448409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As</a:t>
            </a: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6908729" y="3260550"/>
            <a:ext cx="480959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Sb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6910252" y="3757613"/>
            <a:ext cx="444500" cy="512144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Bi</a:t>
            </a: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7354026" y="1756744"/>
            <a:ext cx="444500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7356352" y="2258393"/>
            <a:ext cx="444500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7357139" y="2758900"/>
            <a:ext cx="444500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Se</a:t>
            </a: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7354026" y="3260107"/>
            <a:ext cx="444500" cy="5048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Te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7354026" y="3757613"/>
            <a:ext cx="444500" cy="512144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Po</a:t>
            </a:r>
          </a:p>
        </p:txBody>
      </p:sp>
      <p:sp>
        <p:nvSpPr>
          <p:cNvPr id="3145" name="Rectangle 72"/>
          <p:cNvSpPr>
            <a:spLocks noChangeArrowheads="1"/>
          </p:cNvSpPr>
          <p:nvPr/>
        </p:nvSpPr>
        <p:spPr bwMode="auto">
          <a:xfrm>
            <a:off x="7798526" y="1756743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F</a:t>
            </a:r>
          </a:p>
        </p:txBody>
      </p:sp>
      <p:sp>
        <p:nvSpPr>
          <p:cNvPr id="3146" name="Rectangle 73"/>
          <p:cNvSpPr>
            <a:spLocks noChangeArrowheads="1"/>
          </p:cNvSpPr>
          <p:nvPr/>
        </p:nvSpPr>
        <p:spPr bwMode="auto">
          <a:xfrm>
            <a:off x="7800852" y="2258392"/>
            <a:ext cx="446087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Cl</a:t>
            </a:r>
            <a:endParaRPr lang="en-GB" alt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7800852" y="2761629"/>
            <a:ext cx="446087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Br</a:t>
            </a: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7800852" y="3260107"/>
            <a:ext cx="446087" cy="504822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7800852" y="3760785"/>
            <a:ext cx="446087" cy="511178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At</a:t>
            </a: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8244613" y="1259920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He</a:t>
            </a: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8238991" y="1759982"/>
            <a:ext cx="455623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Ne</a:t>
            </a: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8238991" y="2260776"/>
            <a:ext cx="455623" cy="503238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Ar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8238991" y="2761632"/>
            <a:ext cx="455623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Kr</a:t>
            </a: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8244613" y="3261447"/>
            <a:ext cx="447675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Xe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8244613" y="3759197"/>
            <a:ext cx="447675" cy="510559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Rn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832758" y="2213151"/>
            <a:ext cx="354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811099" y="2712686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19</a:t>
            </a: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832758" y="3226769"/>
            <a:ext cx="354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37</a:t>
            </a: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816656" y="3722069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55</a:t>
            </a: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834119" y="4219575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87</a:t>
            </a: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1345294" y="1719438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1257981" y="2213151"/>
            <a:ext cx="354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1240708" y="2713759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1256394" y="3221653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38</a:t>
            </a: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1253219" y="3722687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56</a:t>
            </a: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1252991" y="4213225"/>
            <a:ext cx="3540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88</a:t>
            </a:r>
          </a:p>
        </p:txBody>
      </p:sp>
      <p:sp>
        <p:nvSpPr>
          <p:cNvPr id="3167" name="Rectangle 122"/>
          <p:cNvSpPr>
            <a:spLocks noChangeArrowheads="1"/>
          </p:cNvSpPr>
          <p:nvPr/>
        </p:nvSpPr>
        <p:spPr bwMode="auto">
          <a:xfrm>
            <a:off x="1698175" y="2717181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0" tIns="46035" rIns="92070" bIns="460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Arial" charset="0"/>
              </a:rPr>
              <a:t>21</a:t>
            </a:r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2125567" y="2713981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22</a:t>
            </a:r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2582767" y="2716656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23</a:t>
            </a:r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3032030" y="2716656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24</a:t>
            </a: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3478076" y="2715769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25</a:t>
            </a:r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3909124" y="2715769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26</a:t>
            </a: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4365489" y="2715594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27</a:t>
            </a:r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4813164" y="2713759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28</a:t>
            </a: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121143" y="2760044"/>
            <a:ext cx="446088" cy="5016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Cu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5567231" y="2762622"/>
            <a:ext cx="446087" cy="49748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Zn</a:t>
            </a:r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>
            <a:off x="5252906" y="2714006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29</a:t>
            </a:r>
          </a:p>
        </p:txBody>
      </p:sp>
      <p:sp>
        <p:nvSpPr>
          <p:cNvPr id="134" name="Rectangle 131"/>
          <p:cNvSpPr>
            <a:spLocks noChangeArrowheads="1"/>
          </p:cNvSpPr>
          <p:nvPr/>
        </p:nvSpPr>
        <p:spPr bwMode="auto">
          <a:xfrm>
            <a:off x="5705343" y="2716584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>
            <a:off x="6167305" y="2715594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31</a:t>
            </a:r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>
            <a:off x="6603864" y="2714627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32</a:t>
            </a:r>
          </a:p>
        </p:txBody>
      </p:sp>
      <p:sp>
        <p:nvSpPr>
          <p:cNvPr id="3179" name="Rectangle 134"/>
          <p:cNvSpPr>
            <a:spLocks noChangeArrowheads="1"/>
          </p:cNvSpPr>
          <p:nvPr/>
        </p:nvSpPr>
        <p:spPr bwMode="auto">
          <a:xfrm>
            <a:off x="1697458" y="3220419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0" tIns="46035" rIns="92070" bIns="460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Arial" charset="0"/>
              </a:rPr>
              <a:t>39</a:t>
            </a:r>
          </a:p>
        </p:txBody>
      </p:sp>
      <p:sp>
        <p:nvSpPr>
          <p:cNvPr id="3180" name="Rectangle 135"/>
          <p:cNvSpPr>
            <a:spLocks noChangeArrowheads="1"/>
          </p:cNvSpPr>
          <p:nvPr/>
        </p:nvSpPr>
        <p:spPr bwMode="auto">
          <a:xfrm>
            <a:off x="2164181" y="3220419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0" tIns="46035" rIns="92070" bIns="460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300">
                <a:latin typeface="Arial" charset="0"/>
              </a:rPr>
              <a:t>40</a:t>
            </a:r>
          </a:p>
        </p:txBody>
      </p:sp>
      <p:sp>
        <p:nvSpPr>
          <p:cNvPr id="3181" name="Rectangle 136"/>
          <p:cNvSpPr>
            <a:spLocks noChangeArrowheads="1"/>
          </p:cNvSpPr>
          <p:nvPr/>
        </p:nvSpPr>
        <p:spPr bwMode="auto">
          <a:xfrm>
            <a:off x="2611187" y="3219894"/>
            <a:ext cx="354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0" tIns="46035" rIns="92070" bIns="460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Arial" charset="0"/>
              </a:rPr>
              <a:t>41</a:t>
            </a:r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>
            <a:off x="3046318" y="3219894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42</a:t>
            </a:r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>
            <a:off x="3501136" y="3217219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43</a:t>
            </a:r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>
            <a:off x="3946389" y="3218832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44</a:t>
            </a:r>
          </a:p>
        </p:txBody>
      </p:sp>
      <p:sp>
        <p:nvSpPr>
          <p:cNvPr id="143" name="Rectangle 140"/>
          <p:cNvSpPr>
            <a:spLocks noChangeArrowheads="1"/>
          </p:cNvSpPr>
          <p:nvPr/>
        </p:nvSpPr>
        <p:spPr bwMode="auto">
          <a:xfrm>
            <a:off x="4390171" y="3221213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45</a:t>
            </a: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>
            <a:off x="4836976" y="3218038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46</a:t>
            </a:r>
          </a:p>
        </p:txBody>
      </p:sp>
      <p:sp>
        <p:nvSpPr>
          <p:cNvPr id="145" name="Rectangle 142"/>
          <p:cNvSpPr>
            <a:spLocks noChangeArrowheads="1"/>
          </p:cNvSpPr>
          <p:nvPr/>
        </p:nvSpPr>
        <p:spPr bwMode="auto">
          <a:xfrm>
            <a:off x="5283061" y="3215657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47</a:t>
            </a:r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>
            <a:off x="5719639" y="3221213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48</a:t>
            </a:r>
          </a:p>
        </p:txBody>
      </p:sp>
      <p:sp>
        <p:nvSpPr>
          <p:cNvPr id="147" name="Rectangle 144"/>
          <p:cNvSpPr>
            <a:spLocks noChangeArrowheads="1"/>
          </p:cNvSpPr>
          <p:nvPr/>
        </p:nvSpPr>
        <p:spPr bwMode="auto">
          <a:xfrm>
            <a:off x="6173652" y="3218832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49</a:t>
            </a: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auto">
          <a:xfrm>
            <a:off x="6629264" y="3218832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50</a:t>
            </a:r>
          </a:p>
        </p:txBody>
      </p:sp>
      <p:sp>
        <p:nvSpPr>
          <p:cNvPr id="149" name="Rectangle 146"/>
          <p:cNvSpPr>
            <a:spLocks noChangeArrowheads="1"/>
          </p:cNvSpPr>
          <p:nvPr/>
        </p:nvSpPr>
        <p:spPr bwMode="auto">
          <a:xfrm>
            <a:off x="7062717" y="3216100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51</a:t>
            </a:r>
          </a:p>
        </p:txBody>
      </p:sp>
      <p:sp>
        <p:nvSpPr>
          <p:cNvPr id="150" name="Rectangle 147"/>
          <p:cNvSpPr>
            <a:spLocks noChangeArrowheads="1"/>
          </p:cNvSpPr>
          <p:nvPr/>
        </p:nvSpPr>
        <p:spPr bwMode="auto">
          <a:xfrm>
            <a:off x="7506426" y="3218832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52</a:t>
            </a:r>
          </a:p>
        </p:txBody>
      </p:sp>
      <p:sp>
        <p:nvSpPr>
          <p:cNvPr id="151" name="Rectangle 148"/>
          <p:cNvSpPr>
            <a:spLocks noChangeArrowheads="1"/>
          </p:cNvSpPr>
          <p:nvPr/>
        </p:nvSpPr>
        <p:spPr bwMode="auto">
          <a:xfrm>
            <a:off x="7932614" y="3218829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53</a:t>
            </a:r>
          </a:p>
        </p:txBody>
      </p:sp>
      <p:sp>
        <p:nvSpPr>
          <p:cNvPr id="152" name="Rectangle 149"/>
          <p:cNvSpPr>
            <a:spLocks noChangeArrowheads="1"/>
          </p:cNvSpPr>
          <p:nvPr/>
        </p:nvSpPr>
        <p:spPr bwMode="auto">
          <a:xfrm>
            <a:off x="8408126" y="3218584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54</a:t>
            </a:r>
          </a:p>
        </p:txBody>
      </p:sp>
      <p:sp>
        <p:nvSpPr>
          <p:cNvPr id="153" name="Rectangle 150"/>
          <p:cNvSpPr>
            <a:spLocks noChangeArrowheads="1"/>
          </p:cNvSpPr>
          <p:nvPr/>
        </p:nvSpPr>
        <p:spPr bwMode="auto">
          <a:xfrm>
            <a:off x="8391390" y="2717182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36</a:t>
            </a:r>
          </a:p>
        </p:txBody>
      </p:sp>
      <p:sp>
        <p:nvSpPr>
          <p:cNvPr id="154" name="Rectangle 151"/>
          <p:cNvSpPr>
            <a:spLocks noChangeArrowheads="1"/>
          </p:cNvSpPr>
          <p:nvPr/>
        </p:nvSpPr>
        <p:spPr bwMode="auto">
          <a:xfrm>
            <a:off x="8380279" y="2217914"/>
            <a:ext cx="3540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155" name="Rectangle 152"/>
          <p:cNvSpPr>
            <a:spLocks noChangeArrowheads="1"/>
          </p:cNvSpPr>
          <p:nvPr/>
        </p:nvSpPr>
        <p:spPr bwMode="auto">
          <a:xfrm>
            <a:off x="8388227" y="1699657"/>
            <a:ext cx="3540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56" name="Rectangle 153"/>
          <p:cNvSpPr>
            <a:spLocks noChangeArrowheads="1"/>
          </p:cNvSpPr>
          <p:nvPr/>
        </p:nvSpPr>
        <p:spPr bwMode="auto">
          <a:xfrm>
            <a:off x="8443051" y="122658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7" name="Rectangle 154"/>
          <p:cNvSpPr>
            <a:spLocks noChangeArrowheads="1"/>
          </p:cNvSpPr>
          <p:nvPr/>
        </p:nvSpPr>
        <p:spPr bwMode="auto">
          <a:xfrm>
            <a:off x="6232389" y="173293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58" name="Rectangle 155"/>
          <p:cNvSpPr>
            <a:spLocks noChangeArrowheads="1"/>
          </p:cNvSpPr>
          <p:nvPr/>
        </p:nvSpPr>
        <p:spPr bwMode="auto">
          <a:xfrm>
            <a:off x="6693567" y="173293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>
            <a:off x="7119814" y="1732932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60" name="Rectangle 157"/>
          <p:cNvSpPr>
            <a:spLocks noChangeArrowheads="1"/>
          </p:cNvSpPr>
          <p:nvPr/>
        </p:nvSpPr>
        <p:spPr bwMode="auto">
          <a:xfrm>
            <a:off x="7558814" y="1732932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3203" name="Rectangle 158"/>
          <p:cNvSpPr>
            <a:spLocks noChangeArrowheads="1"/>
          </p:cNvSpPr>
          <p:nvPr/>
        </p:nvSpPr>
        <p:spPr bwMode="auto">
          <a:xfrm>
            <a:off x="8000138" y="1732931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0" tIns="46035" rIns="92070" bIns="460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9</a:t>
            </a:r>
          </a:p>
        </p:txBody>
      </p:sp>
      <p:sp>
        <p:nvSpPr>
          <p:cNvPr id="3204" name="Rectangle 159"/>
          <p:cNvSpPr>
            <a:spLocks noChangeArrowheads="1"/>
          </p:cNvSpPr>
          <p:nvPr/>
        </p:nvSpPr>
        <p:spPr bwMode="auto">
          <a:xfrm>
            <a:off x="7953252" y="2213942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0" tIns="46035" rIns="92070" bIns="460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17</a:t>
            </a:r>
          </a:p>
        </p:txBody>
      </p:sp>
      <p:sp>
        <p:nvSpPr>
          <p:cNvPr id="163" name="Rectangle 160"/>
          <p:cNvSpPr>
            <a:spLocks noChangeArrowheads="1"/>
          </p:cNvSpPr>
          <p:nvPr/>
        </p:nvSpPr>
        <p:spPr bwMode="auto">
          <a:xfrm>
            <a:off x="7508752" y="2213943"/>
            <a:ext cx="354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164" name="Rectangle 161"/>
          <p:cNvSpPr>
            <a:spLocks noChangeArrowheads="1"/>
          </p:cNvSpPr>
          <p:nvPr/>
        </p:nvSpPr>
        <p:spPr bwMode="auto">
          <a:xfrm>
            <a:off x="7054727" y="2212110"/>
            <a:ext cx="3540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165" name="Rectangle 162"/>
          <p:cNvSpPr>
            <a:spLocks noChangeArrowheads="1"/>
          </p:cNvSpPr>
          <p:nvPr/>
        </p:nvSpPr>
        <p:spPr bwMode="auto">
          <a:xfrm>
            <a:off x="6619752" y="2213944"/>
            <a:ext cx="3540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166" name="Rectangle 163"/>
          <p:cNvSpPr>
            <a:spLocks noChangeArrowheads="1"/>
          </p:cNvSpPr>
          <p:nvPr/>
        </p:nvSpPr>
        <p:spPr bwMode="auto">
          <a:xfrm>
            <a:off x="6174455" y="2213945"/>
            <a:ext cx="3540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167" name="Rectangle 164"/>
          <p:cNvSpPr>
            <a:spLocks noChangeArrowheads="1"/>
          </p:cNvSpPr>
          <p:nvPr/>
        </p:nvSpPr>
        <p:spPr bwMode="auto">
          <a:xfrm>
            <a:off x="7057101" y="2712862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33</a:t>
            </a:r>
          </a:p>
        </p:txBody>
      </p:sp>
      <p:sp>
        <p:nvSpPr>
          <p:cNvPr id="168" name="Rectangle 165"/>
          <p:cNvSpPr>
            <a:spLocks noChangeArrowheads="1"/>
          </p:cNvSpPr>
          <p:nvPr/>
        </p:nvSpPr>
        <p:spPr bwMode="auto">
          <a:xfrm>
            <a:off x="7500014" y="2712862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34</a:t>
            </a:r>
          </a:p>
        </p:txBody>
      </p:sp>
      <p:sp>
        <p:nvSpPr>
          <p:cNvPr id="169" name="Rectangle 166"/>
          <p:cNvSpPr>
            <a:spLocks noChangeArrowheads="1"/>
          </p:cNvSpPr>
          <p:nvPr/>
        </p:nvSpPr>
        <p:spPr bwMode="auto">
          <a:xfrm>
            <a:off x="7943727" y="2715591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35</a:t>
            </a:r>
          </a:p>
        </p:txBody>
      </p:sp>
      <p:sp>
        <p:nvSpPr>
          <p:cNvPr id="3212" name="Rectangle 167"/>
          <p:cNvSpPr>
            <a:spLocks noChangeArrowheads="1"/>
          </p:cNvSpPr>
          <p:nvPr/>
        </p:nvSpPr>
        <p:spPr bwMode="auto">
          <a:xfrm>
            <a:off x="1689517" y="3722069"/>
            <a:ext cx="354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0" tIns="46035" rIns="92070" bIns="460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Arial" charset="0"/>
              </a:rPr>
              <a:t>57</a:t>
            </a:r>
          </a:p>
        </p:txBody>
      </p:sp>
      <p:sp>
        <p:nvSpPr>
          <p:cNvPr id="171" name="Rectangle 168"/>
          <p:cNvSpPr>
            <a:spLocks noChangeArrowheads="1"/>
          </p:cNvSpPr>
          <p:nvPr/>
        </p:nvSpPr>
        <p:spPr bwMode="auto">
          <a:xfrm>
            <a:off x="2144616" y="3722069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72</a:t>
            </a:r>
          </a:p>
        </p:txBody>
      </p:sp>
      <p:sp>
        <p:nvSpPr>
          <p:cNvPr id="172" name="Rectangle 169"/>
          <p:cNvSpPr>
            <a:spLocks noChangeArrowheads="1"/>
          </p:cNvSpPr>
          <p:nvPr/>
        </p:nvSpPr>
        <p:spPr bwMode="auto">
          <a:xfrm>
            <a:off x="2589117" y="3722069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73</a:t>
            </a:r>
          </a:p>
        </p:txBody>
      </p:sp>
      <p:sp>
        <p:nvSpPr>
          <p:cNvPr id="173" name="Rectangle 170"/>
          <p:cNvSpPr>
            <a:spLocks noChangeArrowheads="1"/>
          </p:cNvSpPr>
          <p:nvPr/>
        </p:nvSpPr>
        <p:spPr bwMode="auto">
          <a:xfrm>
            <a:off x="3044689" y="372445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74</a:t>
            </a:r>
          </a:p>
        </p:txBody>
      </p:sp>
      <p:sp>
        <p:nvSpPr>
          <p:cNvPr id="174" name="Rectangle 171"/>
          <p:cNvSpPr>
            <a:spLocks noChangeArrowheads="1"/>
          </p:cNvSpPr>
          <p:nvPr/>
        </p:nvSpPr>
        <p:spPr bwMode="auto">
          <a:xfrm>
            <a:off x="3480498" y="372445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75</a:t>
            </a:r>
          </a:p>
        </p:txBody>
      </p:sp>
      <p:sp>
        <p:nvSpPr>
          <p:cNvPr id="175" name="Rectangle 172"/>
          <p:cNvSpPr>
            <a:spLocks noChangeArrowheads="1"/>
          </p:cNvSpPr>
          <p:nvPr/>
        </p:nvSpPr>
        <p:spPr bwMode="auto">
          <a:xfrm>
            <a:off x="3946389" y="372445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76</a:t>
            </a:r>
          </a:p>
        </p:txBody>
      </p:sp>
      <p:sp>
        <p:nvSpPr>
          <p:cNvPr id="176" name="Rectangle 173"/>
          <p:cNvSpPr>
            <a:spLocks noChangeArrowheads="1"/>
          </p:cNvSpPr>
          <p:nvPr/>
        </p:nvSpPr>
        <p:spPr bwMode="auto">
          <a:xfrm>
            <a:off x="4392476" y="3724450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77</a:t>
            </a:r>
          </a:p>
        </p:txBody>
      </p:sp>
      <p:sp>
        <p:nvSpPr>
          <p:cNvPr id="177" name="Rectangle 174"/>
          <p:cNvSpPr>
            <a:spLocks noChangeArrowheads="1"/>
          </p:cNvSpPr>
          <p:nvPr/>
        </p:nvSpPr>
        <p:spPr bwMode="auto">
          <a:xfrm>
            <a:off x="4815568" y="3724450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78</a:t>
            </a:r>
          </a:p>
        </p:txBody>
      </p:sp>
      <p:sp>
        <p:nvSpPr>
          <p:cNvPr id="178" name="Rectangle 175"/>
          <p:cNvSpPr>
            <a:spLocks noChangeArrowheads="1"/>
          </p:cNvSpPr>
          <p:nvPr/>
        </p:nvSpPr>
        <p:spPr bwMode="auto">
          <a:xfrm>
            <a:off x="5283064" y="3721275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79</a:t>
            </a:r>
          </a:p>
        </p:txBody>
      </p:sp>
      <p:sp>
        <p:nvSpPr>
          <p:cNvPr id="179" name="Rectangle 176"/>
          <p:cNvSpPr>
            <a:spLocks noChangeArrowheads="1"/>
          </p:cNvSpPr>
          <p:nvPr/>
        </p:nvSpPr>
        <p:spPr bwMode="auto">
          <a:xfrm>
            <a:off x="5733101" y="3724450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180" name="Rectangle 177"/>
          <p:cNvSpPr>
            <a:spLocks noChangeArrowheads="1"/>
          </p:cNvSpPr>
          <p:nvPr/>
        </p:nvSpPr>
        <p:spPr bwMode="auto">
          <a:xfrm>
            <a:off x="6149839" y="3724274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81</a:t>
            </a:r>
          </a:p>
        </p:txBody>
      </p:sp>
      <p:sp>
        <p:nvSpPr>
          <p:cNvPr id="181" name="Rectangle 178"/>
          <p:cNvSpPr>
            <a:spLocks noChangeArrowheads="1"/>
          </p:cNvSpPr>
          <p:nvPr/>
        </p:nvSpPr>
        <p:spPr bwMode="auto">
          <a:xfrm>
            <a:off x="6620542" y="3724274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82</a:t>
            </a:r>
          </a:p>
        </p:txBody>
      </p:sp>
      <p:sp>
        <p:nvSpPr>
          <p:cNvPr id="182" name="Rectangle 179"/>
          <p:cNvSpPr>
            <a:spLocks noChangeArrowheads="1"/>
          </p:cNvSpPr>
          <p:nvPr/>
        </p:nvSpPr>
        <p:spPr bwMode="auto">
          <a:xfrm>
            <a:off x="7065827" y="371475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83</a:t>
            </a:r>
          </a:p>
        </p:txBody>
      </p:sp>
      <p:sp>
        <p:nvSpPr>
          <p:cNvPr id="183" name="Rectangle 180"/>
          <p:cNvSpPr>
            <a:spLocks noChangeArrowheads="1"/>
          </p:cNvSpPr>
          <p:nvPr/>
        </p:nvSpPr>
        <p:spPr bwMode="auto">
          <a:xfrm>
            <a:off x="7508752" y="3714750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84</a:t>
            </a:r>
          </a:p>
        </p:txBody>
      </p:sp>
      <p:sp>
        <p:nvSpPr>
          <p:cNvPr id="184" name="Rectangle 181"/>
          <p:cNvSpPr>
            <a:spLocks noChangeArrowheads="1"/>
          </p:cNvSpPr>
          <p:nvPr/>
        </p:nvSpPr>
        <p:spPr bwMode="auto">
          <a:xfrm>
            <a:off x="7943727" y="371475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85</a:t>
            </a:r>
          </a:p>
        </p:txBody>
      </p:sp>
      <p:sp>
        <p:nvSpPr>
          <p:cNvPr id="185" name="Rectangle 182"/>
          <p:cNvSpPr>
            <a:spLocks noChangeArrowheads="1"/>
          </p:cNvSpPr>
          <p:nvPr/>
        </p:nvSpPr>
        <p:spPr bwMode="auto">
          <a:xfrm>
            <a:off x="8386649" y="3714750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86</a:t>
            </a:r>
          </a:p>
        </p:txBody>
      </p:sp>
      <p:sp>
        <p:nvSpPr>
          <p:cNvPr id="186" name="Rectangle 183"/>
          <p:cNvSpPr>
            <a:spLocks noChangeArrowheads="1"/>
          </p:cNvSpPr>
          <p:nvPr/>
        </p:nvSpPr>
        <p:spPr bwMode="auto">
          <a:xfrm>
            <a:off x="1708569" y="4221162"/>
            <a:ext cx="354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89</a:t>
            </a:r>
          </a:p>
        </p:txBody>
      </p:sp>
      <p:sp>
        <p:nvSpPr>
          <p:cNvPr id="187" name="Rectangle 184"/>
          <p:cNvSpPr>
            <a:spLocks noChangeArrowheads="1"/>
          </p:cNvSpPr>
          <p:nvPr/>
        </p:nvSpPr>
        <p:spPr bwMode="auto">
          <a:xfrm>
            <a:off x="2073430" y="4210050"/>
            <a:ext cx="442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104</a:t>
            </a:r>
          </a:p>
        </p:txBody>
      </p:sp>
      <p:sp>
        <p:nvSpPr>
          <p:cNvPr id="188" name="Rectangle 185"/>
          <p:cNvSpPr>
            <a:spLocks noChangeArrowheads="1"/>
          </p:cNvSpPr>
          <p:nvPr/>
        </p:nvSpPr>
        <p:spPr bwMode="auto">
          <a:xfrm>
            <a:off x="2503351" y="4217988"/>
            <a:ext cx="442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105</a:t>
            </a:r>
          </a:p>
        </p:txBody>
      </p:sp>
      <p:sp>
        <p:nvSpPr>
          <p:cNvPr id="189" name="Rectangle 186"/>
          <p:cNvSpPr>
            <a:spLocks noChangeArrowheads="1"/>
          </p:cNvSpPr>
          <p:nvPr/>
        </p:nvSpPr>
        <p:spPr bwMode="auto">
          <a:xfrm>
            <a:off x="2955789" y="4211638"/>
            <a:ext cx="442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106</a:t>
            </a:r>
          </a:p>
        </p:txBody>
      </p:sp>
      <p:sp>
        <p:nvSpPr>
          <p:cNvPr id="190" name="Rectangle 187"/>
          <p:cNvSpPr>
            <a:spLocks noChangeArrowheads="1"/>
          </p:cNvSpPr>
          <p:nvPr/>
        </p:nvSpPr>
        <p:spPr bwMode="auto">
          <a:xfrm>
            <a:off x="3411456" y="4216401"/>
            <a:ext cx="442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107</a:t>
            </a:r>
          </a:p>
        </p:txBody>
      </p:sp>
      <p:sp>
        <p:nvSpPr>
          <p:cNvPr id="219" name="Rectangle 223"/>
          <p:cNvSpPr>
            <a:spLocks noChangeArrowheads="1"/>
          </p:cNvSpPr>
          <p:nvPr/>
        </p:nvSpPr>
        <p:spPr bwMode="auto">
          <a:xfrm>
            <a:off x="3786052" y="4269757"/>
            <a:ext cx="445370" cy="49971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0" name="Rectangle 224"/>
          <p:cNvSpPr>
            <a:spLocks noChangeArrowheads="1"/>
          </p:cNvSpPr>
          <p:nvPr/>
        </p:nvSpPr>
        <p:spPr bwMode="auto">
          <a:xfrm>
            <a:off x="4231420" y="4262436"/>
            <a:ext cx="446087" cy="507031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Mt</a:t>
            </a:r>
          </a:p>
        </p:txBody>
      </p:sp>
      <p:sp>
        <p:nvSpPr>
          <p:cNvPr id="221" name="Rectangle 225"/>
          <p:cNvSpPr>
            <a:spLocks noChangeArrowheads="1"/>
          </p:cNvSpPr>
          <p:nvPr/>
        </p:nvSpPr>
        <p:spPr bwMode="auto">
          <a:xfrm>
            <a:off x="4677508" y="4262437"/>
            <a:ext cx="446806" cy="50703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Ds</a:t>
            </a:r>
          </a:p>
        </p:txBody>
      </p:sp>
      <p:sp>
        <p:nvSpPr>
          <p:cNvPr id="222" name="Rectangle 226"/>
          <p:cNvSpPr>
            <a:spLocks noChangeArrowheads="1"/>
          </p:cNvSpPr>
          <p:nvPr/>
        </p:nvSpPr>
        <p:spPr bwMode="auto">
          <a:xfrm>
            <a:off x="5121143" y="4265127"/>
            <a:ext cx="446088" cy="50434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Uuu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3" name="Rectangle 227"/>
          <p:cNvSpPr>
            <a:spLocks noChangeArrowheads="1"/>
          </p:cNvSpPr>
          <p:nvPr/>
        </p:nvSpPr>
        <p:spPr bwMode="auto">
          <a:xfrm>
            <a:off x="5567230" y="4265126"/>
            <a:ext cx="451649" cy="504274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Uub</a:t>
            </a:r>
          </a:p>
        </p:txBody>
      </p:sp>
      <p:sp>
        <p:nvSpPr>
          <p:cNvPr id="224" name="Rectangle 228"/>
          <p:cNvSpPr>
            <a:spLocks noChangeArrowheads="1"/>
          </p:cNvSpPr>
          <p:nvPr/>
        </p:nvSpPr>
        <p:spPr bwMode="auto">
          <a:xfrm>
            <a:off x="6013317" y="4262436"/>
            <a:ext cx="451650" cy="506963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Uuq</a:t>
            </a:r>
          </a:p>
        </p:txBody>
      </p:sp>
      <p:sp>
        <p:nvSpPr>
          <p:cNvPr id="225" name="Rectangle 229"/>
          <p:cNvSpPr>
            <a:spLocks noChangeArrowheads="1"/>
          </p:cNvSpPr>
          <p:nvPr/>
        </p:nvSpPr>
        <p:spPr bwMode="auto">
          <a:xfrm>
            <a:off x="3863893" y="4228482"/>
            <a:ext cx="442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108</a:t>
            </a:r>
          </a:p>
        </p:txBody>
      </p:sp>
      <p:sp>
        <p:nvSpPr>
          <p:cNvPr id="226" name="Rectangle 230"/>
          <p:cNvSpPr>
            <a:spLocks noChangeArrowheads="1"/>
          </p:cNvSpPr>
          <p:nvPr/>
        </p:nvSpPr>
        <p:spPr bwMode="auto">
          <a:xfrm>
            <a:off x="4282220" y="4221162"/>
            <a:ext cx="442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109</a:t>
            </a:r>
          </a:p>
        </p:txBody>
      </p:sp>
      <p:sp>
        <p:nvSpPr>
          <p:cNvPr id="227" name="Rectangle 231"/>
          <p:cNvSpPr>
            <a:spLocks noChangeArrowheads="1"/>
          </p:cNvSpPr>
          <p:nvPr/>
        </p:nvSpPr>
        <p:spPr bwMode="auto">
          <a:xfrm>
            <a:off x="4770301" y="4221162"/>
            <a:ext cx="43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110</a:t>
            </a:r>
          </a:p>
        </p:txBody>
      </p:sp>
      <p:sp>
        <p:nvSpPr>
          <p:cNvPr id="228" name="Rectangle 232"/>
          <p:cNvSpPr>
            <a:spLocks noChangeArrowheads="1"/>
          </p:cNvSpPr>
          <p:nvPr/>
        </p:nvSpPr>
        <p:spPr bwMode="auto">
          <a:xfrm>
            <a:off x="5189406" y="4223852"/>
            <a:ext cx="419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111</a:t>
            </a:r>
          </a:p>
        </p:txBody>
      </p:sp>
      <p:sp>
        <p:nvSpPr>
          <p:cNvPr id="229" name="Rectangle 233"/>
          <p:cNvSpPr>
            <a:spLocks noChangeArrowheads="1"/>
          </p:cNvSpPr>
          <p:nvPr/>
        </p:nvSpPr>
        <p:spPr bwMode="auto">
          <a:xfrm>
            <a:off x="5608505" y="4223851"/>
            <a:ext cx="43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112</a:t>
            </a:r>
          </a:p>
        </p:txBody>
      </p:sp>
      <p:sp>
        <p:nvSpPr>
          <p:cNvPr id="230" name="Rectangle 234"/>
          <p:cNvSpPr>
            <a:spLocks noChangeArrowheads="1"/>
          </p:cNvSpPr>
          <p:nvPr/>
        </p:nvSpPr>
        <p:spPr bwMode="auto">
          <a:xfrm>
            <a:off x="6076029" y="4226474"/>
            <a:ext cx="43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0" tIns="46035" rIns="92070" bIns="46035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4458" y="5296657"/>
            <a:ext cx="6284062" cy="546931"/>
            <a:chOff x="1604458" y="5296657"/>
            <a:chExt cx="6284062" cy="546931"/>
          </a:xfrm>
        </p:grpSpPr>
        <p:sp>
          <p:nvSpPr>
            <p:cNvPr id="3246" name="Rectangle 83"/>
            <p:cNvSpPr>
              <a:spLocks noChangeArrowheads="1"/>
            </p:cNvSpPr>
            <p:nvPr/>
          </p:nvSpPr>
          <p:spPr bwMode="auto">
            <a:xfrm>
              <a:off x="1604458" y="5343693"/>
              <a:ext cx="446090" cy="49989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>
                  <a:latin typeface="Arial" charset="0"/>
                </a:rPr>
                <a:t>Ce</a:t>
              </a:r>
            </a:p>
          </p:txBody>
        </p:sp>
        <p:sp>
          <p:nvSpPr>
            <p:cNvPr id="3247" name="Rectangle 84"/>
            <p:cNvSpPr>
              <a:spLocks noChangeArrowheads="1"/>
            </p:cNvSpPr>
            <p:nvPr/>
          </p:nvSpPr>
          <p:spPr bwMode="auto">
            <a:xfrm>
              <a:off x="2050548" y="5343693"/>
              <a:ext cx="446090" cy="49989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Arial" charset="0"/>
                </a:rPr>
                <a:t>Pr</a:t>
              </a:r>
            </a:p>
          </p:txBody>
        </p:sp>
        <p:sp>
          <p:nvSpPr>
            <p:cNvPr id="3248" name="Rectangle 85"/>
            <p:cNvSpPr>
              <a:spLocks noChangeArrowheads="1"/>
            </p:cNvSpPr>
            <p:nvPr/>
          </p:nvSpPr>
          <p:spPr bwMode="auto">
            <a:xfrm>
              <a:off x="2494225" y="5343693"/>
              <a:ext cx="446091" cy="49989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 err="1">
                  <a:latin typeface="Arial" charset="0"/>
                </a:rPr>
                <a:t>Nd</a:t>
              </a:r>
              <a:endParaRPr lang="en-GB" altLang="en-US" dirty="0">
                <a:latin typeface="Arial" charset="0"/>
              </a:endParaRPr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2940316" y="5343524"/>
              <a:ext cx="446088" cy="500063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>
                <a:defRPr/>
              </a:pPr>
              <a:r>
                <a:rPr lang="en-GB" dirty="0">
                  <a:solidFill>
                    <a:schemeClr val="tx1">
                      <a:lumMod val="65000"/>
                    </a:schemeClr>
                  </a:solidFill>
                  <a:latin typeface="Arial"/>
                  <a:cs typeface="Arial"/>
                </a:rPr>
                <a:t>Pm</a:t>
              </a:r>
            </a:p>
          </p:txBody>
        </p:sp>
        <p:sp>
          <p:nvSpPr>
            <p:cNvPr id="3250" name="Rectangle 87"/>
            <p:cNvSpPr>
              <a:spLocks noChangeArrowheads="1"/>
            </p:cNvSpPr>
            <p:nvPr/>
          </p:nvSpPr>
          <p:spPr bwMode="auto">
            <a:xfrm>
              <a:off x="3386466" y="5343693"/>
              <a:ext cx="446091" cy="49989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Arial" charset="0"/>
                </a:rPr>
                <a:t>Sm</a:t>
              </a:r>
            </a:p>
          </p:txBody>
        </p:sp>
        <p:sp>
          <p:nvSpPr>
            <p:cNvPr id="3251" name="Rectangle 88"/>
            <p:cNvSpPr>
              <a:spLocks noChangeArrowheads="1"/>
            </p:cNvSpPr>
            <p:nvPr/>
          </p:nvSpPr>
          <p:spPr bwMode="auto">
            <a:xfrm>
              <a:off x="3832557" y="5343693"/>
              <a:ext cx="446090" cy="49989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 err="1">
                  <a:latin typeface="Arial" charset="0"/>
                </a:rPr>
                <a:t>Eu</a:t>
              </a:r>
              <a:endParaRPr lang="en-GB" altLang="en-US" dirty="0">
                <a:latin typeface="Arial" charset="0"/>
              </a:endParaRPr>
            </a:p>
          </p:txBody>
        </p:sp>
        <p:sp>
          <p:nvSpPr>
            <p:cNvPr id="3252" name="Rectangle 89"/>
            <p:cNvSpPr>
              <a:spLocks noChangeArrowheads="1"/>
            </p:cNvSpPr>
            <p:nvPr/>
          </p:nvSpPr>
          <p:spPr bwMode="auto">
            <a:xfrm>
              <a:off x="4277760" y="5346074"/>
              <a:ext cx="446090" cy="497513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Arial" charset="0"/>
                </a:rPr>
                <a:t>Gd</a:t>
              </a:r>
            </a:p>
          </p:txBody>
        </p:sp>
        <p:sp>
          <p:nvSpPr>
            <p:cNvPr id="3253" name="Rectangle 90"/>
            <p:cNvSpPr>
              <a:spLocks noChangeArrowheads="1"/>
            </p:cNvSpPr>
            <p:nvPr/>
          </p:nvSpPr>
          <p:spPr bwMode="auto">
            <a:xfrm>
              <a:off x="4723850" y="5346074"/>
              <a:ext cx="446091" cy="497513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Arial" charset="0"/>
                </a:rPr>
                <a:t>Tb</a:t>
              </a:r>
            </a:p>
          </p:txBody>
        </p:sp>
        <p:sp>
          <p:nvSpPr>
            <p:cNvPr id="3254" name="Rectangle 91"/>
            <p:cNvSpPr>
              <a:spLocks noChangeArrowheads="1"/>
            </p:cNvSpPr>
            <p:nvPr/>
          </p:nvSpPr>
          <p:spPr bwMode="auto">
            <a:xfrm>
              <a:off x="5173926" y="5346074"/>
              <a:ext cx="447678" cy="497513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Arial" charset="0"/>
                </a:rPr>
                <a:t>Dy</a:t>
              </a:r>
            </a:p>
          </p:txBody>
        </p:sp>
        <p:sp>
          <p:nvSpPr>
            <p:cNvPr id="3255" name="Rectangle 92"/>
            <p:cNvSpPr>
              <a:spLocks noChangeArrowheads="1"/>
            </p:cNvSpPr>
            <p:nvPr/>
          </p:nvSpPr>
          <p:spPr bwMode="auto">
            <a:xfrm>
              <a:off x="5621604" y="5346074"/>
              <a:ext cx="446090" cy="49751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 err="1">
                  <a:latin typeface="Arial" charset="0"/>
                </a:rPr>
                <a:t>Ho</a:t>
              </a:r>
              <a:endParaRPr lang="en-GB" altLang="en-US" dirty="0">
                <a:latin typeface="Arial" charset="0"/>
              </a:endParaRPr>
            </a:p>
          </p:txBody>
        </p:sp>
        <p:sp>
          <p:nvSpPr>
            <p:cNvPr id="3256" name="Rectangle 93"/>
            <p:cNvSpPr>
              <a:spLocks noChangeArrowheads="1"/>
            </p:cNvSpPr>
            <p:nvPr/>
          </p:nvSpPr>
          <p:spPr bwMode="auto">
            <a:xfrm>
              <a:off x="6068491" y="5346074"/>
              <a:ext cx="444503" cy="497513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>
                  <a:latin typeface="Arial" charset="0"/>
                </a:rPr>
                <a:t>Er</a:t>
              </a:r>
            </a:p>
          </p:txBody>
        </p:sp>
        <p:sp>
          <p:nvSpPr>
            <p:cNvPr id="3257" name="Rectangle 94"/>
            <p:cNvSpPr>
              <a:spLocks noChangeArrowheads="1"/>
            </p:cNvSpPr>
            <p:nvPr/>
          </p:nvSpPr>
          <p:spPr bwMode="auto">
            <a:xfrm>
              <a:off x="6512191" y="5346074"/>
              <a:ext cx="444503" cy="497513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Arial" charset="0"/>
                </a:rPr>
                <a:t>Tm</a:t>
              </a:r>
            </a:p>
          </p:txBody>
        </p:sp>
        <p:sp>
          <p:nvSpPr>
            <p:cNvPr id="3258" name="Rectangle 95"/>
            <p:cNvSpPr>
              <a:spLocks noChangeArrowheads="1"/>
            </p:cNvSpPr>
            <p:nvPr/>
          </p:nvSpPr>
          <p:spPr bwMode="auto">
            <a:xfrm>
              <a:off x="6949550" y="5343693"/>
              <a:ext cx="446091" cy="49989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 err="1">
                  <a:latin typeface="Arial" charset="0"/>
                </a:rPr>
                <a:t>Yb</a:t>
              </a:r>
              <a:endParaRPr lang="en-GB" altLang="en-US" dirty="0">
                <a:latin typeface="Arial" charset="0"/>
              </a:endParaRPr>
            </a:p>
          </p:txBody>
        </p:sp>
        <p:sp>
          <p:nvSpPr>
            <p:cNvPr id="3259" name="Rectangle 96"/>
            <p:cNvSpPr>
              <a:spLocks noChangeArrowheads="1"/>
            </p:cNvSpPr>
            <p:nvPr/>
          </p:nvSpPr>
          <p:spPr bwMode="auto">
            <a:xfrm>
              <a:off x="7393266" y="5343693"/>
              <a:ext cx="447678" cy="49989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Arial" charset="0"/>
                </a:rPr>
                <a:t>Lu</a:t>
              </a:r>
            </a:p>
          </p:txBody>
        </p:sp>
        <p:sp>
          <p:nvSpPr>
            <p:cNvPr id="3260" name="Rectangle 188"/>
            <p:cNvSpPr>
              <a:spLocks noChangeArrowheads="1"/>
            </p:cNvSpPr>
            <p:nvPr/>
          </p:nvSpPr>
          <p:spPr bwMode="auto">
            <a:xfrm>
              <a:off x="1763664" y="5298329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58</a:t>
              </a:r>
            </a:p>
          </p:txBody>
        </p:sp>
        <p:sp>
          <p:nvSpPr>
            <p:cNvPr id="3261" name="Rectangle 189"/>
            <p:cNvSpPr>
              <a:spLocks noChangeArrowheads="1"/>
            </p:cNvSpPr>
            <p:nvPr/>
          </p:nvSpPr>
          <p:spPr bwMode="auto">
            <a:xfrm>
              <a:off x="2192887" y="5297044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59</a:t>
              </a:r>
            </a:p>
          </p:txBody>
        </p:sp>
        <p:sp>
          <p:nvSpPr>
            <p:cNvPr id="3262" name="Rectangle 190"/>
            <p:cNvSpPr>
              <a:spLocks noChangeArrowheads="1"/>
            </p:cNvSpPr>
            <p:nvPr/>
          </p:nvSpPr>
          <p:spPr bwMode="auto">
            <a:xfrm>
              <a:off x="2638684" y="5297044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60</a:t>
              </a:r>
            </a:p>
          </p:txBody>
        </p:sp>
        <p:sp>
          <p:nvSpPr>
            <p:cNvPr id="3263" name="Rectangle 191"/>
            <p:cNvSpPr>
              <a:spLocks noChangeArrowheads="1"/>
            </p:cNvSpPr>
            <p:nvPr/>
          </p:nvSpPr>
          <p:spPr bwMode="auto">
            <a:xfrm>
              <a:off x="3100732" y="5297044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61</a:t>
              </a:r>
            </a:p>
          </p:txBody>
        </p:sp>
        <p:sp>
          <p:nvSpPr>
            <p:cNvPr id="3264" name="Rectangle 192"/>
            <p:cNvSpPr>
              <a:spLocks noChangeArrowheads="1"/>
            </p:cNvSpPr>
            <p:nvPr/>
          </p:nvSpPr>
          <p:spPr bwMode="auto">
            <a:xfrm>
              <a:off x="3542109" y="5297044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62</a:t>
              </a:r>
            </a:p>
          </p:txBody>
        </p:sp>
        <p:sp>
          <p:nvSpPr>
            <p:cNvPr id="3265" name="Rectangle 193"/>
            <p:cNvSpPr>
              <a:spLocks noChangeArrowheads="1"/>
            </p:cNvSpPr>
            <p:nvPr/>
          </p:nvSpPr>
          <p:spPr bwMode="auto">
            <a:xfrm>
              <a:off x="3980194" y="5301683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63</a:t>
              </a:r>
            </a:p>
          </p:txBody>
        </p:sp>
        <p:sp>
          <p:nvSpPr>
            <p:cNvPr id="3266" name="Rectangle 194"/>
            <p:cNvSpPr>
              <a:spLocks noChangeArrowheads="1"/>
            </p:cNvSpPr>
            <p:nvPr/>
          </p:nvSpPr>
          <p:spPr bwMode="auto">
            <a:xfrm>
              <a:off x="4425398" y="5305037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64</a:t>
              </a:r>
            </a:p>
          </p:txBody>
        </p:sp>
        <p:sp>
          <p:nvSpPr>
            <p:cNvPr id="3267" name="Rectangle 195"/>
            <p:cNvSpPr>
              <a:spLocks noChangeArrowheads="1"/>
            </p:cNvSpPr>
            <p:nvPr/>
          </p:nvSpPr>
          <p:spPr bwMode="auto">
            <a:xfrm>
              <a:off x="4858789" y="5301683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65</a:t>
              </a:r>
            </a:p>
          </p:txBody>
        </p:sp>
        <p:sp>
          <p:nvSpPr>
            <p:cNvPr id="3268" name="Rectangle 196"/>
            <p:cNvSpPr>
              <a:spLocks noChangeArrowheads="1"/>
            </p:cNvSpPr>
            <p:nvPr/>
          </p:nvSpPr>
          <p:spPr bwMode="auto">
            <a:xfrm>
              <a:off x="5308074" y="5298329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66</a:t>
              </a:r>
            </a:p>
          </p:txBody>
        </p:sp>
        <p:sp>
          <p:nvSpPr>
            <p:cNvPr id="3269" name="Rectangle 197"/>
            <p:cNvSpPr>
              <a:spLocks noChangeArrowheads="1"/>
            </p:cNvSpPr>
            <p:nvPr/>
          </p:nvSpPr>
          <p:spPr bwMode="auto">
            <a:xfrm>
              <a:off x="5754955" y="5297044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67</a:t>
              </a:r>
            </a:p>
          </p:txBody>
        </p:sp>
        <p:sp>
          <p:nvSpPr>
            <p:cNvPr id="3270" name="Rectangle 198"/>
            <p:cNvSpPr>
              <a:spLocks noChangeArrowheads="1"/>
            </p:cNvSpPr>
            <p:nvPr/>
          </p:nvSpPr>
          <p:spPr bwMode="auto">
            <a:xfrm>
              <a:off x="6190730" y="5296657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68</a:t>
              </a:r>
            </a:p>
          </p:txBody>
        </p:sp>
        <p:sp>
          <p:nvSpPr>
            <p:cNvPr id="3271" name="Rectangle 199"/>
            <p:cNvSpPr>
              <a:spLocks noChangeArrowheads="1"/>
            </p:cNvSpPr>
            <p:nvPr/>
          </p:nvSpPr>
          <p:spPr bwMode="auto">
            <a:xfrm>
              <a:off x="6655068" y="5296657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69</a:t>
              </a:r>
            </a:p>
          </p:txBody>
        </p:sp>
        <p:sp>
          <p:nvSpPr>
            <p:cNvPr id="3272" name="Rectangle 200"/>
            <p:cNvSpPr>
              <a:spLocks noChangeArrowheads="1"/>
            </p:cNvSpPr>
            <p:nvPr/>
          </p:nvSpPr>
          <p:spPr bwMode="auto">
            <a:xfrm>
              <a:off x="7081314" y="5305037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70</a:t>
              </a:r>
            </a:p>
          </p:txBody>
        </p:sp>
        <p:sp>
          <p:nvSpPr>
            <p:cNvPr id="3273" name="Rectangle 201"/>
            <p:cNvSpPr>
              <a:spLocks noChangeArrowheads="1"/>
            </p:cNvSpPr>
            <p:nvPr/>
          </p:nvSpPr>
          <p:spPr bwMode="auto">
            <a:xfrm>
              <a:off x="7534554" y="5297044"/>
              <a:ext cx="353966" cy="2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5" rIns="92070" bIns="4603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dirty="0">
                  <a:latin typeface="Arial" charset="0"/>
                </a:rPr>
                <a:t>71</a:t>
              </a:r>
            </a:p>
          </p:txBody>
        </p:sp>
      </p:grpSp>
      <p:sp>
        <p:nvSpPr>
          <p:cNvPr id="3274" name="TextBox 230"/>
          <p:cNvSpPr txBox="1">
            <a:spLocks noChangeArrowheads="1"/>
          </p:cNvSpPr>
          <p:nvPr/>
        </p:nvSpPr>
        <p:spPr bwMode="auto">
          <a:xfrm>
            <a:off x="1839323" y="4821237"/>
            <a:ext cx="1542294" cy="52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800" b="1" dirty="0">
                <a:solidFill>
                  <a:srgbClr val="0066FF"/>
                </a:solidFill>
              </a:rPr>
              <a:t>Light REE</a:t>
            </a:r>
          </a:p>
        </p:txBody>
      </p:sp>
      <p:sp>
        <p:nvSpPr>
          <p:cNvPr id="3275" name="TextBox 231"/>
          <p:cNvSpPr txBox="1">
            <a:spLocks noChangeArrowheads="1"/>
          </p:cNvSpPr>
          <p:nvPr/>
        </p:nvSpPr>
        <p:spPr bwMode="auto">
          <a:xfrm>
            <a:off x="5088143" y="4816816"/>
            <a:ext cx="1740361" cy="5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800" b="1" dirty="0">
                <a:solidFill>
                  <a:srgbClr val="FF3300"/>
                </a:solidFill>
              </a:rPr>
              <a:t>Heavy REE</a:t>
            </a:r>
          </a:p>
        </p:txBody>
      </p:sp>
    </p:spTree>
    <p:extLst>
      <p:ext uri="{BB962C8B-B14F-4D97-AF65-F5344CB8AC3E}">
        <p14:creationId xmlns:p14="http://schemas.microsoft.com/office/powerpoint/2010/main" val="35341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5438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902"/>
            <a:ext cx="464400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930081"/>
            <a:ext cx="5295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64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5195"/>
            <a:ext cx="52863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45224"/>
            <a:ext cx="5391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3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8640"/>
            <a:ext cx="5457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50355"/>
            <a:ext cx="6974873" cy="23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3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16632"/>
            <a:ext cx="54959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013176"/>
            <a:ext cx="5391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31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372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372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52101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8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93359" y="404813"/>
            <a:ext cx="8223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Arial" charset="0"/>
              </a:rPr>
              <a:t>Relative Abundance of the REE in the Earth’s Crust Normalized to Primitive  Mantle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64478" y="2235531"/>
          <a:ext cx="8483296" cy="352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989888" y="5459413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latin typeface="Arial" charset="0"/>
              </a:rPr>
              <a:t>Y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617663" y="2159000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>
                <a:latin typeface="Arial" charset="0"/>
              </a:rPr>
              <a:t>LREE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4910138" y="3192463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>
                <a:latin typeface="Arial" charset="0"/>
              </a:rPr>
              <a:t>HREE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566025" y="2584450"/>
            <a:ext cx="1181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>
                <a:latin typeface="Arial" charset="0"/>
              </a:rPr>
              <a:t>HREE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740025" y="2336800"/>
            <a:ext cx="385763" cy="1666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6092825" y="3370263"/>
            <a:ext cx="1473200" cy="168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Right Arrow 12"/>
          <p:cNvSpPr/>
          <p:nvPr/>
        </p:nvSpPr>
        <p:spPr>
          <a:xfrm rot="10800000">
            <a:off x="1460500" y="2336800"/>
            <a:ext cx="157163" cy="1666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Right Arrow 13"/>
          <p:cNvSpPr/>
          <p:nvPr/>
        </p:nvSpPr>
        <p:spPr>
          <a:xfrm rot="10800000">
            <a:off x="3582988" y="3370263"/>
            <a:ext cx="1327150" cy="168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4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 bwMode="auto">
          <a:xfrm>
            <a:off x="1655676" y="476672"/>
            <a:ext cx="582930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b="1" dirty="0" smtClean="0"/>
              <a:t>The Lanthanide Contraction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48339" y="1468001"/>
            <a:ext cx="8196781" cy="5188699"/>
            <a:chOff x="348339" y="1468001"/>
            <a:chExt cx="8196781" cy="5188699"/>
          </a:xfrm>
        </p:grpSpPr>
        <p:pic>
          <p:nvPicPr>
            <p:cNvPr id="21506" name="Picture 19" descr="C:\Documents and Settings\fw223\Local Settings\Temporary Internet Files\Content.IE5\PNX1LSIO\MC90043683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254" y="1468001"/>
              <a:ext cx="578944" cy="413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095066271"/>
                </p:ext>
              </p:extLst>
            </p:nvPr>
          </p:nvGraphicFramePr>
          <p:xfrm>
            <a:off x="810004" y="1668984"/>
            <a:ext cx="7735116" cy="44408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1509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3562" y="2196172"/>
              <a:ext cx="395827" cy="344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7857" y="2421847"/>
              <a:ext cx="395827" cy="3220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3897" y="2647522"/>
              <a:ext cx="394084" cy="2995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8193" y="2798524"/>
              <a:ext cx="394084" cy="284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8314" y="3098870"/>
              <a:ext cx="394084" cy="2543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2609" y="3249872"/>
              <a:ext cx="395827" cy="239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8439" y="3400873"/>
              <a:ext cx="394084" cy="224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2731" y="3550219"/>
              <a:ext cx="395827" cy="209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7026" y="3626547"/>
              <a:ext cx="395827" cy="201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855" y="3775893"/>
              <a:ext cx="394084" cy="18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7151" y="3852222"/>
              <a:ext cx="395827" cy="1790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1446" y="4001567"/>
              <a:ext cx="395827" cy="164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7272" y="4077896"/>
              <a:ext cx="395827" cy="156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9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91567" y="4152569"/>
              <a:ext cx="395827" cy="149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9" descr="C:\Documents and Settings\fw223\Local Settings\Temporary Internet Files\Content.IE5\HT378K8A\MC900036563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9388" y="4454572"/>
              <a:ext cx="948591" cy="118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5" name="TextBox 23"/>
            <p:cNvSpPr txBox="1">
              <a:spLocks noChangeArrowheads="1"/>
            </p:cNvSpPr>
            <p:nvPr/>
          </p:nvSpPr>
          <p:spPr bwMode="auto">
            <a:xfrm>
              <a:off x="3562488" y="6034294"/>
              <a:ext cx="9689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Arial" charset="0"/>
                  <a:cs typeface="Arial" charset="0"/>
                </a:rPr>
                <a:t>Ce</a:t>
              </a:r>
              <a:r>
                <a:rPr lang="en-GB" sz="2400" baseline="30000" dirty="0" smtClean="0">
                  <a:latin typeface="Arial" charset="0"/>
                  <a:cs typeface="Arial" charset="0"/>
                </a:rPr>
                <a:t>4+</a:t>
              </a:r>
              <a:endParaRPr lang="en-US" sz="2400" baseline="30000" dirty="0">
                <a:latin typeface="Arial" charset="0"/>
                <a:cs typeface="Arial" charset="0"/>
              </a:endParaRPr>
            </a:p>
          </p:txBody>
        </p:sp>
        <p:sp>
          <p:nvSpPr>
            <p:cNvPr id="21526" name="TextBox 24"/>
            <p:cNvSpPr txBox="1">
              <a:spLocks noChangeArrowheads="1"/>
            </p:cNvSpPr>
            <p:nvPr/>
          </p:nvSpPr>
          <p:spPr bwMode="auto">
            <a:xfrm>
              <a:off x="3778791" y="1663957"/>
              <a:ext cx="9479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Arial" charset="0"/>
                  <a:cs typeface="Arial" charset="0"/>
                </a:rPr>
                <a:t>Eu</a:t>
              </a:r>
              <a:r>
                <a:rPr lang="en-GB" sz="2400" baseline="30000" dirty="0">
                  <a:latin typeface="Arial" charset="0"/>
                  <a:cs typeface="Arial" charset="0"/>
                </a:rPr>
                <a:t>2+</a:t>
              </a:r>
              <a:endParaRPr lang="en-US" sz="2400" baseline="30000" dirty="0">
                <a:latin typeface="Arial" charset="0"/>
                <a:cs typeface="Arial" charset="0"/>
              </a:endParaRPr>
            </a:p>
          </p:txBody>
        </p:sp>
        <p:sp>
          <p:nvSpPr>
            <p:cNvPr id="21527" name="TextBox 26"/>
            <p:cNvSpPr txBox="1">
              <a:spLocks noChangeArrowheads="1"/>
            </p:cNvSpPr>
            <p:nvPr/>
          </p:nvSpPr>
          <p:spPr bwMode="auto">
            <a:xfrm>
              <a:off x="6163607" y="1663957"/>
              <a:ext cx="12536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Arial" charset="0"/>
                  <a:cs typeface="Arial" charset="0"/>
                </a:rPr>
                <a:t>REE</a:t>
              </a:r>
              <a:r>
                <a:rPr lang="en-GB" sz="2400" baseline="30000" dirty="0">
                  <a:latin typeface="Arial" charset="0"/>
                  <a:cs typeface="Arial" charset="0"/>
                </a:rPr>
                <a:t>3+</a:t>
              </a:r>
              <a:endParaRPr lang="en-US" sz="2400" baseline="30000" dirty="0">
                <a:latin typeface="Arial" charset="0"/>
                <a:cs typeface="Arial" charset="0"/>
              </a:endParaRPr>
            </a:p>
          </p:txBody>
        </p:sp>
        <p:cxnSp>
          <p:nvCxnSpPr>
            <p:cNvPr id="21528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2455214" y="5431943"/>
              <a:ext cx="1185738" cy="753354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21530" name="TextBox 31"/>
            <p:cNvSpPr txBox="1">
              <a:spLocks noChangeArrowheads="1"/>
            </p:cNvSpPr>
            <p:nvPr/>
          </p:nvSpPr>
          <p:spPr bwMode="auto">
            <a:xfrm rot="16200000">
              <a:off x="-1224367" y="3603332"/>
              <a:ext cx="36070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Ionic radius (Angstroms)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531" name="Picture 18" descr="C:\Documents and Settings\fw223\Local Settings\Temporary Internet Files\Content.IE5\Z5ORTCEO\MC90004519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9792" y="3775893"/>
              <a:ext cx="395827" cy="186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2" name="TextBox 33"/>
            <p:cNvSpPr txBox="1">
              <a:spLocks noChangeArrowheads="1"/>
            </p:cNvSpPr>
            <p:nvPr/>
          </p:nvSpPr>
          <p:spPr bwMode="auto">
            <a:xfrm>
              <a:off x="6133803" y="3324542"/>
              <a:ext cx="7435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Arial" charset="0"/>
                  <a:cs typeface="Arial" charset="0"/>
                </a:rPr>
                <a:t>Y</a:t>
              </a:r>
              <a:r>
                <a:rPr lang="en-GB" sz="2400" baseline="30000" dirty="0">
                  <a:latin typeface="Arial" charset="0"/>
                  <a:cs typeface="Arial" charset="0"/>
                </a:rPr>
                <a:t>3+</a:t>
              </a:r>
              <a:endParaRPr lang="en-US" sz="2400" baseline="30000" dirty="0">
                <a:latin typeface="Arial" charset="0"/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09566" y="6034525"/>
              <a:ext cx="1579520" cy="54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Heavy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7550" y="6109793"/>
              <a:ext cx="1305593" cy="54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Light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093188" y="6034527"/>
              <a:ext cx="630844" cy="32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Y</a:t>
              </a:r>
              <a:r>
                <a:rPr lang="en-GB" sz="1400" baseline="30000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3</a:t>
              </a:r>
              <a:r>
                <a:rPr lang="en-GB" sz="1050" baseline="30000" dirty="0">
                  <a:solidFill>
                    <a:schemeClr val="bg2"/>
                  </a:solidFill>
                  <a:latin typeface="Arial" charset="0"/>
                  <a:cs typeface="Arial" charset="0"/>
                </a:rPr>
                <a:t>+</a:t>
              </a:r>
              <a:endParaRPr lang="en-US" sz="1050" baseline="30000" dirty="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1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scirp.org/Html/9-2200676%5Cc6a9dfb5-c6c8-4c06-85f4-126c24cff9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321"/>
            <a:ext cx="4326166" cy="5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07704" y="436131"/>
            <a:ext cx="591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charset="0"/>
              </a:rPr>
              <a:t>The </a:t>
            </a:r>
            <a:r>
              <a:rPr lang="en-US" altLang="en-US" sz="3600" b="1" dirty="0" err="1" smtClean="0">
                <a:latin typeface="Arial" charset="0"/>
              </a:rPr>
              <a:t>Oddo</a:t>
            </a:r>
            <a:r>
              <a:rPr lang="en-US" altLang="en-US" sz="3600" b="1" dirty="0" smtClean="0">
                <a:latin typeface="Arial" charset="0"/>
              </a:rPr>
              <a:t>-Harkins Rule</a:t>
            </a:r>
            <a:endParaRPr lang="en-US" altLang="en-US" sz="3600" b="1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4" y="1413321"/>
            <a:ext cx="4087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with odd atomic numbers are less abundant in the cosmos than elements with even atomic numbers. This leads to a saw-toothed pattern in plots of element abundance vs atomic number.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754" y="4005064"/>
            <a:ext cx="4097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nucleosynthesis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is a basic building block and thus collision of two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nucleii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produce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and collision of  a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nucleus with a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nucleus will produce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 and so on.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9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3568" y="950178"/>
            <a:ext cx="4900103" cy="5797987"/>
            <a:chOff x="683568" y="836712"/>
            <a:chExt cx="4900103" cy="57979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836712"/>
              <a:ext cx="4499991" cy="57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33563" y="1268760"/>
              <a:ext cx="1854461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Post-Archean 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Australian Shale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3568" y="1124744"/>
              <a:ext cx="432048" cy="4392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847780" y="3535651"/>
              <a:ext cx="3462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REE Concentration in mg/Kg</a:t>
              </a:r>
              <a:endParaRPr lang="en-C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2825864" y="3482440"/>
              <a:ext cx="51155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REE Concentration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normalised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chondrite</a:t>
              </a:r>
              <a:endParaRPr lang="en-C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28974" y="332656"/>
            <a:ext cx="6703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charset="0"/>
              </a:rPr>
              <a:t>The </a:t>
            </a:r>
            <a:r>
              <a:rPr lang="en-US" altLang="en-US" sz="3600" b="1" dirty="0" smtClean="0">
                <a:latin typeface="Arial" charset="0"/>
              </a:rPr>
              <a:t>Effect of </a:t>
            </a:r>
            <a:r>
              <a:rPr lang="en-US" altLang="en-US" sz="3600" b="1" dirty="0" err="1" smtClean="0">
                <a:latin typeface="Arial" charset="0"/>
              </a:rPr>
              <a:t>Normalisation</a:t>
            </a:r>
            <a:endParaRPr lang="en-US" altLang="en-US" sz="3600" b="1" dirty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2190816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normalisation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chondrite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smoothes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saw-toothed pattern and makes it possible to observe that relative to chondrite,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enriched in the LREE and display a marked negative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anomaly.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9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55576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charset="0"/>
              </a:rPr>
              <a:t>The </a:t>
            </a:r>
            <a:r>
              <a:rPr lang="en-US" altLang="en-US" sz="3600" b="1" dirty="0" smtClean="0">
                <a:latin typeface="Arial" charset="0"/>
              </a:rPr>
              <a:t>Geochemical Twins Ho and Y</a:t>
            </a:r>
            <a:endParaRPr lang="en-US" altLang="en-US" sz="3600" b="1" dirty="0"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899" y="1142730"/>
            <a:ext cx="6080285" cy="5237221"/>
            <a:chOff x="611560" y="1095121"/>
            <a:chExt cx="6080285" cy="5237221"/>
          </a:xfrm>
        </p:grpSpPr>
        <p:grpSp>
          <p:nvGrpSpPr>
            <p:cNvPr id="5" name="Group 4"/>
            <p:cNvGrpSpPr/>
            <p:nvPr/>
          </p:nvGrpSpPr>
          <p:grpSpPr>
            <a:xfrm>
              <a:off x="611560" y="1095121"/>
              <a:ext cx="6080285" cy="5237221"/>
              <a:chOff x="1203045" y="1072098"/>
              <a:chExt cx="6080285" cy="523722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045" y="1072098"/>
                <a:ext cx="6080285" cy="5237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203045" y="2708920"/>
                <a:ext cx="632651" cy="2232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16200000">
              <a:off x="-611032" y="328584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REE in Sample/Chondrite</a:t>
              </a:r>
              <a:endParaRPr lang="en-C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84168" y="1427333"/>
            <a:ext cx="2736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Yttrium and Holmium have the same charge 3+ and almost the same ionic radius, 104.0 and 104.1 pm, respectively. By contrast,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neighbours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have radii of 105.2 and 103.0, pm, respectively. Y and Ho should therefore substitute in minerals preserving their mantle ratio of 25.94.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1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r="3254" b="2589"/>
          <a:stretch/>
        </p:blipFill>
        <p:spPr bwMode="auto">
          <a:xfrm>
            <a:off x="568036" y="1340768"/>
            <a:ext cx="4796052" cy="522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57641" y="355679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Arial" charset="0"/>
              </a:rPr>
              <a:t>A Positive Ce anomaly in Zircon</a:t>
            </a:r>
            <a:endParaRPr lang="en-US" altLang="en-US" sz="36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2190816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structure of zircon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favours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incorporation of the HREE, commonly due to a coupled substitution of REE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P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5+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Zr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Si4+. Ce3+ (115 pm) is too large to substitute into the lattice but as Ce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4+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(101 pm) is very similar in size 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(100.8 pm)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95" y="1770373"/>
            <a:ext cx="44577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6133" b="21452"/>
          <a:stretch/>
        </p:blipFill>
        <p:spPr bwMode="auto">
          <a:xfrm>
            <a:off x="107504" y="1844824"/>
            <a:ext cx="4594094" cy="38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1168557" y="260261"/>
            <a:ext cx="7297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charset="0"/>
              </a:rPr>
              <a:t>Tetrad Effect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172" y="950814"/>
            <a:ext cx="8222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An increase in the stability of lanthanides representing ¼, ½, ¾ and complete filling of the f-orbitals, i.e.,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/Pm,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Gd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Ho/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and Lu.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741075"/>
            <a:ext cx="478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Third ionization energy showing the increased stability of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Gd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and Lu.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4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813</Words>
  <Application>Microsoft Office PowerPoint</Application>
  <PresentationFormat>On-screen Show (4:3)</PresentationFormat>
  <Paragraphs>272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The Lanthanide Contraction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willyj</dc:creator>
  <cp:lastModifiedBy>willyj</cp:lastModifiedBy>
  <cp:revision>38</cp:revision>
  <dcterms:created xsi:type="dcterms:W3CDTF">2015-01-14T15:01:41Z</dcterms:created>
  <dcterms:modified xsi:type="dcterms:W3CDTF">2017-01-16T20:38:52Z</dcterms:modified>
</cp:coreProperties>
</file>