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69" r:id="rId6"/>
    <p:sldId id="264" r:id="rId7"/>
    <p:sldId id="262" r:id="rId8"/>
    <p:sldId id="265" r:id="rId9"/>
    <p:sldId id="261" r:id="rId10"/>
    <p:sldId id="257" r:id="rId11"/>
    <p:sldId id="258" r:id="rId12"/>
    <p:sldId id="263" r:id="rId13"/>
    <p:sldId id="259" r:id="rId14"/>
    <p:sldId id="273" r:id="rId15"/>
    <p:sldId id="272" r:id="rId16"/>
    <p:sldId id="271" r:id="rId17"/>
    <p:sldId id="270" r:id="rId18"/>
    <p:sldId id="26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4" autoAdjust="0"/>
    <p:restoredTop sz="94660"/>
  </p:normalViewPr>
  <p:slideViewPr>
    <p:cSldViewPr snapToGrid="0">
      <p:cViewPr varScale="1">
        <p:scale>
          <a:sx n="82" d="100"/>
          <a:sy n="82" d="100"/>
        </p:scale>
        <p:origin x="2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FD0C-F085-4A75-92F6-B1EF967F9E51}" type="datetimeFigureOut">
              <a:rPr lang="en-CA" smtClean="0"/>
              <a:t>16/01/2017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D3C-03E5-44F1-82B7-E1BDFBAC9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6637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FD0C-F085-4A75-92F6-B1EF967F9E51}" type="datetimeFigureOut">
              <a:rPr lang="en-CA" smtClean="0"/>
              <a:t>16/01/2017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D3C-03E5-44F1-82B7-E1BDFBAC9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8451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FD0C-F085-4A75-92F6-B1EF967F9E51}" type="datetimeFigureOut">
              <a:rPr lang="en-CA" smtClean="0"/>
              <a:t>16/01/2017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D3C-03E5-44F1-82B7-E1BDFBAC9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9877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FD0C-F085-4A75-92F6-B1EF967F9E51}" type="datetimeFigureOut">
              <a:rPr lang="en-CA" smtClean="0"/>
              <a:t>16/01/2017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D3C-03E5-44F1-82B7-E1BDFBAC9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065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FD0C-F085-4A75-92F6-B1EF967F9E51}" type="datetimeFigureOut">
              <a:rPr lang="en-CA" smtClean="0"/>
              <a:t>16/01/2017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D3C-03E5-44F1-82B7-E1BDFBAC9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7753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FD0C-F085-4A75-92F6-B1EF967F9E51}" type="datetimeFigureOut">
              <a:rPr lang="en-CA" smtClean="0"/>
              <a:t>16/01/2017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D3C-03E5-44F1-82B7-E1BDFBAC9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388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FD0C-F085-4A75-92F6-B1EF967F9E51}" type="datetimeFigureOut">
              <a:rPr lang="en-CA" smtClean="0"/>
              <a:t>16/01/2017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D3C-03E5-44F1-82B7-E1BDFBAC9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575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FD0C-F085-4A75-92F6-B1EF967F9E51}" type="datetimeFigureOut">
              <a:rPr lang="en-CA" smtClean="0"/>
              <a:t>16/01/2017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D3C-03E5-44F1-82B7-E1BDFBAC9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300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FD0C-F085-4A75-92F6-B1EF967F9E51}" type="datetimeFigureOut">
              <a:rPr lang="en-CA" smtClean="0"/>
              <a:t>16/01/2017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D3C-03E5-44F1-82B7-E1BDFBAC9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2230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FD0C-F085-4A75-92F6-B1EF967F9E51}" type="datetimeFigureOut">
              <a:rPr lang="en-CA" smtClean="0"/>
              <a:t>16/01/2017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D3C-03E5-44F1-82B7-E1BDFBAC9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6071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FD0C-F085-4A75-92F6-B1EF967F9E51}" type="datetimeFigureOut">
              <a:rPr lang="en-CA" smtClean="0"/>
              <a:t>16/01/2017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D3C-03E5-44F1-82B7-E1BDFBAC9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0493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1FD0C-F085-4A75-92F6-B1EF967F9E51}" type="datetimeFigureOut">
              <a:rPr lang="en-CA" smtClean="0"/>
              <a:t>16/01/2017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EDD3C-03E5-44F1-82B7-E1BDFBAC9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95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tructure of DT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509" y="2239226"/>
            <a:ext cx="3300413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1229" y="4438650"/>
            <a:ext cx="586551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/>
              <a:t>Pentetic</a:t>
            </a:r>
            <a:r>
              <a:rPr lang="en-US" sz="2100" dirty="0"/>
              <a:t> acid or </a:t>
            </a:r>
            <a:r>
              <a:rPr lang="en-US" sz="2100" dirty="0" err="1"/>
              <a:t>diethylenetriamine</a:t>
            </a:r>
            <a:r>
              <a:rPr lang="en-US" sz="2100" dirty="0"/>
              <a:t> </a:t>
            </a:r>
            <a:r>
              <a:rPr lang="en-US" sz="2100" dirty="0" err="1"/>
              <a:t>pentaacetic</a:t>
            </a:r>
            <a:r>
              <a:rPr lang="en-US" sz="2100" dirty="0"/>
              <a:t> acid</a:t>
            </a:r>
            <a:endParaRPr lang="en-CA" sz="2100" dirty="0"/>
          </a:p>
        </p:txBody>
      </p:sp>
    </p:spTree>
    <p:extLst>
      <p:ext uri="{BB962C8B-B14F-4D97-AF65-F5344CB8AC3E}">
        <p14:creationId xmlns:p14="http://schemas.microsoft.com/office/powerpoint/2010/main" val="2314507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98" y="857250"/>
            <a:ext cx="580667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805487" y="3714750"/>
            <a:ext cx="109837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350"/>
              <a:t>Cabot Strait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rot="10800000">
            <a:off x="5715000" y="3314700"/>
            <a:ext cx="571500" cy="4000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086350" y="1485900"/>
            <a:ext cx="154080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350"/>
              <a:t>Strait of Belle-Isle</a:t>
            </a:r>
          </a:p>
        </p:txBody>
      </p:sp>
      <p:cxnSp>
        <p:nvCxnSpPr>
          <p:cNvPr id="6" name="Straight Arrow Connector 5"/>
          <p:cNvCxnSpPr>
            <a:stCxn id="5" idx="2"/>
          </p:cNvCxnSpPr>
          <p:nvPr/>
        </p:nvCxnSpPr>
        <p:spPr>
          <a:xfrm flipH="1">
            <a:off x="5600701" y="1785982"/>
            <a:ext cx="256052" cy="24760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714750" y="3371850"/>
            <a:ext cx="1028700" cy="685800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3257550" y="3429000"/>
            <a:ext cx="64953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50" b="1">
                <a:solidFill>
                  <a:srgbClr val="FF0000"/>
                </a:solidFill>
              </a:rPr>
              <a:t>UPPER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3486151" y="3086100"/>
            <a:ext cx="68480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50" b="1">
                <a:solidFill>
                  <a:srgbClr val="FF0000"/>
                </a:solidFill>
              </a:rPr>
              <a:t>LOWER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857750" y="4857750"/>
            <a:ext cx="16002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/>
              <a:t>Freshwater discharge = 11,900 m</a:t>
            </a:r>
            <a:r>
              <a:rPr lang="en-US" altLang="en-US" sz="1500" b="1" baseline="30000"/>
              <a:t>3</a:t>
            </a:r>
            <a:r>
              <a:rPr lang="en-US" altLang="en-US" sz="1500" b="1"/>
              <a:t> s</a:t>
            </a:r>
            <a:r>
              <a:rPr lang="en-US" altLang="en-US" sz="1500" b="1" baseline="30000"/>
              <a:t>-1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543300" y="3657600"/>
            <a:ext cx="1028700" cy="685800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00500" y="3028950"/>
            <a:ext cx="1028700" cy="685800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3086100" y="3886200"/>
            <a:ext cx="59663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50" b="1">
                <a:solidFill>
                  <a:srgbClr val="FF0000"/>
                </a:solidFill>
              </a:rPr>
              <a:t>RIVER</a:t>
            </a:r>
          </a:p>
        </p:txBody>
      </p:sp>
    </p:spTree>
    <p:extLst>
      <p:ext uri="{BB962C8B-B14F-4D97-AF65-F5344CB8AC3E}">
        <p14:creationId xmlns:p14="http://schemas.microsoft.com/office/powerpoint/2010/main" val="3118031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743200"/>
            <a:ext cx="461486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914400" y="228600"/>
            <a:ext cx="7005638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Comic Sans MS" pitchFamily="66" charset="0"/>
              </a:rPr>
              <a:t>The St. Lawrence Estuary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(a partially stratified estuary)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200"/>
            <a:ext cx="4419600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371600" y="2133600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2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685800" y="3048000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6019800" y="2667000"/>
            <a:ext cx="31290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7162800" y="3581400"/>
            <a:ext cx="3048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2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1905000" y="2667000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381576"/>
            <a:ext cx="3581400" cy="268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19800" y="3581400"/>
            <a:ext cx="31290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162800" y="2514600"/>
            <a:ext cx="3048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2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553200" y="2362200"/>
            <a:ext cx="0" cy="31242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063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739" y="485074"/>
            <a:ext cx="8635877" cy="588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0720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-Shaw_et_alQuatSciRev200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63"/>
            <a:ext cx="9144000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7788" y="0"/>
            <a:ext cx="9066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omic Sans MS" pitchFamily="66" charset="0"/>
              </a:rPr>
              <a:t>The St. Lawrence Estuary, Gulf and continental shelf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1371600" y="2438400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838200" y="2438400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3505200" y="15240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/>
              <a:t>Anticosti Channel</a:t>
            </a:r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4648200" y="1143000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/>
              <a:t>Esquiman</a:t>
            </a:r>
            <a:r>
              <a:rPr lang="en-US" b="1" dirty="0"/>
              <a:t> </a:t>
            </a:r>
            <a:r>
              <a:rPr lang="en-US" b="1" dirty="0" smtClean="0"/>
              <a:t>Channel</a:t>
            </a:r>
            <a:endParaRPr lang="en-US" b="1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886200" y="2819400"/>
            <a:ext cx="1571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/>
              <a:t>Cabot Strait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791200" y="533400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/>
              <a:t>Belle-Isles </a:t>
            </a:r>
            <a:r>
              <a:rPr lang="en-US" sz="2000" dirty="0"/>
              <a:t>Strait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0" y="2133600"/>
            <a:ext cx="12386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err="1"/>
              <a:t>Tadoussac</a:t>
            </a:r>
            <a:endParaRPr lang="en-US" sz="1600" b="1" dirty="0"/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219200" y="2590800"/>
            <a:ext cx="11079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/>
              <a:t>Rimouski</a:t>
            </a:r>
            <a:endParaRPr lang="en-US" sz="1600" b="1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486400" y="3733800"/>
            <a:ext cx="2262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/>
              <a:t>Laurentian Trough</a:t>
            </a:r>
            <a:endParaRPr lang="en-US" b="1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219200" y="1828800"/>
            <a:ext cx="2262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/>
              <a:t>Laurentian Trough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60380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28600" y="457200"/>
            <a:ext cx="8701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Comic Sans MS" panose="030F0702030302020204" pitchFamily="66" charset="0"/>
              </a:rPr>
              <a:t>Net Total Particle Charge/Surface Potential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09600" y="1143000"/>
            <a:ext cx="7924800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2000">
                <a:latin typeface="Arial" panose="020B0604020202020204" pitchFamily="34" charset="0"/>
                <a:cs typeface="Times New Roman" panose="02020603050405020304" pitchFamily="18" charset="0"/>
              </a:rPr>
              <a:t>Different types of surface charge density contribute to the net total particle charge at the surface of a solid:	</a:t>
            </a:r>
          </a:p>
          <a:p>
            <a:pPr>
              <a:lnSpc>
                <a:spcPts val="1500"/>
              </a:lnSpc>
              <a:spcBef>
                <a:spcPct val="0"/>
              </a:spcBef>
              <a:buFontTx/>
              <a:buNone/>
            </a:pPr>
            <a:endParaRPr lang="en-CA" altLang="en-US" sz="2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000">
                <a:latin typeface="Arial" panose="020B0604020202020204" pitchFamily="34" charset="0"/>
              </a:rPr>
              <a:t>σ</a:t>
            </a:r>
            <a:r>
              <a:rPr lang="en-CA" altLang="en-US" sz="2000" baseline="-30000">
                <a:latin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CA" altLang="en-US" sz="2000">
                <a:latin typeface="Arial" panose="020B0604020202020204" pitchFamily="34" charset="0"/>
                <a:cs typeface="Times New Roman" panose="02020603050405020304" pitchFamily="18" charset="0"/>
              </a:rPr>
              <a:t> = </a:t>
            </a:r>
            <a:r>
              <a:rPr lang="el-GR" altLang="en-US" sz="2000">
                <a:latin typeface="Arial" panose="020B0604020202020204" pitchFamily="34" charset="0"/>
              </a:rPr>
              <a:t>σ</a:t>
            </a:r>
            <a:r>
              <a:rPr lang="en-CA" altLang="en-US" sz="2000" baseline="-30000">
                <a:latin typeface="Arial" panose="020B0604020202020204" pitchFamily="34" charset="0"/>
                <a:cs typeface="Times New Roman" panose="02020603050405020304" pitchFamily="18" charset="0"/>
              </a:rPr>
              <a:t>0</a:t>
            </a:r>
            <a:r>
              <a:rPr lang="en-CA" altLang="en-US" sz="2000">
                <a:latin typeface="Arial" panose="020B0604020202020204" pitchFamily="34" charset="0"/>
                <a:cs typeface="Times New Roman" panose="02020603050405020304" pitchFamily="18" charset="0"/>
              </a:rPr>
              <a:t> + </a:t>
            </a:r>
            <a:r>
              <a:rPr lang="el-GR" altLang="en-US" sz="2000">
                <a:latin typeface="Arial" panose="020B0604020202020204" pitchFamily="34" charset="0"/>
              </a:rPr>
              <a:t>σ</a:t>
            </a:r>
            <a:r>
              <a:rPr lang="en-CA" altLang="en-US" sz="2000" baseline="-30000">
                <a:latin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en-CA" altLang="en-US" sz="2000">
                <a:latin typeface="Arial" panose="020B0604020202020204" pitchFamily="34" charset="0"/>
                <a:cs typeface="Times New Roman" panose="02020603050405020304" pitchFamily="18" charset="0"/>
              </a:rPr>
              <a:t> + </a:t>
            </a:r>
            <a:r>
              <a:rPr lang="el-GR" altLang="en-US" sz="2000">
                <a:latin typeface="Arial" panose="020B0604020202020204" pitchFamily="34" charset="0"/>
              </a:rPr>
              <a:t>σ</a:t>
            </a:r>
            <a:r>
              <a:rPr lang="en-CA" altLang="en-US" sz="2000" baseline="-30000">
                <a:latin typeface="Arial" panose="020B0604020202020204" pitchFamily="34" charset="0"/>
                <a:cs typeface="Times New Roman" panose="02020603050405020304" pitchFamily="18" charset="0"/>
              </a:rPr>
              <a:t>IS</a:t>
            </a:r>
            <a:r>
              <a:rPr lang="en-CA" altLang="en-US" sz="2000">
                <a:latin typeface="Arial" panose="020B0604020202020204" pitchFamily="34" charset="0"/>
                <a:cs typeface="Times New Roman" panose="02020603050405020304" pitchFamily="18" charset="0"/>
              </a:rPr>
              <a:t> + </a:t>
            </a:r>
            <a:r>
              <a:rPr lang="el-GR" altLang="en-US" sz="2000">
                <a:latin typeface="Arial" panose="020B0604020202020204" pitchFamily="34" charset="0"/>
              </a:rPr>
              <a:t>σ</a:t>
            </a:r>
            <a:r>
              <a:rPr lang="en-CA" altLang="en-US" sz="2000" baseline="-30000">
                <a:latin typeface="Arial" panose="020B0604020202020204" pitchFamily="34" charset="0"/>
                <a:cs typeface="Times New Roman" panose="02020603050405020304" pitchFamily="18" charset="0"/>
              </a:rPr>
              <a:t>OS = </a:t>
            </a:r>
            <a:r>
              <a:rPr lang="en-CA" altLang="en-US" sz="2000">
                <a:latin typeface="Arial" panose="020B0604020202020204" pitchFamily="34" charset="0"/>
                <a:cs typeface="Times New Roman" panose="02020603050405020304" pitchFamily="18" charset="0"/>
              </a:rPr>
              <a:t>QF</a:t>
            </a:r>
            <a:r>
              <a:rPr lang="en-CA" altLang="en-US" sz="2000" i="1">
                <a:latin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CA" altLang="en-US" sz="2000" baseline="30000">
                <a:latin typeface="Arial" panose="020B0604020202020204" pitchFamily="34" charset="0"/>
                <a:cs typeface="Times New Roman" panose="02020603050405020304" pitchFamily="18" charset="0"/>
              </a:rPr>
              <a:t>-1</a:t>
            </a:r>
            <a:r>
              <a:rPr lang="en-CA" altLang="en-US" sz="2000">
                <a:latin typeface="Arial" panose="020B0604020202020204" pitchFamily="34" charset="0"/>
                <a:cs typeface="Times New Roman" panose="02020603050405020304" pitchFamily="18" charset="0"/>
              </a:rPr>
              <a:t> (coulomb m</a:t>
            </a:r>
            <a:r>
              <a:rPr lang="en-CA" altLang="en-US" sz="2000" baseline="30000">
                <a:latin typeface="Arial" panose="020B0604020202020204" pitchFamily="34" charset="0"/>
                <a:cs typeface="Times New Roman" panose="02020603050405020304" pitchFamily="18" charset="0"/>
              </a:rPr>
              <a:t>-2</a:t>
            </a:r>
            <a:r>
              <a:rPr lang="en-CA" altLang="en-US" sz="2000">
                <a:latin typeface="Arial" panose="020B0604020202020204" pitchFamily="34" charset="0"/>
                <a:cs typeface="Times New Roman" panose="02020603050405020304" pitchFamily="18" charset="0"/>
              </a:rPr>
              <a:t>)	</a:t>
            </a:r>
            <a:endParaRPr lang="en-US" altLang="en-US" sz="2000">
              <a:latin typeface="Arial" panose="020B0604020202020204" pitchFamily="34" charset="0"/>
            </a:endParaRPr>
          </a:p>
          <a:p>
            <a:pPr>
              <a:lnSpc>
                <a:spcPts val="1500"/>
              </a:lnSpc>
              <a:spcBef>
                <a:spcPct val="0"/>
              </a:spcBef>
              <a:buFontTx/>
              <a:buNone/>
            </a:pPr>
            <a:endParaRPr lang="en-CA" altLang="en-US" sz="2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CA" altLang="en-US" sz="2000">
                <a:latin typeface="Arial" panose="020B0604020202020204" pitchFamily="34" charset="0"/>
                <a:cs typeface="Times New Roman" panose="02020603050405020304" pitchFamily="18" charset="0"/>
              </a:rPr>
              <a:t>where 	</a:t>
            </a:r>
            <a:r>
              <a:rPr lang="el-GR" altLang="en-US" sz="2000">
                <a:latin typeface="Arial" panose="020B0604020202020204" pitchFamily="34" charset="0"/>
              </a:rPr>
              <a:t> σ</a:t>
            </a:r>
            <a:r>
              <a:rPr lang="en-CA" altLang="en-US" sz="2000" baseline="-30000">
                <a:latin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CA" altLang="en-US" sz="2000">
                <a:latin typeface="Arial" panose="020B0604020202020204" pitchFamily="34" charset="0"/>
                <a:cs typeface="Times New Roman" panose="02020603050405020304" pitchFamily="18" charset="0"/>
              </a:rPr>
              <a:t> = total net surface charge</a:t>
            </a:r>
            <a:endParaRPr lang="en-US" altLang="en-US" sz="20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CA" altLang="en-US" sz="2000">
                <a:latin typeface="Symbol" panose="05050102010706020507" pitchFamily="18" charset="2"/>
                <a:cs typeface="Times New Roman" panose="02020603050405020304" pitchFamily="18" charset="0"/>
              </a:rPr>
              <a:t>	</a:t>
            </a:r>
            <a:r>
              <a:rPr lang="el-GR" altLang="en-US" sz="2000">
                <a:latin typeface="Arial" panose="020B0604020202020204" pitchFamily="34" charset="0"/>
              </a:rPr>
              <a:t> σ</a:t>
            </a:r>
            <a:r>
              <a:rPr lang="en-CA" altLang="en-US" sz="2000" baseline="-30000">
                <a:latin typeface="Arial" panose="020B0604020202020204" pitchFamily="34" charset="0"/>
                <a:cs typeface="Times New Roman" panose="02020603050405020304" pitchFamily="18" charset="0"/>
              </a:rPr>
              <a:t>0</a:t>
            </a:r>
            <a:r>
              <a:rPr lang="en-CA" altLang="en-US" sz="2000">
                <a:latin typeface="Arial" panose="020B0604020202020204" pitchFamily="34" charset="0"/>
                <a:cs typeface="Times New Roman" panose="02020603050405020304" pitchFamily="18" charset="0"/>
              </a:rPr>
              <a:t> = permanent structural charge (usually for a mineral) 	caused by isomorphic substitutions (or formation of solid 	solutions) in minerals.</a:t>
            </a:r>
            <a:endParaRPr lang="en-US" altLang="en-US" sz="20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CA" altLang="en-US" sz="2000">
                <a:latin typeface="Symbol" panose="05050102010706020507" pitchFamily="18" charset="2"/>
                <a:cs typeface="Times New Roman" panose="02020603050405020304" pitchFamily="18" charset="0"/>
              </a:rPr>
              <a:t>	</a:t>
            </a:r>
            <a:r>
              <a:rPr lang="el-GR" altLang="en-US" sz="2000">
                <a:latin typeface="Arial" panose="020B0604020202020204" pitchFamily="34" charset="0"/>
              </a:rPr>
              <a:t> σ</a:t>
            </a:r>
            <a:r>
              <a:rPr lang="en-CA" altLang="en-US" sz="2000" baseline="-30000">
                <a:latin typeface="Arial" panose="020B0604020202020204" pitchFamily="34" charset="0"/>
                <a:cs typeface="Times New Roman" panose="02020603050405020304" pitchFamily="18" charset="0"/>
              </a:rPr>
              <a:t>H </a:t>
            </a:r>
            <a:r>
              <a:rPr lang="en-CA" altLang="en-US" sz="2000">
                <a:latin typeface="Arial" panose="020B0604020202020204" pitchFamily="34" charset="0"/>
                <a:cs typeface="Times New Roman" panose="02020603050405020304" pitchFamily="18" charset="0"/>
              </a:rPr>
              <a:t>= net proton charge, the charge due to binding of 	protons or the binding of OH</a:t>
            </a:r>
            <a:r>
              <a:rPr lang="en-CA" altLang="en-US" sz="2000" baseline="30000">
                <a:latin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CA" altLang="en-US" sz="2000">
                <a:latin typeface="Arial" panose="020B0604020202020204" pitchFamily="34" charset="0"/>
                <a:cs typeface="Times New Roman" panose="02020603050405020304" pitchFamily="18" charset="0"/>
              </a:rPr>
              <a:t> ions.</a:t>
            </a:r>
            <a:endParaRPr lang="en-US" altLang="en-US" sz="20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CA" altLang="en-US" sz="2000">
                <a:latin typeface="Symbol" panose="05050102010706020507" pitchFamily="18" charset="2"/>
                <a:cs typeface="Times New Roman" panose="02020603050405020304" pitchFamily="18" charset="0"/>
              </a:rPr>
              <a:t>	</a:t>
            </a:r>
            <a:r>
              <a:rPr lang="el-GR" altLang="en-US" sz="2000">
                <a:latin typeface="Arial" panose="020B0604020202020204" pitchFamily="34" charset="0"/>
              </a:rPr>
              <a:t> σ</a:t>
            </a:r>
            <a:r>
              <a:rPr lang="en-CA" altLang="en-US" sz="2000" baseline="-30000">
                <a:latin typeface="Arial" panose="020B0604020202020204" pitchFamily="34" charset="0"/>
                <a:cs typeface="Times New Roman" panose="02020603050405020304" pitchFamily="18" charset="0"/>
              </a:rPr>
              <a:t>IS</a:t>
            </a:r>
            <a:r>
              <a:rPr lang="en-CA" altLang="en-US" sz="2000">
                <a:latin typeface="Arial" panose="020B0604020202020204" pitchFamily="34" charset="0"/>
                <a:cs typeface="Times New Roman" panose="02020603050405020304" pitchFamily="18" charset="0"/>
              </a:rPr>
              <a:t> = inner-sphere complex charge</a:t>
            </a:r>
            <a:endParaRPr lang="en-US" altLang="en-US" sz="20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CA" altLang="en-US" sz="2000">
                <a:latin typeface="Symbol" panose="05050102010706020507" pitchFamily="18" charset="2"/>
                <a:cs typeface="Times New Roman" panose="02020603050405020304" pitchFamily="18" charset="0"/>
              </a:rPr>
              <a:t>	</a:t>
            </a:r>
            <a:r>
              <a:rPr lang="el-GR" altLang="en-US" sz="2000">
                <a:latin typeface="Arial" panose="020B0604020202020204" pitchFamily="34" charset="0"/>
              </a:rPr>
              <a:t> σ</a:t>
            </a:r>
            <a:r>
              <a:rPr lang="en-CA" altLang="en-US" sz="2000" baseline="-30000">
                <a:latin typeface="Arial" panose="020B0604020202020204" pitchFamily="34" charset="0"/>
                <a:cs typeface="Times New Roman" panose="02020603050405020304" pitchFamily="18" charset="0"/>
              </a:rPr>
              <a:t>OS</a:t>
            </a:r>
            <a:r>
              <a:rPr lang="en-CA" altLang="en-US" sz="2000">
                <a:latin typeface="Arial" panose="020B0604020202020204" pitchFamily="34" charset="0"/>
                <a:cs typeface="Times New Roman" panose="02020603050405020304" pitchFamily="18" charset="0"/>
              </a:rPr>
              <a:t> = outer-sphere complex charge</a:t>
            </a:r>
            <a:endParaRPr lang="en-CA" altLang="en-US" sz="2000">
              <a:latin typeface="Arial" panose="020B0604020202020204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181600"/>
            <a:ext cx="46482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105400"/>
            <a:ext cx="18954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564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990600" y="381000"/>
            <a:ext cx="7354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70C0"/>
                </a:solidFill>
                <a:latin typeface="Comic Sans MS" panose="030F0702030302020204" pitchFamily="66" charset="0"/>
              </a:rPr>
              <a:t>Electrical double layer models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8458200" cy="19383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CA" sz="2000" dirty="0"/>
              <a:t>The electric state of a surface depends on the spatial distribution of free (electronic or ionic) charges in its neighborhood. The distribution of charges is usually idealized as an electric double layer : one layer is envisaged as a fixed charge or surface charge attached to the solid surface (the Stern layer), while the others are distributed more or less diffusely in the liquid in contact (the </a:t>
            </a:r>
            <a:r>
              <a:rPr lang="en-CA" sz="2000" dirty="0" err="1"/>
              <a:t>Gouy</a:t>
            </a:r>
            <a:r>
              <a:rPr lang="en-CA" sz="2000" dirty="0"/>
              <a:t> layer). </a:t>
            </a:r>
            <a:endParaRPr lang="en-US" sz="20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19400"/>
            <a:ext cx="570071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351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609600" y="304800"/>
            <a:ext cx="7921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70C0"/>
                </a:solidFill>
                <a:latin typeface="Comic Sans MS" panose="030F0702030302020204" pitchFamily="66" charset="0"/>
              </a:rPr>
              <a:t>Electrostatic models of the surface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7200" y="914400"/>
            <a:ext cx="8382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b="1" dirty="0" smtClean="0">
                <a:latin typeface="Arial" panose="020B0604020202020204" pitchFamily="34" charset="0"/>
              </a:rPr>
              <a:t>The </a:t>
            </a:r>
            <a:r>
              <a:rPr lang="en-CA" altLang="en-US" sz="1800" b="1" dirty="0" err="1">
                <a:latin typeface="Arial" panose="020B0604020202020204" pitchFamily="34" charset="0"/>
              </a:rPr>
              <a:t>Guoy</a:t>
            </a:r>
            <a:r>
              <a:rPr lang="en-CA" altLang="en-US" sz="1800" b="1" dirty="0">
                <a:latin typeface="Arial" panose="020B0604020202020204" pitchFamily="34" charset="0"/>
              </a:rPr>
              <a:t>-Chapman or diffuse double layer model (DDLM)</a:t>
            </a:r>
            <a:r>
              <a:rPr lang="en-CA" altLang="en-US" sz="1800" dirty="0">
                <a:latin typeface="Arial" panose="020B0604020202020204" pitchFamily="34" charset="0"/>
              </a:rPr>
              <a:t>	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>
                <a:latin typeface="Arial" panose="020B0604020202020204" pitchFamily="34" charset="0"/>
              </a:rPr>
              <a:t>In the DDLM, the </a:t>
            </a:r>
            <a:r>
              <a:rPr lang="en-CA" altLang="en-US" sz="1800" dirty="0">
                <a:latin typeface="Arial" panose="020B0604020202020204" pitchFamily="34" charset="0"/>
              </a:rPr>
              <a:t>counter-ions are assumed to form a diffuse layer extending from the surface out into the solution. The Stern layer is subdivided into two parts: the inner Helmholtz plane (IHP) defined by specific adsorption of free (inner-sphere) counter-ions and the outer Helmholtz plane (OHP) defined by non-specific (outer-sphere) counter-ions.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81000" y="4826000"/>
            <a:ext cx="838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800" dirty="0">
                <a:latin typeface="Arial" panose="020B0604020202020204" pitchFamily="34" charset="0"/>
                <a:cs typeface="Times New Roman" panose="02020603050405020304" pitchFamily="18" charset="0"/>
              </a:rPr>
              <a:t>According to the </a:t>
            </a:r>
            <a:r>
              <a:rPr lang="en-CA" altLang="en-US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Gouy</a:t>
            </a:r>
            <a:r>
              <a:rPr lang="en-CA" altLang="en-US" sz="1800" dirty="0">
                <a:latin typeface="Arial" panose="020B0604020202020204" pitchFamily="34" charset="0"/>
                <a:cs typeface="Times New Roman" panose="02020603050405020304" pitchFamily="18" charset="0"/>
              </a:rPr>
              <a:t>-Chapman theory, the surface charge density </a:t>
            </a:r>
            <a:r>
              <a:rPr lang="el-GR" altLang="en-US" sz="1800" dirty="0">
                <a:latin typeface="Arial" panose="020B0604020202020204" pitchFamily="34" charset="0"/>
              </a:rPr>
              <a:t>σ</a:t>
            </a:r>
            <a:r>
              <a:rPr lang="en-CA" altLang="en-US" sz="1800" baseline="-30000" dirty="0">
                <a:latin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CA" altLang="en-US" sz="1800" dirty="0">
                <a:latin typeface="Arial" panose="020B0604020202020204" pitchFamily="34" charset="0"/>
                <a:cs typeface="Times New Roman" panose="02020603050405020304" pitchFamily="18" charset="0"/>
              </a:rPr>
              <a:t> is related to the potential at the surface </a:t>
            </a:r>
            <a:r>
              <a:rPr lang="el-GR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CA" altLang="en-US" sz="1800" dirty="0">
                <a:latin typeface="Arial" panose="020B0604020202020204" pitchFamily="34" charset="0"/>
                <a:cs typeface="Times New Roman" panose="02020603050405020304" pitchFamily="18" charset="0"/>
              </a:rPr>
              <a:t> (volt) according to: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CA" altLang="en-US" sz="1800" dirty="0">
                <a:latin typeface="Arial" panose="020B0604020202020204" pitchFamily="34" charset="0"/>
                <a:cs typeface="Times New Roman" panose="02020603050405020304" pitchFamily="18" charset="0"/>
              </a:rPr>
              <a:t>		 </a:t>
            </a:r>
            <a:r>
              <a:rPr lang="el-GR" altLang="en-US" sz="1800" dirty="0">
                <a:latin typeface="Arial" panose="020B0604020202020204" pitchFamily="34" charset="0"/>
              </a:rPr>
              <a:t>σ</a:t>
            </a:r>
            <a:r>
              <a:rPr lang="en-CA" altLang="en-US" sz="1800" baseline="-30000" dirty="0">
                <a:latin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CA" altLang="en-US" sz="1800" dirty="0">
                <a:latin typeface="Arial" panose="020B0604020202020204" pitchFamily="34" charset="0"/>
                <a:cs typeface="Times New Roman" panose="02020603050405020304" pitchFamily="18" charset="0"/>
              </a:rPr>
              <a:t> = (8 RT</a:t>
            </a:r>
            <a:r>
              <a:rPr lang="en-CA" altLang="en-US" sz="1800" dirty="0">
                <a:latin typeface="Symbol" panose="05050102010706020507" pitchFamily="18" charset="2"/>
                <a:cs typeface="Times New Roman" panose="02020603050405020304" pitchFamily="18" charset="0"/>
              </a:rPr>
              <a:t>ee</a:t>
            </a:r>
            <a:r>
              <a:rPr lang="en-CA" altLang="en-US" sz="1800" baseline="-30000" dirty="0">
                <a:latin typeface="Symbol" panose="05050102010706020507" pitchFamily="18" charset="2"/>
                <a:cs typeface="Times New Roman" panose="02020603050405020304" pitchFamily="18" charset="0"/>
              </a:rPr>
              <a:t>0 </a:t>
            </a:r>
            <a:r>
              <a:rPr lang="en-CA" altLang="en-US" sz="1800" dirty="0">
                <a:latin typeface="Arial" panose="020B0604020202020204" pitchFamily="34" charset="0"/>
                <a:cs typeface="Times New Roman" panose="02020603050405020304" pitchFamily="18" charset="0"/>
              </a:rPr>
              <a:t>C x 10</a:t>
            </a:r>
            <a:r>
              <a:rPr lang="en-CA" altLang="en-US" sz="18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en-CA" altLang="en-US" sz="1800" dirty="0">
                <a:latin typeface="Arial" panose="020B0604020202020204" pitchFamily="34" charset="0"/>
                <a:cs typeface="Times New Roman" panose="02020603050405020304" pitchFamily="18" charset="0"/>
              </a:rPr>
              <a:t>) </a:t>
            </a:r>
            <a:r>
              <a:rPr lang="en-CA" altLang="en-US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sinh</a:t>
            </a:r>
            <a:r>
              <a:rPr lang="en-CA" altLang="en-US" sz="1800" dirty="0">
                <a:latin typeface="Arial" panose="020B0604020202020204" pitchFamily="34" charset="0"/>
                <a:cs typeface="Times New Roman" panose="02020603050405020304" pitchFamily="18" charset="0"/>
              </a:rPr>
              <a:t> (Z</a:t>
            </a:r>
            <a:r>
              <a:rPr lang="el-GR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ψ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CA" altLang="en-US" sz="1800" dirty="0">
                <a:latin typeface="Arial" panose="020B0604020202020204" pitchFamily="34" charset="0"/>
                <a:cs typeface="Times New Roman" panose="02020603050405020304" pitchFamily="18" charset="0"/>
              </a:rPr>
              <a:t>F/2RT)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CA" altLang="en-US" sz="1800" dirty="0">
                <a:latin typeface="Arial" panose="020B0604020202020204" pitchFamily="34" charset="0"/>
                <a:cs typeface="Times New Roman" panose="02020603050405020304" pitchFamily="18" charset="0"/>
              </a:rPr>
              <a:t>which, at low potentials, reduces to: </a:t>
            </a:r>
            <a:r>
              <a:rPr lang="el-GR" altLang="en-US" sz="1800" dirty="0">
                <a:latin typeface="Arial" panose="020B0604020202020204" pitchFamily="34" charset="0"/>
              </a:rPr>
              <a:t>σ</a:t>
            </a:r>
            <a:r>
              <a:rPr lang="en-CA" altLang="en-US" sz="1800" baseline="-30000" dirty="0">
                <a:latin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CA" altLang="en-US" sz="1800" dirty="0">
                <a:latin typeface="Arial" panose="020B0604020202020204" pitchFamily="34" charset="0"/>
                <a:cs typeface="Times New Roman" panose="02020603050405020304" pitchFamily="18" charset="0"/>
              </a:rPr>
              <a:t> = </a:t>
            </a:r>
            <a:r>
              <a:rPr lang="en-CA" altLang="en-US" sz="1800" dirty="0">
                <a:latin typeface="Symbol" panose="05050102010706020507" pitchFamily="18" charset="2"/>
                <a:cs typeface="Times New Roman" panose="02020603050405020304" pitchFamily="18" charset="0"/>
              </a:rPr>
              <a:t>ee</a:t>
            </a:r>
            <a:r>
              <a:rPr lang="en-CA" altLang="en-US" sz="1800" baseline="-30000" dirty="0">
                <a:latin typeface="Symbol" panose="05050102010706020507" pitchFamily="18" charset="2"/>
                <a:cs typeface="Times New Roman" panose="02020603050405020304" pitchFamily="18" charset="0"/>
              </a:rPr>
              <a:t>0</a:t>
            </a:r>
            <a:r>
              <a:rPr lang="en-CA" altLang="en-US" sz="1800" dirty="0">
                <a:latin typeface="Arial" panose="020B0604020202020204" pitchFamily="34" charset="0"/>
                <a:cs typeface="Times New Roman" panose="02020603050405020304" pitchFamily="18" charset="0"/>
              </a:rPr>
              <a:t> k</a:t>
            </a:r>
            <a:r>
              <a:rPr lang="el-GR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ψ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CA" altLang="en-US" sz="1800" dirty="0">
                <a:latin typeface="Arial" panose="020B0604020202020204" pitchFamily="34" charset="0"/>
                <a:cs typeface="Times New Roman" panose="02020603050405020304" pitchFamily="18" charset="0"/>
              </a:rPr>
              <a:t> ~ 2.3 I</a:t>
            </a:r>
            <a:r>
              <a:rPr lang="en-CA" altLang="en-US" sz="18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1/2</a:t>
            </a:r>
            <a:r>
              <a:rPr lang="en-CA" altLang="en-US" sz="18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l-GR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CA" altLang="en-US" sz="1800" dirty="0">
                <a:latin typeface="Arial" panose="020B0604020202020204" pitchFamily="34" charset="0"/>
                <a:cs typeface="Times New Roman" panose="02020603050405020304" pitchFamily="18" charset="0"/>
              </a:rPr>
              <a:t> at 25</a:t>
            </a:r>
            <a:r>
              <a:rPr lang="en-CA" altLang="en-US" sz="18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CA" altLang="en-US" sz="1800" dirty="0">
                <a:latin typeface="Arial" panose="020B0604020202020204" pitchFamily="34" charset="0"/>
                <a:cs typeface="Times New Roman" panose="02020603050405020304" pitchFamily="18" charset="0"/>
              </a:rPr>
              <a:t>C	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CA" altLang="en-US" sz="1800" dirty="0">
                <a:latin typeface="Arial" panose="020B0604020202020204" pitchFamily="34" charset="0"/>
                <a:cs typeface="Times New Roman" panose="02020603050405020304" pitchFamily="18" charset="0"/>
              </a:rPr>
              <a:t>In this model the capacitance of the double layer is a function of the solution composition. In principle, this model should be appropriate for solutions of low ionic strength and low concentrations of adsorbing ions.</a:t>
            </a:r>
            <a:endParaRPr lang="en-CA" altLang="en-US" sz="1800" dirty="0">
              <a:latin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0" y="2971800"/>
            <a:ext cx="0" cy="1600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34000" y="4572000"/>
            <a:ext cx="1295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638800" y="2971800"/>
            <a:ext cx="0" cy="1600200"/>
          </a:xfrm>
          <a:prstGeom prst="line">
            <a:avLst/>
          </a:prstGeom>
          <a:ln w="28575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4"/>
          <p:cNvSpPr txBox="1">
            <a:spLocks noChangeArrowheads="1"/>
          </p:cNvSpPr>
          <p:nvPr/>
        </p:nvSpPr>
        <p:spPr bwMode="auto">
          <a:xfrm rot="16200000">
            <a:off x="4540250" y="3689350"/>
            <a:ext cx="89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charge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5638800" y="4572000"/>
            <a:ext cx="368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X</a:t>
            </a:r>
            <a:r>
              <a:rPr lang="en-US" altLang="en-US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" name="TextBox 26"/>
          <p:cNvSpPr txBox="1">
            <a:spLocks noChangeArrowheads="1"/>
          </p:cNvSpPr>
          <p:nvPr/>
        </p:nvSpPr>
        <p:spPr bwMode="auto">
          <a:xfrm>
            <a:off x="5029200" y="3200400"/>
            <a:ext cx="31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11" name="TextBox 27"/>
          <p:cNvSpPr txBox="1">
            <a:spLocks noChangeArrowheads="1"/>
          </p:cNvSpPr>
          <p:nvPr/>
        </p:nvSpPr>
        <p:spPr bwMode="auto">
          <a:xfrm>
            <a:off x="5105400" y="4114800"/>
            <a:ext cx="261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-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181600" y="381000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34000" y="4114800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638800" y="3276600"/>
            <a:ext cx="0" cy="838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943600" y="4800600"/>
            <a:ext cx="381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239000" y="2971800"/>
            <a:ext cx="0" cy="1600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55"/>
          <p:cNvSpPr txBox="1">
            <a:spLocks noChangeArrowheads="1"/>
          </p:cNvSpPr>
          <p:nvPr/>
        </p:nvSpPr>
        <p:spPr bwMode="auto">
          <a:xfrm>
            <a:off x="7467600" y="4572000"/>
            <a:ext cx="368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X</a:t>
            </a:r>
            <a:r>
              <a:rPr lang="en-US" altLang="en-US" sz="1800">
                <a:latin typeface="Arial" panose="020B0604020202020204" pitchFamily="34" charset="0"/>
              </a:rPr>
              <a:t>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772400" y="4800600"/>
            <a:ext cx="381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39000" y="4572000"/>
            <a:ext cx="1295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086600" y="3810000"/>
            <a:ext cx="16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59"/>
          <p:cNvSpPr txBox="1">
            <a:spLocks noChangeArrowheads="1"/>
          </p:cNvSpPr>
          <p:nvPr/>
        </p:nvSpPr>
        <p:spPr bwMode="auto">
          <a:xfrm rot="16200000">
            <a:off x="6552406" y="3124994"/>
            <a:ext cx="949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[cations]</a:t>
            </a:r>
          </a:p>
        </p:txBody>
      </p:sp>
      <p:sp>
        <p:nvSpPr>
          <p:cNvPr id="22" name="TextBox 64"/>
          <p:cNvSpPr txBox="1">
            <a:spLocks noChangeArrowheads="1"/>
          </p:cNvSpPr>
          <p:nvPr/>
        </p:nvSpPr>
        <p:spPr bwMode="auto">
          <a:xfrm rot="16200000">
            <a:off x="6575425" y="4092575"/>
            <a:ext cx="9032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[anions]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7543800" y="2971800"/>
            <a:ext cx="0" cy="1600200"/>
          </a:xfrm>
          <a:prstGeom prst="line">
            <a:avLst/>
          </a:prstGeom>
          <a:ln w="28575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3200"/>
            <a:ext cx="2133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43200"/>
            <a:ext cx="22098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Arc 25"/>
          <p:cNvSpPr/>
          <p:nvPr/>
        </p:nvSpPr>
        <p:spPr>
          <a:xfrm rot="10800000">
            <a:off x="5638800" y="2667000"/>
            <a:ext cx="1600200" cy="1143000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7" name="Arc 26"/>
          <p:cNvSpPr/>
          <p:nvPr/>
        </p:nvSpPr>
        <p:spPr>
          <a:xfrm rot="10800000">
            <a:off x="7543800" y="2514600"/>
            <a:ext cx="1905000" cy="1295400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8" name="Arc 27"/>
          <p:cNvSpPr/>
          <p:nvPr/>
        </p:nvSpPr>
        <p:spPr>
          <a:xfrm rot="16200000">
            <a:off x="8001000" y="3352800"/>
            <a:ext cx="685800" cy="1600200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67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surface double layer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45" y="1184030"/>
            <a:ext cx="4405446" cy="423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surface double layer thickness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099" y="1928019"/>
            <a:ext cx="3810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95683" y="5560279"/>
            <a:ext cx="270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K</a:t>
            </a:r>
            <a:r>
              <a:rPr lang="en-US" dirty="0" smtClean="0"/>
              <a:t> = (2 F</a:t>
            </a:r>
            <a:r>
              <a:rPr lang="en-US" baseline="30000" dirty="0" smtClean="0"/>
              <a:t>2</a:t>
            </a:r>
            <a:r>
              <a:rPr lang="en-US" dirty="0" smtClean="0"/>
              <a:t> I x 10</a:t>
            </a:r>
            <a:r>
              <a:rPr lang="en-US" baseline="30000" dirty="0" smtClean="0"/>
              <a:t>3</a:t>
            </a:r>
            <a:r>
              <a:rPr lang="en-US" dirty="0" smtClean="0"/>
              <a:t>/(</a:t>
            </a:r>
            <a:r>
              <a:rPr lang="en-CA" altLang="en-US" dirty="0">
                <a:latin typeface="Arial" panose="020B0604020202020204" pitchFamily="34" charset="0"/>
                <a:cs typeface="Times New Roman" panose="02020603050405020304" pitchFamily="18" charset="0"/>
              </a:rPr>
              <a:t>RT</a:t>
            </a:r>
            <a:r>
              <a:rPr lang="en-CA" alt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ee</a:t>
            </a:r>
            <a:r>
              <a:rPr lang="en-CA" altLang="en-US" baseline="-30000" dirty="0">
                <a:latin typeface="Symbol" panose="05050102010706020507" pitchFamily="18" charset="2"/>
                <a:cs typeface="Times New Roman" panose="02020603050405020304" pitchFamily="18" charset="0"/>
              </a:rPr>
              <a:t>0 </a:t>
            </a:r>
            <a:r>
              <a:rPr lang="en-CA" altLang="en-US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))</a:t>
            </a:r>
            <a:r>
              <a:rPr lang="en-CA" alt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0.5</a:t>
            </a:r>
            <a:endParaRPr lang="en-CA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13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urface double layer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36" y="1270244"/>
            <a:ext cx="3324225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urface double layer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370" y="1270244"/>
            <a:ext cx="4414258" cy="327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805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52" y="1430215"/>
            <a:ext cx="7315200" cy="485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902677" y="691661"/>
            <a:ext cx="7381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70C0"/>
                </a:solidFill>
                <a:latin typeface="Comic Sans MS" panose="030F0702030302020204" pitchFamily="66" charset="0"/>
              </a:rPr>
              <a:t>The make-up of a natural solution</a:t>
            </a:r>
          </a:p>
        </p:txBody>
      </p:sp>
    </p:spTree>
    <p:extLst>
      <p:ext uri="{BB962C8B-B14F-4D97-AF65-F5344CB8AC3E}">
        <p14:creationId xmlns:p14="http://schemas.microsoft.com/office/powerpoint/2010/main" val="3265534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49923" y="691662"/>
            <a:ext cx="7381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The make-up of a natural solution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9923" y="1705708"/>
            <a:ext cx="7620000" cy="42165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rgbClr val="FF0000"/>
                </a:solidFill>
              </a:rPr>
              <a:t>I – Particulate or solids</a:t>
            </a:r>
          </a:p>
          <a:p>
            <a:pPr eaLnBrk="1" hangingPunct="1">
              <a:defRPr/>
            </a:pPr>
            <a:r>
              <a:rPr lang="en-US" sz="3600" dirty="0">
                <a:solidFill>
                  <a:srgbClr val="FF0000"/>
                </a:solidFill>
              </a:rPr>
              <a:t>II- Colloidal material</a:t>
            </a:r>
          </a:p>
          <a:p>
            <a:pPr eaLnBrk="1" hangingPunct="1">
              <a:defRPr/>
            </a:pPr>
            <a:r>
              <a:rPr lang="en-US" sz="3600" dirty="0">
                <a:solidFill>
                  <a:srgbClr val="FF0000"/>
                </a:solidFill>
              </a:rPr>
              <a:t>III – Truly dissolved</a:t>
            </a:r>
          </a:p>
          <a:p>
            <a:pPr eaLnBrk="1" hangingPunct="1">
              <a:defRPr/>
            </a:pPr>
            <a:r>
              <a:rPr lang="en-US" sz="3600" dirty="0"/>
              <a:t>	</a:t>
            </a:r>
            <a:r>
              <a:rPr lang="en-US" sz="3200" dirty="0">
                <a:solidFill>
                  <a:srgbClr val="00B050"/>
                </a:solidFill>
              </a:rPr>
              <a:t>a) non-associated (free)</a:t>
            </a:r>
          </a:p>
          <a:p>
            <a:pPr eaLnBrk="1" hangingPunct="1">
              <a:defRPr/>
            </a:pPr>
            <a:r>
              <a:rPr lang="en-US" sz="3200" dirty="0">
                <a:solidFill>
                  <a:srgbClr val="00B050"/>
                </a:solidFill>
              </a:rPr>
              <a:t>	b) associated (</a:t>
            </a:r>
            <a:r>
              <a:rPr lang="en-US" sz="3200" dirty="0" err="1">
                <a:solidFill>
                  <a:srgbClr val="00B050"/>
                </a:solidFill>
              </a:rPr>
              <a:t>complexed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</a:p>
          <a:p>
            <a:pPr eaLnBrk="1" hangingPunct="1">
              <a:defRPr/>
            </a:pPr>
            <a:r>
              <a:rPr lang="en-US" sz="3600" dirty="0"/>
              <a:t>		</a:t>
            </a:r>
            <a:r>
              <a:rPr lang="en-US" sz="2800" dirty="0" err="1"/>
              <a:t>i</a:t>
            </a:r>
            <a:r>
              <a:rPr lang="en-US" sz="2800" dirty="0"/>
              <a:t>) Weak electrolytes</a:t>
            </a:r>
          </a:p>
          <a:p>
            <a:pPr eaLnBrk="1" hangingPunct="1">
              <a:defRPr/>
            </a:pPr>
            <a:r>
              <a:rPr lang="en-US" sz="2800" dirty="0"/>
              <a:t>		ii) Complexes</a:t>
            </a:r>
          </a:p>
          <a:p>
            <a:pPr eaLnBrk="1" hangingPunct="1">
              <a:defRPr/>
            </a:pPr>
            <a:r>
              <a:rPr lang="en-US" sz="2800" dirty="0"/>
              <a:t>		iii) Ion-pairs</a:t>
            </a:r>
          </a:p>
        </p:txBody>
      </p:sp>
    </p:spTree>
    <p:extLst>
      <p:ext uri="{BB962C8B-B14F-4D97-AF65-F5344CB8AC3E}">
        <p14:creationId xmlns:p14="http://schemas.microsoft.com/office/powerpoint/2010/main" val="480235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54" y="1546226"/>
            <a:ext cx="74676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0055" y="685800"/>
            <a:ext cx="8272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Operational definition of the dissolved fraction 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4586286" y="1949449"/>
            <a:ext cx="14288" cy="39624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114798" y="5976934"/>
            <a:ext cx="942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</a:rPr>
              <a:t>0.45 µm</a:t>
            </a:r>
          </a:p>
        </p:txBody>
      </p:sp>
    </p:spTree>
    <p:extLst>
      <p:ext uri="{BB962C8B-B14F-4D97-AF65-F5344CB8AC3E}">
        <p14:creationId xmlns:p14="http://schemas.microsoft.com/office/powerpoint/2010/main" val="3523619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672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741997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05000" y="228600"/>
            <a:ext cx="5414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0070C0"/>
                </a:solidFill>
                <a:latin typeface="Comic Sans MS" pitchFamily="66" charset="0"/>
              </a:rPr>
              <a:t>Seawater composition</a:t>
            </a:r>
          </a:p>
        </p:txBody>
      </p:sp>
    </p:spTree>
    <p:extLst>
      <p:ext uri="{BB962C8B-B14F-4D97-AF65-F5344CB8AC3E}">
        <p14:creationId xmlns:p14="http://schemas.microsoft.com/office/powerpoint/2010/main" val="3212189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77925"/>
            <a:ext cx="3733800" cy="441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5943600"/>
            <a:ext cx="9144000" cy="6461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Law of constant relative proportions (Marcet’s principle): the concentration ratio of major elements to each other or to the total salt content is a constant.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219200"/>
            <a:ext cx="3344863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429000"/>
            <a:ext cx="27146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05000" y="304800"/>
            <a:ext cx="5414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Comic Sans MS" pitchFamily="66" charset="0"/>
              </a:rPr>
              <a:t>Seawater composition</a:t>
            </a:r>
          </a:p>
        </p:txBody>
      </p:sp>
      <p:sp>
        <p:nvSpPr>
          <p:cNvPr id="7" name="Oval 6"/>
          <p:cNvSpPr/>
          <p:nvPr/>
        </p:nvSpPr>
        <p:spPr>
          <a:xfrm>
            <a:off x="838200" y="4724400"/>
            <a:ext cx="609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63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228601" y="38100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Major components of various rivers of the continents of the world</a:t>
            </a:r>
            <a:endParaRPr lang="en-US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81200"/>
            <a:ext cx="622935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0588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95400" y="381000"/>
            <a:ext cx="67722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rgbClr val="0070C0"/>
                </a:solidFill>
                <a:latin typeface="Comic Sans MS" pitchFamily="66" charset="0"/>
              </a:rPr>
              <a:t>Salinity distribution in the Oceans</a:t>
            </a:r>
          </a:p>
          <a:p>
            <a:pPr algn="ctr"/>
            <a:r>
              <a:rPr lang="en-US" sz="2400">
                <a:solidFill>
                  <a:srgbClr val="0070C0"/>
                </a:solidFill>
                <a:latin typeface="Comic Sans MS" pitchFamily="66" charset="0"/>
              </a:rPr>
              <a:t>(stratified and mixed estuaries)</a:t>
            </a: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-152400" y="1600200"/>
          <a:ext cx="6096000" cy="477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Image" r:id="rId3" imgW="17307448" imgH="23661137" progId="">
                  <p:embed/>
                </p:oleObj>
              </mc:Choice>
              <mc:Fallback>
                <p:oleObj name="Image" r:id="rId3" imgW="17307448" imgH="2366113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2400" y="1600200"/>
                        <a:ext cx="6096000" cy="4776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5203825"/>
            <a:ext cx="2871788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2338" y="4191000"/>
            <a:ext cx="291306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2106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</TotalTime>
  <Words>318</Words>
  <Application>Microsoft Office PowerPoint</Application>
  <PresentationFormat>On-screen Show (4:3)</PresentationFormat>
  <Paragraphs>69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Symbol</vt:lpstr>
      <vt:lpstr>Times New Roman</vt:lpstr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alm</dc:creator>
  <cp:lastModifiedBy>alm</cp:lastModifiedBy>
  <cp:revision>6</cp:revision>
  <dcterms:created xsi:type="dcterms:W3CDTF">2017-01-09T23:45:23Z</dcterms:created>
  <dcterms:modified xsi:type="dcterms:W3CDTF">2017-01-16T21:55:07Z</dcterms:modified>
</cp:coreProperties>
</file>