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video/unknown"/>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1"/>
  </p:notesMasterIdLst>
  <p:sldIdLst>
    <p:sldId id="258" r:id="rId3"/>
    <p:sldId id="275" r:id="rId4"/>
    <p:sldId id="261" r:id="rId5"/>
    <p:sldId id="262" r:id="rId6"/>
    <p:sldId id="263" r:id="rId7"/>
    <p:sldId id="264" r:id="rId8"/>
    <p:sldId id="265" r:id="rId9"/>
    <p:sldId id="267" r:id="rId10"/>
    <p:sldId id="278" r:id="rId11"/>
    <p:sldId id="270" r:id="rId12"/>
    <p:sldId id="271" r:id="rId13"/>
    <p:sldId id="272" r:id="rId14"/>
    <p:sldId id="273" r:id="rId15"/>
    <p:sldId id="274" r:id="rId16"/>
    <p:sldId id="266" r:id="rId17"/>
    <p:sldId id="268"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DAF9"/>
    <a:srgbClr val="52E8CF"/>
    <a:srgbClr val="FF66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114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B66F71-4E59-4C91-945B-0C9B28DD1894}" type="datetimeFigureOut">
              <a:rPr lang="en-CA" smtClean="0"/>
              <a:t>01/01/2020</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31F82-798F-4F55-809C-0C98E14AC89F}" type="slidenum">
              <a:rPr lang="en-CA" smtClean="0"/>
              <a:t>‹#›</a:t>
            </a:fld>
            <a:endParaRPr lang="en-CA"/>
          </a:p>
        </p:txBody>
      </p:sp>
    </p:spTree>
    <p:extLst>
      <p:ext uri="{BB962C8B-B14F-4D97-AF65-F5344CB8AC3E}">
        <p14:creationId xmlns:p14="http://schemas.microsoft.com/office/powerpoint/2010/main" val="545982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06643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725675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490635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653438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225169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0200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811237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642593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endParaRPr lang="en-CA">
              <a:solidFill>
                <a:prstClr val="black">
                  <a:tint val="75000"/>
                </a:prstClr>
              </a:solidFill>
            </a:endParaRPr>
          </a:p>
        </p:txBody>
      </p:sp>
      <p:sp>
        <p:nvSpPr>
          <p:cNvPr id="5" name="Slide Number Placeholder 4"/>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640279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803470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8935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7995263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223864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3920299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5519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1111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73886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18670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endParaRPr lang="en-CA">
              <a:solidFill>
                <a:prstClr val="black">
                  <a:tint val="75000"/>
                </a:prstClr>
              </a:solidFill>
            </a:endParaRPr>
          </a:p>
        </p:txBody>
      </p:sp>
      <p:sp>
        <p:nvSpPr>
          <p:cNvPr id="5" name="Slide Number Placeholder 4"/>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38508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2322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45572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621A2-B687-4726-93D9-79BE1664C035}" type="datetimeFigureOut">
              <a:rPr lang="en-CA" smtClean="0">
                <a:solidFill>
                  <a:prstClr val="black">
                    <a:tint val="75000"/>
                  </a:prstClr>
                </a:solidFill>
              </a:rPr>
              <a:pPr/>
              <a:t>01/01/2020</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p>
            <a:fld id="{52041943-546A-4C8D-B45A-99C0837890EA}"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6641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7222345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38C50-FDE5-4DBC-A2F0-ED4D546ABFE8}" type="datetimeFigureOut">
              <a:rPr lang="en-CA" smtClean="0">
                <a:solidFill>
                  <a:prstClr val="black">
                    <a:tint val="75000"/>
                  </a:prstClr>
                </a:solidFill>
              </a:rPr>
              <a:pPr/>
              <a:t>01/01/2020</a:t>
            </a:fld>
            <a:endParaRPr lang="en-CA">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3FC28-F622-47C7-8350-F018205DE3B2}"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4133917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hyperlink" Target="https://eclipse.gsfc.nasa.gov/lunar.html" TargetMode="External"/><Relationship Id="rId4" Type="http://schemas.openxmlformats.org/officeDocument/2006/relationships/hyperlink" Target="https://eclipse.gsfc.nasa.gov/solar.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stro.ucla.edu/~ghezgroup/gc/2018_orbits_animation_wide_short_hires.mp4" TargetMode="External"/><Relationship Id="rId2" Type="http://schemas.openxmlformats.org/officeDocument/2006/relationships/hyperlink" Target="http://www.astro.ucla.edu/~ghez/"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hyperlink" Target="http://www.astro.ucla.edu/~ghez/" TargetMode="External"/><Relationship Id="rId2" Type="http://schemas.openxmlformats.org/officeDocument/2006/relationships/hyperlink" Target="http://www.amnh.org/explore/resource-collections/cosmic-horizons/profile-vera-rubin-and-dark-matter/" TargetMode="External"/><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hyperlink" Target="https://topdocumentaryfilms.com/most-of-the-universe-is-missing/" TargetMode="External"/><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https://www.nytimes.com/2016/12/27/science/vera-rubin-astronomist-who-made-the-case-for-dark-matter-dies-at-88.html?_r=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Galileo_Galilei" TargetMode="External"/><Relationship Id="rId2" Type="http://schemas.openxmlformats.org/officeDocument/2006/relationships/hyperlink" Target="https://en.wikipedia.org/wiki/Nicolaus_Copernicus" TargetMode="External"/><Relationship Id="rId1" Type="http://schemas.openxmlformats.org/officeDocument/2006/relationships/slideLayout" Target="../slideLayouts/slideLayout2.xml"/><Relationship Id="rId4" Type="http://schemas.openxmlformats.org/officeDocument/2006/relationships/hyperlink" Target="http://cosmos-book.github.io/dance-of-the-su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faculty.umb.edu/gary_zabel/Courses/Phil%20281b/Philosophy%20of%20Magic/Arcana/Renaissance/kepler3.htm" TargetMode="External"/><Relationship Id="rId3" Type="http://schemas.microsoft.com/office/2007/relationships/media" Target="../media/media2.gif"/><Relationship Id="rId7" Type="http://schemas.openxmlformats.org/officeDocument/2006/relationships/image" Target="../media/image2.png"/><Relationship Id="rId2" Type="http://schemas.openxmlformats.org/officeDocument/2006/relationships/video" Target="../media/media1.gif"/><Relationship Id="rId1" Type="http://schemas.microsoft.com/office/2007/relationships/media" Target="../media/media1.gif"/><Relationship Id="rId6" Type="http://schemas.openxmlformats.org/officeDocument/2006/relationships/image" Target="../media/image1.png"/><Relationship Id="rId5" Type="http://schemas.openxmlformats.org/officeDocument/2006/relationships/slideLayout" Target="../slideLayouts/slideLayout2.xml"/><Relationship Id="rId4" Type="http://schemas.openxmlformats.org/officeDocument/2006/relationships/video" Target="../media/media2.gif"/></Relationships>
</file>

<file path=ppt/slides/_rels/slide5.xml.rels><?xml version="1.0" encoding="UTF-8" standalone="yes"?>
<Relationships xmlns="http://schemas.openxmlformats.org/package/2006/relationships"><Relationship Id="rId13" Type="http://schemas.openxmlformats.org/officeDocument/2006/relationships/image" Target="../media/image4.png"/><Relationship Id="rId12" Type="http://schemas.openxmlformats.org/officeDocument/2006/relationships/image" Target="../media/image3.emf"/><Relationship Id="rId1" Type="http://schemas.openxmlformats.org/officeDocument/2006/relationships/slideLayout" Target="../slideLayouts/slideLayout2.xml"/><Relationship Id="rId11"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Isaac_Newt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3" Type="http://schemas.openxmlformats.org/officeDocument/2006/relationships/image" Target="../media/image41.png"/><Relationship Id="rId8" Type="http://schemas.openxmlformats.org/officeDocument/2006/relationships/image" Target="../media/image14.png"/><Relationship Id="rId3" Type="http://schemas.openxmlformats.org/officeDocument/2006/relationships/image" Target="../media/image9.png"/><Relationship Id="rId12" Type="http://schemas.openxmlformats.org/officeDocument/2006/relationships/image" Target="../media/image18.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4" Type="http://schemas.openxmlformats.org/officeDocument/2006/relationships/image" Target="../media/image20.png"/></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hyperlink" Target="https://calgary.rasc.ca/images/barycenteranim_smaller.gi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098637"/>
            <a:ext cx="6858000" cy="748693"/>
          </a:xfrm>
        </p:spPr>
        <p:txBody>
          <a:bodyPr>
            <a:normAutofit fontScale="90000"/>
          </a:bodyPr>
          <a:lstStyle/>
          <a:p>
            <a:r>
              <a:rPr lang="en-CA" b="1" dirty="0" smtClean="0"/>
              <a:t>Terrestrial Planets</a:t>
            </a:r>
            <a:endParaRPr lang="en-CA" b="1" dirty="0"/>
          </a:p>
        </p:txBody>
      </p:sp>
      <p:sp>
        <p:nvSpPr>
          <p:cNvPr id="3" name="Subtitle 2"/>
          <p:cNvSpPr>
            <a:spLocks noGrp="1"/>
          </p:cNvSpPr>
          <p:nvPr>
            <p:ph type="subTitle" idx="1"/>
          </p:nvPr>
        </p:nvSpPr>
        <p:spPr/>
        <p:txBody>
          <a:bodyPr>
            <a:normAutofit/>
          </a:bodyPr>
          <a:lstStyle/>
          <a:p>
            <a:r>
              <a:rPr lang="en-CA" sz="3200" dirty="0"/>
              <a:t>Winter </a:t>
            </a:r>
            <a:r>
              <a:rPr lang="en-CA" sz="3200" dirty="0" smtClean="0"/>
              <a:t>2020</a:t>
            </a:r>
            <a:endParaRPr lang="en-CA" sz="1800" dirty="0"/>
          </a:p>
          <a:p>
            <a:r>
              <a:rPr lang="en-CA" sz="1800" dirty="0"/>
              <a:t>Week </a:t>
            </a:r>
            <a:r>
              <a:rPr lang="en-CA" sz="1800" dirty="0" smtClean="0"/>
              <a:t>9</a:t>
            </a:r>
          </a:p>
          <a:p>
            <a:endParaRPr lang="en-CA" sz="1800" dirty="0"/>
          </a:p>
        </p:txBody>
      </p:sp>
      <p:sp>
        <p:nvSpPr>
          <p:cNvPr id="4" name="TextBox 3"/>
          <p:cNvSpPr txBox="1"/>
          <p:nvPr/>
        </p:nvSpPr>
        <p:spPr>
          <a:xfrm>
            <a:off x="789974" y="4980734"/>
            <a:ext cx="2821329" cy="715581"/>
          </a:xfrm>
          <a:prstGeom prst="rect">
            <a:avLst/>
          </a:prstGeom>
          <a:noFill/>
        </p:spPr>
        <p:txBody>
          <a:bodyPr wrap="square" rtlCol="0">
            <a:spAutoFit/>
          </a:bodyPr>
          <a:lstStyle/>
          <a:p>
            <a:r>
              <a:rPr lang="en-CA" sz="1350" dirty="0">
                <a:solidFill>
                  <a:prstClr val="black"/>
                </a:solidFill>
              </a:rPr>
              <a:t>Professor Olivia Jensen</a:t>
            </a:r>
          </a:p>
          <a:p>
            <a:r>
              <a:rPr lang="en-CA" sz="1350" dirty="0">
                <a:solidFill>
                  <a:prstClr val="black"/>
                </a:solidFill>
              </a:rPr>
              <a:t>Earth and Planetary Sciences</a:t>
            </a:r>
          </a:p>
          <a:p>
            <a:r>
              <a:rPr lang="en-CA" sz="1350" dirty="0">
                <a:solidFill>
                  <a:prstClr val="black"/>
                </a:solidFill>
              </a:rPr>
              <a:t>FD Adams 131C</a:t>
            </a:r>
          </a:p>
        </p:txBody>
      </p:sp>
    </p:spTree>
    <p:extLst>
      <p:ext uri="{BB962C8B-B14F-4D97-AF65-F5344CB8AC3E}">
        <p14:creationId xmlns:p14="http://schemas.microsoft.com/office/powerpoint/2010/main" val="3110466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dirty="0" smtClean="0">
                <a:latin typeface="+mn-lt"/>
              </a:rPr>
              <a:t>Measure of the Month</a:t>
            </a:r>
            <a:endParaRPr lang="en-CA" sz="4800" dirty="0">
              <a:latin typeface="+mn-lt"/>
            </a:endParaRPr>
          </a:p>
        </p:txBody>
      </p:sp>
      <p:sp>
        <p:nvSpPr>
          <p:cNvPr id="4" name="TextBox 3"/>
          <p:cNvSpPr txBox="1"/>
          <p:nvPr/>
        </p:nvSpPr>
        <p:spPr>
          <a:xfrm>
            <a:off x="584201" y="1600200"/>
            <a:ext cx="8068732" cy="4939814"/>
          </a:xfrm>
          <a:prstGeom prst="rect">
            <a:avLst/>
          </a:prstGeom>
          <a:noFill/>
        </p:spPr>
        <p:txBody>
          <a:bodyPr wrap="square" rtlCol="0">
            <a:spAutoFit/>
          </a:bodyPr>
          <a:lstStyle/>
          <a:p>
            <a:pPr>
              <a:spcAft>
                <a:spcPts val="600"/>
              </a:spcAft>
            </a:pPr>
            <a:r>
              <a:rPr lang="en-CA" sz="2000" b="1" u="sng" dirty="0" smtClean="0"/>
              <a:t>Lunar (or Synodic) Month: </a:t>
            </a:r>
            <a:r>
              <a:rPr lang="en-CA" sz="2000" dirty="0" smtClean="0"/>
              <a:t>Once </a:t>
            </a:r>
            <a:r>
              <a:rPr lang="en-CA" sz="2000" dirty="0"/>
              <a:t>each lunar month, the Moon comes to Full Moon phase. This </a:t>
            </a:r>
            <a:r>
              <a:rPr lang="en-CA" sz="2000" dirty="0" smtClean="0"/>
              <a:t>happens during </a:t>
            </a:r>
            <a:r>
              <a:rPr lang="en-CA" sz="2000" dirty="0"/>
              <a:t>each month at the moment when the line from the </a:t>
            </a:r>
            <a:r>
              <a:rPr lang="en-CA" sz="2000" dirty="0" smtClean="0"/>
              <a:t>Sun-to-Earth-to-Moon is </a:t>
            </a:r>
            <a:r>
              <a:rPr lang="en-CA" sz="2000" dirty="0"/>
              <a:t>most nearly a straight line</a:t>
            </a:r>
            <a:r>
              <a:rPr lang="en-CA" sz="2000" dirty="0" smtClean="0"/>
              <a:t>. (Mean period: </a:t>
            </a:r>
            <a:r>
              <a:rPr lang="en-CA" sz="2000" b="1" dirty="0" smtClean="0"/>
              <a:t>29.531 days</a:t>
            </a:r>
            <a:r>
              <a:rPr lang="en-CA" sz="2000" dirty="0" smtClean="0"/>
              <a:t>)</a:t>
            </a:r>
          </a:p>
          <a:p>
            <a:pPr>
              <a:spcAft>
                <a:spcPts val="600"/>
              </a:spcAft>
            </a:pPr>
            <a:r>
              <a:rPr lang="en-CA" sz="2000" b="1" u="sng" dirty="0" err="1"/>
              <a:t>Siderial</a:t>
            </a:r>
            <a:r>
              <a:rPr lang="en-CA" sz="2000" b="1" u="sng" dirty="0"/>
              <a:t> </a:t>
            </a:r>
            <a:r>
              <a:rPr lang="en-CA" sz="2000" b="1" u="sng" dirty="0" smtClean="0"/>
              <a:t>month:</a:t>
            </a:r>
            <a:r>
              <a:rPr lang="en-CA" sz="2000" dirty="0" smtClean="0"/>
              <a:t> The interval </a:t>
            </a:r>
            <a:r>
              <a:rPr lang="en-CA" sz="2000" dirty="0"/>
              <a:t>between two </a:t>
            </a:r>
            <a:r>
              <a:rPr lang="en-CA" sz="2000" dirty="0" smtClean="0"/>
              <a:t>successive times </a:t>
            </a:r>
            <a:r>
              <a:rPr lang="en-CA" sz="2000" dirty="0"/>
              <a:t>at which the Moon appeared in the same location relative to the </a:t>
            </a:r>
            <a:r>
              <a:rPr lang="en-CA" sz="2000" dirty="0" smtClean="0"/>
              <a:t>distant stars </a:t>
            </a:r>
            <a:r>
              <a:rPr lang="en-CA" sz="2000" dirty="0"/>
              <a:t>in the night </a:t>
            </a:r>
            <a:r>
              <a:rPr lang="en-CA" sz="2000" dirty="0" smtClean="0"/>
              <a:t>sky. (Mean period: </a:t>
            </a:r>
            <a:r>
              <a:rPr lang="en-CA" sz="2000" b="1" dirty="0" smtClean="0"/>
              <a:t>27.322 days</a:t>
            </a:r>
            <a:r>
              <a:rPr lang="en-CA" sz="2000" dirty="0" smtClean="0"/>
              <a:t>)</a:t>
            </a:r>
          </a:p>
          <a:p>
            <a:pPr>
              <a:spcAft>
                <a:spcPts val="600"/>
              </a:spcAft>
            </a:pPr>
            <a:r>
              <a:rPr lang="en-CA" sz="2000" b="1" u="sng" dirty="0" err="1" smtClean="0"/>
              <a:t>Draconitic</a:t>
            </a:r>
            <a:r>
              <a:rPr lang="en-CA" sz="2000" b="1" u="sng" dirty="0" smtClean="0"/>
              <a:t> month: </a:t>
            </a:r>
            <a:r>
              <a:rPr lang="en-CA" sz="2000" dirty="0" smtClean="0"/>
              <a:t>The interval between two successive times that the Moon appears highest in the night sky.  This is referenced to Earth geography, to the latitude of the observer.  (Mean period: </a:t>
            </a:r>
            <a:r>
              <a:rPr lang="en-CA" sz="2000" b="1" dirty="0" smtClean="0"/>
              <a:t>27.212 days</a:t>
            </a:r>
            <a:r>
              <a:rPr lang="en-CA" sz="2000" dirty="0" smtClean="0"/>
              <a:t>)</a:t>
            </a:r>
          </a:p>
          <a:p>
            <a:pPr>
              <a:spcAft>
                <a:spcPts val="600"/>
              </a:spcAft>
            </a:pPr>
            <a:r>
              <a:rPr lang="en-CA" sz="2000" b="1" u="sng" dirty="0" smtClean="0"/>
              <a:t>Tropic month: </a:t>
            </a:r>
            <a:r>
              <a:rPr lang="en-CA" sz="2000" dirty="0" smtClean="0"/>
              <a:t>Referenced to the Earth’s rotation axis that appears to pierce the celestial sphere near Polaris, the North Star, we measure the angular distance between the Moon and this axis.  The angular distance repeats in 1 Tropic Month.  </a:t>
            </a:r>
            <a:r>
              <a:rPr lang="en-CA" sz="2000" dirty="0"/>
              <a:t>(Period: </a:t>
            </a:r>
            <a:r>
              <a:rPr lang="en-CA" sz="2000" b="1" dirty="0"/>
              <a:t>27.331(582) </a:t>
            </a:r>
            <a:r>
              <a:rPr lang="en-CA" sz="2000" b="1" dirty="0" smtClean="0"/>
              <a:t>days</a:t>
            </a:r>
            <a:r>
              <a:rPr lang="en-CA" sz="2000" dirty="0" smtClean="0"/>
              <a:t>)  </a:t>
            </a:r>
            <a:r>
              <a:rPr lang="en-CA" sz="2000" b="1" i="1" dirty="0" smtClean="0"/>
              <a:t>The tropic month is the orbital period of the Moon.</a:t>
            </a:r>
            <a:endParaRPr lang="en-CA" sz="2000" b="1" i="1" dirty="0"/>
          </a:p>
        </p:txBody>
      </p:sp>
    </p:spTree>
    <p:extLst>
      <p:ext uri="{BB962C8B-B14F-4D97-AF65-F5344CB8AC3E}">
        <p14:creationId xmlns:p14="http://schemas.microsoft.com/office/powerpoint/2010/main" val="3867783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518669" y="1479550"/>
            <a:ext cx="6840000" cy="2637832"/>
          </a:xfrm>
          <a:prstGeom prst="rect">
            <a:avLst/>
          </a:prstGeom>
        </p:spPr>
      </p:pic>
      <p:sp>
        <p:nvSpPr>
          <p:cNvPr id="2" name="Title 1"/>
          <p:cNvSpPr>
            <a:spLocks noGrp="1"/>
          </p:cNvSpPr>
          <p:nvPr>
            <p:ph type="title"/>
          </p:nvPr>
        </p:nvSpPr>
        <p:spPr/>
        <p:txBody>
          <a:bodyPr>
            <a:normAutofit/>
          </a:bodyPr>
          <a:lstStyle/>
          <a:p>
            <a:pPr algn="ctr"/>
            <a:r>
              <a:rPr lang="en-CA" sz="4800" b="1" dirty="0" smtClean="0">
                <a:latin typeface="+mn-lt"/>
              </a:rPr>
              <a:t>Eclipses</a:t>
            </a:r>
            <a:endParaRPr lang="en-CA" sz="4800" b="1" dirty="0">
              <a:latin typeface="+mn-lt"/>
            </a:endParaRPr>
          </a:p>
        </p:txBody>
      </p:sp>
      <p:pic>
        <p:nvPicPr>
          <p:cNvPr id="4" name="Picture 3"/>
          <p:cNvPicPr>
            <a:picLocks noChangeAspect="1"/>
          </p:cNvPicPr>
          <p:nvPr/>
        </p:nvPicPr>
        <p:blipFill>
          <a:blip r:embed="rId3"/>
          <a:stretch>
            <a:fillRect/>
          </a:stretch>
        </p:blipFill>
        <p:spPr>
          <a:xfrm>
            <a:off x="842211" y="4015862"/>
            <a:ext cx="7200000" cy="2347092"/>
          </a:xfrm>
          <a:prstGeom prst="rect">
            <a:avLst/>
          </a:prstGeom>
        </p:spPr>
      </p:pic>
      <p:sp>
        <p:nvSpPr>
          <p:cNvPr id="6" name="TextBox 5"/>
          <p:cNvSpPr txBox="1"/>
          <p:nvPr/>
        </p:nvSpPr>
        <p:spPr>
          <a:xfrm>
            <a:off x="3108960" y="3454401"/>
            <a:ext cx="3215641" cy="369332"/>
          </a:xfrm>
          <a:prstGeom prst="rect">
            <a:avLst/>
          </a:prstGeom>
          <a:noFill/>
        </p:spPr>
        <p:txBody>
          <a:bodyPr wrap="square" rtlCol="0">
            <a:spAutoFit/>
          </a:bodyPr>
          <a:lstStyle/>
          <a:p>
            <a:r>
              <a:rPr lang="en-CA" dirty="0" smtClean="0">
                <a:solidFill>
                  <a:srgbClr val="FF0000"/>
                </a:solidFill>
                <a:hlinkClick r:id="rId4"/>
              </a:rPr>
              <a:t>Past and future solar eclipses</a:t>
            </a:r>
            <a:endParaRPr lang="en-CA" dirty="0">
              <a:solidFill>
                <a:srgbClr val="FF0000"/>
              </a:solidFill>
            </a:endParaRPr>
          </a:p>
        </p:txBody>
      </p:sp>
      <p:sp>
        <p:nvSpPr>
          <p:cNvPr id="7" name="TextBox 6"/>
          <p:cNvSpPr txBox="1"/>
          <p:nvPr/>
        </p:nvSpPr>
        <p:spPr>
          <a:xfrm>
            <a:off x="3027680" y="5935132"/>
            <a:ext cx="2975186" cy="369332"/>
          </a:xfrm>
          <a:prstGeom prst="rect">
            <a:avLst/>
          </a:prstGeom>
          <a:noFill/>
        </p:spPr>
        <p:txBody>
          <a:bodyPr wrap="square" rtlCol="0">
            <a:spAutoFit/>
          </a:bodyPr>
          <a:lstStyle/>
          <a:p>
            <a:r>
              <a:rPr lang="en-CA" dirty="0" smtClean="0">
                <a:solidFill>
                  <a:srgbClr val="FF0000"/>
                </a:solidFill>
                <a:hlinkClick r:id="rId5"/>
              </a:rPr>
              <a:t>Past and future lunar eclipses</a:t>
            </a:r>
            <a:endParaRPr lang="en-CA" dirty="0">
              <a:solidFill>
                <a:srgbClr val="FF0000"/>
              </a:solidFill>
            </a:endParaRPr>
          </a:p>
        </p:txBody>
      </p:sp>
    </p:spTree>
    <p:extLst>
      <p:ext uri="{BB962C8B-B14F-4D97-AF65-F5344CB8AC3E}">
        <p14:creationId xmlns:p14="http://schemas.microsoft.com/office/powerpoint/2010/main" val="350386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b="1" dirty="0" smtClean="0">
                <a:latin typeface="+mn-lt"/>
              </a:rPr>
              <a:t>Tidal forces on Earth</a:t>
            </a:r>
            <a:endParaRPr lang="en-CA" sz="4800" b="1" dirty="0">
              <a:latin typeface="+mn-lt"/>
            </a:endParaRPr>
          </a:p>
        </p:txBody>
      </p:sp>
      <p:sp>
        <p:nvSpPr>
          <p:cNvPr id="4" name="TextBox 3"/>
          <p:cNvSpPr txBox="1"/>
          <p:nvPr/>
        </p:nvSpPr>
        <p:spPr>
          <a:xfrm>
            <a:off x="846666" y="2006600"/>
            <a:ext cx="7747001" cy="4308872"/>
          </a:xfrm>
          <a:prstGeom prst="rect">
            <a:avLst/>
          </a:prstGeom>
          <a:noFill/>
        </p:spPr>
        <p:txBody>
          <a:bodyPr wrap="square" rtlCol="0">
            <a:spAutoFit/>
          </a:bodyPr>
          <a:lstStyle/>
          <a:p>
            <a:pPr>
              <a:spcAft>
                <a:spcPts val="600"/>
              </a:spcAft>
            </a:pPr>
            <a:r>
              <a:rPr lang="en-CA" sz="2400" dirty="0" smtClean="0"/>
              <a:t>The Moon and Sun exert differential tidal forces on the body, water and atmosphere of Earth.  On that side of the Earth closest to the Moon or Sun, the gravitational pull towards the Moon or Sun is greater than it is on the opposite.  This creates a differential force across the body of Earth and the body of the Earth, its oceans and atmosphere adjust through what we observe as “</a:t>
            </a:r>
            <a:r>
              <a:rPr lang="en-CA" sz="2400" b="1" i="1" dirty="0" smtClean="0"/>
              <a:t>tides</a:t>
            </a:r>
            <a:r>
              <a:rPr lang="en-CA" sz="2400" dirty="0" smtClean="0"/>
              <a:t>”.  </a:t>
            </a:r>
          </a:p>
          <a:p>
            <a:pPr>
              <a:spcAft>
                <a:spcPts val="600"/>
              </a:spcAft>
            </a:pPr>
            <a:r>
              <a:rPr lang="en-CA" sz="2400" dirty="0" smtClean="0"/>
              <a:t>There are </a:t>
            </a:r>
            <a:r>
              <a:rPr lang="en-CA" sz="2400" b="1" i="1" dirty="0" smtClean="0"/>
              <a:t>body</a:t>
            </a:r>
            <a:r>
              <a:rPr lang="en-CA" sz="2400" dirty="0" smtClean="0"/>
              <a:t>, </a:t>
            </a:r>
            <a:r>
              <a:rPr lang="en-CA" sz="2400" b="1" i="1" dirty="0" smtClean="0"/>
              <a:t>ocean</a:t>
            </a:r>
            <a:r>
              <a:rPr lang="en-CA" sz="2400" dirty="0" smtClean="0"/>
              <a:t> and </a:t>
            </a:r>
            <a:r>
              <a:rPr lang="en-CA" sz="2400" b="1" i="1" dirty="0" smtClean="0"/>
              <a:t>atmospheric tides</a:t>
            </a:r>
            <a:r>
              <a:rPr lang="en-CA" sz="2400" dirty="0" smtClean="0"/>
              <a:t>. Ocean and atmospheric tides involve movable fluids and are, thus, more difficult to calculate than is Earth’s body tide.  </a:t>
            </a:r>
            <a:endParaRPr lang="en-CA" sz="2400" dirty="0"/>
          </a:p>
          <a:p>
            <a:r>
              <a:rPr lang="en-CA" sz="2400" dirty="0" smtClean="0"/>
              <a:t>Let us look into the body tide.</a:t>
            </a:r>
            <a:endParaRPr lang="en-CA" sz="2400" dirty="0"/>
          </a:p>
        </p:txBody>
      </p:sp>
    </p:spTree>
    <p:extLst>
      <p:ext uri="{BB962C8B-B14F-4D97-AF65-F5344CB8AC3E}">
        <p14:creationId xmlns:p14="http://schemas.microsoft.com/office/powerpoint/2010/main" val="2520392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spect="1"/>
          </p:cNvSpPr>
          <p:nvPr/>
        </p:nvSpPr>
        <p:spPr>
          <a:xfrm>
            <a:off x="1803399" y="3191934"/>
            <a:ext cx="2160000" cy="216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1683658" y="3293774"/>
            <a:ext cx="2340000" cy="19800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normAutofit/>
          </a:bodyPr>
          <a:lstStyle/>
          <a:p>
            <a:pPr algn="ctr"/>
            <a:r>
              <a:rPr lang="en-CA" sz="4800" b="1" dirty="0" smtClean="0">
                <a:latin typeface="+mn-lt"/>
              </a:rPr>
              <a:t>Earth’s Body Tide</a:t>
            </a:r>
            <a:endParaRPr lang="en-CA" sz="4800" b="1" dirty="0">
              <a:latin typeface="+mn-lt"/>
            </a:endParaRPr>
          </a:p>
        </p:txBody>
      </p:sp>
      <p:sp>
        <p:nvSpPr>
          <p:cNvPr id="5" name="Oval 4"/>
          <p:cNvSpPr/>
          <p:nvPr/>
        </p:nvSpPr>
        <p:spPr>
          <a:xfrm>
            <a:off x="8769530" y="200298"/>
            <a:ext cx="1380551" cy="685800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val 6"/>
          <p:cNvSpPr/>
          <p:nvPr/>
        </p:nvSpPr>
        <p:spPr>
          <a:xfrm>
            <a:off x="4859866" y="2150534"/>
            <a:ext cx="711200" cy="72813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c 11"/>
          <p:cNvSpPr/>
          <p:nvPr/>
        </p:nvSpPr>
        <p:spPr>
          <a:xfrm>
            <a:off x="4665133" y="1989667"/>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2" name="Straight Arrow Connector 21"/>
          <p:cNvCxnSpPr/>
          <p:nvPr/>
        </p:nvCxnSpPr>
        <p:spPr>
          <a:xfrm flipH="1" flipV="1">
            <a:off x="4312680" y="1888064"/>
            <a:ext cx="897465" cy="626534"/>
          </a:xfrm>
          <a:prstGeom prst="straightConnector1">
            <a:avLst/>
          </a:prstGeom>
          <a:ln w="2222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a:blip r:embed="rId2"/>
          <a:stretch>
            <a:fillRect/>
          </a:stretch>
        </p:blipFill>
        <p:spPr>
          <a:xfrm>
            <a:off x="4048389" y="1541578"/>
            <a:ext cx="725487" cy="743776"/>
          </a:xfrm>
          <a:prstGeom prst="rect">
            <a:avLst/>
          </a:prstGeom>
        </p:spPr>
      </p:pic>
      <p:sp>
        <p:nvSpPr>
          <p:cNvPr id="9" name="Oval 8"/>
          <p:cNvSpPr/>
          <p:nvPr/>
        </p:nvSpPr>
        <p:spPr>
          <a:xfrm rot="19581152">
            <a:off x="1632747" y="3366117"/>
            <a:ext cx="2520000" cy="18000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Oval 27"/>
          <p:cNvSpPr/>
          <p:nvPr/>
        </p:nvSpPr>
        <p:spPr>
          <a:xfrm rot="18250435">
            <a:off x="1619681" y="3370475"/>
            <a:ext cx="2520000" cy="18000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a:spLocks noChangeAspect="1"/>
          </p:cNvSpPr>
          <p:nvPr/>
        </p:nvSpPr>
        <p:spPr>
          <a:xfrm rot="4067837">
            <a:off x="2731504" y="4070537"/>
            <a:ext cx="364689" cy="35999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5" name="Straight Arrow Connector 14"/>
          <p:cNvCxnSpPr/>
          <p:nvPr/>
        </p:nvCxnSpPr>
        <p:spPr>
          <a:xfrm flipH="1" flipV="1">
            <a:off x="2836816" y="4063998"/>
            <a:ext cx="165079" cy="14060"/>
          </a:xfrm>
          <a:prstGeom prst="straightConnector1">
            <a:avLst/>
          </a:prstGeom>
          <a:ln w="22225" cmpd="sng">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685210" y="3439887"/>
            <a:ext cx="3762104" cy="2708434"/>
          </a:xfrm>
          <a:prstGeom prst="rect">
            <a:avLst/>
          </a:prstGeom>
          <a:noFill/>
        </p:spPr>
        <p:txBody>
          <a:bodyPr wrap="square" rtlCol="0">
            <a:spAutoFit/>
          </a:bodyPr>
          <a:lstStyle/>
          <a:p>
            <a:pPr>
              <a:spcAft>
                <a:spcPts val="600"/>
              </a:spcAft>
            </a:pPr>
            <a:r>
              <a:rPr lang="en-CA" sz="2000" dirty="0"/>
              <a:t>The </a:t>
            </a:r>
            <a:r>
              <a:rPr lang="en-CA" sz="2000" b="1" dirty="0">
                <a:solidFill>
                  <a:srgbClr val="FFC000"/>
                </a:solidFill>
              </a:rPr>
              <a:t>solar bulge </a:t>
            </a:r>
            <a:r>
              <a:rPr lang="en-CA" sz="2000" dirty="0"/>
              <a:t>is always directed towards the Sun (noon) or nadir (midnight).  It follows a 24 hour cycle.</a:t>
            </a:r>
          </a:p>
          <a:p>
            <a:pPr>
              <a:spcAft>
                <a:spcPts val="600"/>
              </a:spcAft>
            </a:pPr>
            <a:r>
              <a:rPr lang="en-CA" sz="2000" dirty="0" smtClean="0"/>
              <a:t>The </a:t>
            </a:r>
            <a:r>
              <a:rPr lang="en-CA" sz="2000" b="1" dirty="0" smtClean="0">
                <a:solidFill>
                  <a:schemeClr val="tx1">
                    <a:lumMod val="50000"/>
                    <a:lumOff val="50000"/>
                  </a:schemeClr>
                </a:solidFill>
              </a:rPr>
              <a:t>lunar tidal bulge </a:t>
            </a:r>
            <a:r>
              <a:rPr lang="en-CA" sz="2000" dirty="0" smtClean="0"/>
              <a:t>is delayed by an average of 51 minutes per day.</a:t>
            </a:r>
          </a:p>
          <a:p>
            <a:pPr>
              <a:spcAft>
                <a:spcPts val="600"/>
              </a:spcAft>
            </a:pPr>
            <a:r>
              <a:rPr lang="en-CA" sz="2000" dirty="0" smtClean="0"/>
              <a:t>The tide we feel is the sum of the two effects at any time.</a:t>
            </a:r>
            <a:endParaRPr lang="en-CA" sz="2000" dirty="0"/>
          </a:p>
        </p:txBody>
      </p:sp>
    </p:spTree>
    <p:extLst>
      <p:ext uri="{BB962C8B-B14F-4D97-AF65-F5344CB8AC3E}">
        <p14:creationId xmlns:p14="http://schemas.microsoft.com/office/powerpoint/2010/main" val="277334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7"/>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22"/>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0"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0"/>
                                        <p:tgtEl>
                                          <p:spTgt spid="28"/>
                                        </p:tgtEl>
                                      </p:cBhvr>
                                    </p:animEffect>
                                  </p:childTnLst>
                                </p:cTn>
                              </p:par>
                              <p:par>
                                <p:cTn id="44" presetID="10" presetClass="exit" presetSubtype="0" fill="hold" grpId="1" nodeType="withEffect">
                                  <p:stCondLst>
                                    <p:cond delay="0"/>
                                  </p:stCondLst>
                                  <p:childTnLst>
                                    <p:animEffect transition="out" filter="fade">
                                      <p:cBhvr>
                                        <p:cTn id="45" dur="5000"/>
                                        <p:tgtEl>
                                          <p:spTgt spid="9"/>
                                        </p:tgtEl>
                                      </p:cBhvr>
                                    </p:animEffect>
                                    <p:set>
                                      <p:cBhvr>
                                        <p:cTn id="46" dur="1" fill="hold">
                                          <p:stCondLst>
                                            <p:cond delay="4999"/>
                                          </p:stCondLst>
                                        </p:cTn>
                                        <p:tgtEl>
                                          <p:spTgt spid="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5" grpId="0" animBg="1"/>
      <p:bldP spid="7" grpId="0" animBg="1"/>
      <p:bldP spid="7" grpId="1" animBg="1"/>
      <p:bldP spid="9" grpId="0" animBg="1"/>
      <p:bldP spid="9" grpId="1" animBg="1"/>
      <p:bldP spid="28" grpId="0" animBg="1"/>
      <p:bldP spid="13" grpId="0" animBg="1"/>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800" b="1" dirty="0" smtClean="0">
                <a:latin typeface="+mn-lt"/>
              </a:rPr>
              <a:t>Tidal beating</a:t>
            </a:r>
            <a:endParaRPr lang="en-CA" sz="4800" b="1" dirty="0">
              <a:latin typeface="+mn-lt"/>
            </a:endParaRPr>
          </a:p>
        </p:txBody>
      </p:sp>
      <p:sp>
        <p:nvSpPr>
          <p:cNvPr id="4" name="TextBox 3"/>
          <p:cNvSpPr txBox="1"/>
          <p:nvPr/>
        </p:nvSpPr>
        <p:spPr>
          <a:xfrm>
            <a:off x="828136" y="1354347"/>
            <a:ext cx="7703389" cy="1785104"/>
          </a:xfrm>
          <a:prstGeom prst="rect">
            <a:avLst/>
          </a:prstGeom>
          <a:noFill/>
        </p:spPr>
        <p:txBody>
          <a:bodyPr wrap="square" rtlCol="0">
            <a:spAutoFit/>
          </a:bodyPr>
          <a:lstStyle/>
          <a:p>
            <a:r>
              <a:rPr lang="en-CA" sz="2200" dirty="0" smtClean="0"/>
              <a:t>The 24-hour Solar tide, with two high tides and 2 low tides each day, beats with the 24 hour 51 minute lunar tide.  The lunar tide is not exactly periodic at 24 hour 51 minute because the Lunar orbit is inclined relative to Earth’s spin axis. The two tidal </a:t>
            </a:r>
            <a:r>
              <a:rPr lang="en-CA" sz="2200" dirty="0" err="1" smtClean="0"/>
              <a:t>forcings</a:t>
            </a:r>
            <a:r>
              <a:rPr lang="en-CA" sz="2200" dirty="0" smtClean="0"/>
              <a:t> add together to produce the measureable body tide.</a:t>
            </a:r>
            <a:endParaRPr lang="en-CA" sz="2200" dirty="0"/>
          </a:p>
        </p:txBody>
      </p:sp>
      <p:pic>
        <p:nvPicPr>
          <p:cNvPr id="5" name="Picture 4"/>
          <p:cNvPicPr>
            <a:picLocks/>
          </p:cNvPicPr>
          <p:nvPr/>
        </p:nvPicPr>
        <p:blipFill>
          <a:blip r:embed="rId2"/>
          <a:stretch>
            <a:fillRect/>
          </a:stretch>
        </p:blipFill>
        <p:spPr>
          <a:xfrm>
            <a:off x="1857142" y="3252157"/>
            <a:ext cx="5400000" cy="3217653"/>
          </a:xfrm>
          <a:prstGeom prst="rect">
            <a:avLst/>
          </a:prstGeom>
        </p:spPr>
      </p:pic>
    </p:spTree>
    <p:extLst>
      <p:ext uri="{BB962C8B-B14F-4D97-AF65-F5344CB8AC3E}">
        <p14:creationId xmlns:p14="http://schemas.microsoft.com/office/powerpoint/2010/main" val="2713465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b="1" dirty="0" smtClean="0">
                <a:latin typeface="+mn-lt"/>
              </a:rPr>
              <a:t>Black hole at Galactic Centre</a:t>
            </a:r>
            <a:endParaRPr lang="en-CA" sz="4800" b="1" dirty="0">
              <a:latin typeface="+mn-lt"/>
            </a:endParaRPr>
          </a:p>
        </p:txBody>
      </p:sp>
      <mc:AlternateContent xmlns:mc="http://schemas.openxmlformats.org/markup-compatibility/2006" xmlns:a14="http://schemas.microsoft.com/office/drawing/2010/main">
        <mc:Choice Requires="a14">
          <p:sp>
            <p:nvSpPr>
              <p:cNvPr id="4" name="TextBox 3"/>
              <p:cNvSpPr txBox="1"/>
              <p:nvPr/>
            </p:nvSpPr>
            <p:spPr>
              <a:xfrm>
                <a:off x="761999" y="2015065"/>
                <a:ext cx="7890933" cy="3924151"/>
              </a:xfrm>
              <a:prstGeom prst="rect">
                <a:avLst/>
              </a:prstGeom>
              <a:noFill/>
            </p:spPr>
            <p:txBody>
              <a:bodyPr wrap="square" rtlCol="0">
                <a:spAutoFit/>
              </a:bodyPr>
              <a:lstStyle/>
              <a:p>
                <a:pPr>
                  <a:spcAft>
                    <a:spcPts val="600"/>
                  </a:spcAft>
                </a:pPr>
                <a:r>
                  <a:rPr lang="en-CA" sz="2400" b="1" dirty="0" smtClean="0">
                    <a:solidFill>
                      <a:srgbClr val="000000"/>
                    </a:solidFill>
                    <a:hlinkClick r:id="rId2"/>
                  </a:rPr>
                  <a:t>Andrea </a:t>
                </a:r>
                <a:r>
                  <a:rPr lang="en-CA" sz="2400" b="1" dirty="0" err="1" smtClean="0">
                    <a:solidFill>
                      <a:srgbClr val="000000"/>
                    </a:solidFill>
                    <a:hlinkClick r:id="rId2"/>
                  </a:rPr>
                  <a:t>Ghez</a:t>
                </a:r>
                <a:r>
                  <a:rPr lang="en-CA" sz="2400" dirty="0" smtClean="0">
                    <a:solidFill>
                      <a:srgbClr val="000000"/>
                    </a:solidFill>
                  </a:rPr>
                  <a:t>, </a:t>
                </a:r>
                <a:r>
                  <a:rPr lang="en-CA" sz="2400" dirty="0">
                    <a:solidFill>
                      <a:srgbClr val="000000"/>
                    </a:solidFill>
                  </a:rPr>
                  <a:t>of UCLA, </a:t>
                </a:r>
                <a:r>
                  <a:rPr lang="en-CA" sz="2400" dirty="0" smtClean="0">
                    <a:solidFill>
                      <a:srgbClr val="000000"/>
                    </a:solidFill>
                  </a:rPr>
                  <a:t>used </a:t>
                </a:r>
                <a:r>
                  <a:rPr lang="en-CA" sz="2400" dirty="0">
                    <a:solidFill>
                      <a:srgbClr val="000000"/>
                    </a:solidFill>
                  </a:rPr>
                  <a:t>a procedure, very similar to that described </a:t>
                </a:r>
                <a:r>
                  <a:rPr lang="en-CA" sz="2400" dirty="0" smtClean="0">
                    <a:solidFill>
                      <a:srgbClr val="000000"/>
                    </a:solidFill>
                  </a:rPr>
                  <a:t>previously for </a:t>
                </a:r>
                <a:r>
                  <a:rPr lang="en-CA" sz="2400" dirty="0">
                    <a:solidFill>
                      <a:srgbClr val="000000"/>
                    </a:solidFill>
                  </a:rPr>
                  <a:t>“weighing” the Sun, to measure </a:t>
                </a:r>
                <a:r>
                  <a:rPr lang="en-CA" sz="2400" dirty="0" smtClean="0">
                    <a:solidFill>
                      <a:srgbClr val="000000"/>
                    </a:solidFill>
                  </a:rPr>
                  <a:t>the unseen </a:t>
                </a:r>
                <a:r>
                  <a:rPr lang="en-CA" sz="2400" dirty="0">
                    <a:solidFill>
                      <a:srgbClr val="000000"/>
                    </a:solidFill>
                  </a:rPr>
                  <a:t>mass at our galactic centre. </a:t>
                </a:r>
                <a:endParaRPr lang="en-CA" sz="2400" dirty="0" smtClean="0">
                  <a:solidFill>
                    <a:srgbClr val="000000"/>
                  </a:solidFill>
                </a:endParaRPr>
              </a:p>
              <a:p>
                <a:pPr>
                  <a:spcAft>
                    <a:spcPts val="600"/>
                  </a:spcAft>
                </a:pPr>
                <a:r>
                  <a:rPr lang="en-CA" sz="2400" dirty="0" smtClean="0">
                    <a:solidFill>
                      <a:srgbClr val="000000"/>
                    </a:solidFill>
                  </a:rPr>
                  <a:t>Having observed the </a:t>
                </a:r>
                <a:r>
                  <a:rPr lang="en-CA" sz="2400" dirty="0">
                    <a:solidFill>
                      <a:srgbClr val="000000"/>
                    </a:solidFill>
                  </a:rPr>
                  <a:t>orbits and periods of stars in the direction of the </a:t>
                </a:r>
                <a:r>
                  <a:rPr lang="en-CA" sz="2400" dirty="0" smtClean="0">
                    <a:solidFill>
                      <a:srgbClr val="000000"/>
                    </a:solidFill>
                  </a:rPr>
                  <a:t>galactic centre, </a:t>
                </a:r>
                <a:r>
                  <a:rPr lang="en-CA" sz="2400" dirty="0">
                    <a:solidFill>
                      <a:srgbClr val="000000"/>
                    </a:solidFill>
                  </a:rPr>
                  <a:t>she and her colleagues determine that there is </a:t>
                </a:r>
                <a:r>
                  <a:rPr lang="en-CA" sz="2400" dirty="0" smtClean="0">
                    <a:solidFill>
                      <a:srgbClr val="000000"/>
                    </a:solidFill>
                  </a:rPr>
                  <a:t>an “</a:t>
                </a:r>
                <a:r>
                  <a:rPr lang="en-CA" sz="2400" dirty="0">
                    <a:solidFill>
                      <a:srgbClr val="000000"/>
                    </a:solidFill>
                  </a:rPr>
                  <a:t>invisible” supermassive </a:t>
                </a:r>
                <a:r>
                  <a:rPr lang="en-CA" sz="2400" dirty="0" smtClean="0">
                    <a:solidFill>
                      <a:srgbClr val="000000"/>
                    </a:solidFill>
                  </a:rPr>
                  <a:t>gravitational </a:t>
                </a:r>
                <a:r>
                  <a:rPr lang="en-CA" sz="2400" dirty="0">
                    <a:solidFill>
                      <a:srgbClr val="000000"/>
                    </a:solidFill>
                  </a:rPr>
                  <a:t>centre, having a mass of almost </a:t>
                </a:r>
                <a14:m>
                  <m:oMath xmlns:m="http://schemas.openxmlformats.org/officeDocument/2006/math">
                    <m:r>
                      <a:rPr lang="en-CA" sz="2400" i="1" dirty="0" smtClean="0">
                        <a:solidFill>
                          <a:srgbClr val="000000"/>
                        </a:solidFill>
                        <a:latin typeface="Cambria Math" panose="02040503050406030204" pitchFamily="18" charset="0"/>
                      </a:rPr>
                      <m:t>4×10</m:t>
                    </m:r>
                    <m:r>
                      <a:rPr lang="en-CA" sz="2400" i="1" baseline="30000" dirty="0" smtClean="0">
                        <a:solidFill>
                          <a:srgbClr val="000000"/>
                        </a:solidFill>
                        <a:latin typeface="Cambria Math" panose="02040503050406030204" pitchFamily="18" charset="0"/>
                      </a:rPr>
                      <m:t>6</m:t>
                    </m:r>
                    <m:r>
                      <a:rPr lang="en-CA" sz="2400" i="1" dirty="0" smtClean="0">
                        <a:solidFill>
                          <a:srgbClr val="000000"/>
                        </a:solidFill>
                        <a:latin typeface="Cambria Math" panose="02040503050406030204" pitchFamily="18" charset="0"/>
                      </a:rPr>
                      <m:t>𝑀</m:t>
                    </m:r>
                    <m:r>
                      <a:rPr lang="en-CA" sz="2400" b="0" i="1" baseline="-25000" dirty="0" smtClean="0">
                        <a:solidFill>
                          <a:srgbClr val="000000"/>
                        </a:solidFill>
                        <a:latin typeface="Cambria Math" panose="02040503050406030204" pitchFamily="18" charset="0"/>
                        <a:sym typeface="Wingdings" panose="05000000000000000000" pitchFamily="2" charset="2"/>
                      </a:rPr>
                      <m:t></m:t>
                    </m:r>
                  </m:oMath>
                </a14:m>
                <a:r>
                  <a:rPr lang="en-CA" sz="2400" dirty="0" smtClean="0">
                    <a:solidFill>
                      <a:srgbClr val="000000"/>
                    </a:solidFill>
                  </a:rPr>
                  <a:t>, at </a:t>
                </a:r>
                <a:r>
                  <a:rPr lang="en-CA" sz="2400" dirty="0">
                    <a:solidFill>
                      <a:srgbClr val="000000"/>
                    </a:solidFill>
                  </a:rPr>
                  <a:t>the centre of our Milky Way</a:t>
                </a:r>
                <a:r>
                  <a:rPr lang="en-CA" sz="2400" dirty="0" smtClean="0">
                    <a:solidFill>
                      <a:srgbClr val="000000"/>
                    </a:solidFill>
                  </a:rPr>
                  <a:t>. </a:t>
                </a:r>
              </a:p>
              <a:p>
                <a:pPr>
                  <a:spcAft>
                    <a:spcPts val="600"/>
                  </a:spcAft>
                </a:pPr>
                <a:endParaRPr lang="en-CA" sz="2400" dirty="0" smtClean="0">
                  <a:solidFill>
                    <a:srgbClr val="000000"/>
                  </a:solidFill>
                </a:endParaRPr>
              </a:p>
              <a:p>
                <a:pPr algn="ctr"/>
                <a:r>
                  <a:rPr lang="en-CA" dirty="0" smtClean="0">
                    <a:solidFill>
                      <a:srgbClr val="000000"/>
                    </a:solidFill>
                    <a:latin typeface="CMR12"/>
                    <a:hlinkClick r:id="rId3"/>
                  </a:rPr>
                  <a:t>Animation of stars orbiting the black hole</a:t>
                </a:r>
                <a:endParaRPr lang="en-CA" dirty="0"/>
              </a:p>
            </p:txBody>
          </p:sp>
        </mc:Choice>
        <mc:Fallback xmlns="">
          <p:sp>
            <p:nvSpPr>
              <p:cNvPr id="4" name="TextBox 3"/>
              <p:cNvSpPr txBox="1">
                <a:spLocks noRot="1" noChangeAspect="1" noMove="1" noResize="1" noEditPoints="1" noAdjustHandles="1" noChangeArrowheads="1" noChangeShapeType="1" noTextEdit="1"/>
              </p:cNvSpPr>
              <p:nvPr/>
            </p:nvSpPr>
            <p:spPr>
              <a:xfrm>
                <a:off x="761999" y="2015065"/>
                <a:ext cx="7890933" cy="3924151"/>
              </a:xfrm>
              <a:prstGeom prst="rect">
                <a:avLst/>
              </a:prstGeom>
              <a:blipFill rotWithShape="0">
                <a:blip r:embed="rId4"/>
                <a:stretch>
                  <a:fillRect l="-1159" t="-1244" b="-1555"/>
                </a:stretch>
              </a:blipFill>
            </p:spPr>
            <p:txBody>
              <a:bodyPr/>
              <a:lstStyle/>
              <a:p>
                <a:r>
                  <a:rPr lang="en-CA">
                    <a:noFill/>
                  </a:rPr>
                  <a:t> </a:t>
                </a:r>
              </a:p>
            </p:txBody>
          </p:sp>
        </mc:Fallback>
      </mc:AlternateContent>
    </p:spTree>
    <p:extLst>
      <p:ext uri="{BB962C8B-B14F-4D97-AF65-F5344CB8AC3E}">
        <p14:creationId xmlns:p14="http://schemas.microsoft.com/office/powerpoint/2010/main" val="2605140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b="1" dirty="0" smtClean="0">
                <a:latin typeface="+mn-lt"/>
              </a:rPr>
              <a:t>The Mass of Dark Matter</a:t>
            </a:r>
            <a:endParaRPr lang="en-CA" sz="4800" b="1" dirty="0">
              <a:latin typeface="+mn-lt"/>
            </a:endParaRPr>
          </a:p>
        </p:txBody>
      </p:sp>
      <mc:AlternateContent xmlns:mc="http://schemas.openxmlformats.org/markup-compatibility/2006" xmlns:a14="http://schemas.microsoft.com/office/drawing/2010/main">
        <mc:Choice Requires="a14">
          <p:sp>
            <p:nvSpPr>
              <p:cNvPr id="4" name="TextBox 3"/>
              <p:cNvSpPr txBox="1"/>
              <p:nvPr/>
            </p:nvSpPr>
            <p:spPr>
              <a:xfrm>
                <a:off x="702732" y="1540932"/>
                <a:ext cx="7890933" cy="4953792"/>
              </a:xfrm>
              <a:prstGeom prst="rect">
                <a:avLst/>
              </a:prstGeom>
              <a:noFill/>
            </p:spPr>
            <p:txBody>
              <a:bodyPr wrap="square" rtlCol="0">
                <a:spAutoFit/>
              </a:bodyPr>
              <a:lstStyle/>
              <a:p>
                <a:pPr>
                  <a:spcAft>
                    <a:spcPts val="600"/>
                  </a:spcAft>
                </a:pPr>
                <a:r>
                  <a:rPr lang="en-CA" sz="2400" b="1" dirty="0" smtClean="0">
                    <a:hlinkClick r:id="rId2"/>
                  </a:rPr>
                  <a:t>Vera Rubin </a:t>
                </a:r>
                <a:r>
                  <a:rPr lang="en-CA" sz="2400" dirty="0" smtClean="0"/>
                  <a:t>looked </a:t>
                </a:r>
                <a:r>
                  <a:rPr lang="en-CA" sz="2400" dirty="0"/>
                  <a:t>at the orbital speeds of stars well outside the core zone of many </a:t>
                </a:r>
                <a:r>
                  <a:rPr lang="en-CA" sz="2400" dirty="0" smtClean="0"/>
                  <a:t>galaxies. She </a:t>
                </a:r>
                <a:r>
                  <a:rPr lang="en-CA" sz="2400" dirty="0"/>
                  <a:t>studied the </a:t>
                </a:r>
                <a:r>
                  <a:rPr lang="en-CA" sz="2400" dirty="0" smtClean="0"/>
                  <a:t>“</a:t>
                </a:r>
                <a:r>
                  <a:rPr lang="en-CA" sz="2400" b="1" i="1" dirty="0" smtClean="0"/>
                  <a:t>rotation curve” </a:t>
                </a:r>
                <a:r>
                  <a:rPr lang="en-CA" sz="2400" dirty="0"/>
                  <a:t>to show that stars at distance from galactic </a:t>
                </a:r>
                <a:r>
                  <a:rPr lang="en-CA" sz="2400" dirty="0" smtClean="0"/>
                  <a:t>centres were </a:t>
                </a:r>
                <a:r>
                  <a:rPr lang="en-CA" sz="2400" dirty="0"/>
                  <a:t>orbiting </a:t>
                </a:r>
                <a:r>
                  <a:rPr lang="en-CA" sz="2400" b="1" i="1" dirty="0"/>
                  <a:t>much faster </a:t>
                </a:r>
                <a:r>
                  <a:rPr lang="en-CA" sz="2400" dirty="0"/>
                  <a:t>than could be accounted for by the observable </a:t>
                </a:r>
                <a:r>
                  <a:rPr lang="en-CA" sz="2400" dirty="0" smtClean="0"/>
                  <a:t>baryonic </a:t>
                </a:r>
                <a:r>
                  <a:rPr lang="en-CA" sz="2400" dirty="0"/>
                  <a:t>matter of the galaxies</a:t>
                </a:r>
                <a:r>
                  <a:rPr lang="en-CA" sz="2400" dirty="0" smtClean="0"/>
                  <a:t>.</a:t>
                </a:r>
              </a:p>
              <a:p>
                <a:r>
                  <a:rPr lang="en-CA" sz="2400" dirty="0" smtClean="0"/>
                  <a:t>Our analysis above obtains the </a:t>
                </a:r>
                <a:r>
                  <a:rPr lang="en-CA" sz="2400" b="1" i="1" dirty="0" smtClean="0"/>
                  <a:t>expected velocity </a:t>
                </a:r>
                <a:r>
                  <a:rPr lang="en-CA" sz="2400" dirty="0" smtClean="0"/>
                  <a:t>of orbit due to mass within the orbital path:</a:t>
                </a:r>
              </a:p>
              <a:p>
                <a:pPr/>
                <a14:m>
                  <m:oMathPara xmlns:m="http://schemas.openxmlformats.org/officeDocument/2006/math">
                    <m:oMathParaPr>
                      <m:jc m:val="center"/>
                    </m:oMathParaPr>
                    <m:oMath xmlns:m="http://schemas.openxmlformats.org/officeDocument/2006/math">
                      <m:r>
                        <a:rPr lang="en-CA" sz="2400" b="1" i="1" dirty="0" smtClean="0">
                          <a:solidFill>
                            <a:schemeClr val="accent1">
                              <a:lumMod val="75000"/>
                            </a:schemeClr>
                          </a:solidFill>
                          <a:latin typeface="Cambria Math" panose="02040503050406030204" pitchFamily="18" charset="0"/>
                        </a:rPr>
                        <m:t>𝒗</m:t>
                      </m:r>
                      <m:r>
                        <a:rPr lang="en-CA" sz="1200" b="1" i="1" dirty="0" err="1">
                          <a:solidFill>
                            <a:schemeClr val="accent1">
                              <a:lumMod val="75000"/>
                            </a:schemeClr>
                          </a:solidFill>
                          <a:latin typeface="Cambria Math" panose="02040503050406030204" pitchFamily="18" charset="0"/>
                        </a:rPr>
                        <m:t>𝑻</m:t>
                      </m:r>
                      <m:r>
                        <a:rPr lang="en-CA" sz="1200" b="1" i="1" dirty="0">
                          <a:solidFill>
                            <a:schemeClr val="accent1">
                              <a:lumMod val="75000"/>
                            </a:schemeClr>
                          </a:solidFill>
                          <a:latin typeface="Cambria Math" panose="02040503050406030204" pitchFamily="18" charset="0"/>
                        </a:rPr>
                        <m:t> </m:t>
                      </m:r>
                      <m:r>
                        <a:rPr lang="en-CA" sz="2400" b="1" i="1" dirty="0" smtClean="0">
                          <a:solidFill>
                            <a:schemeClr val="accent1">
                              <a:lumMod val="75000"/>
                            </a:schemeClr>
                          </a:solidFill>
                          <a:latin typeface="Cambria Math" panose="02040503050406030204" pitchFamily="18" charset="0"/>
                        </a:rPr>
                        <m:t>=</m:t>
                      </m:r>
                      <m:rad>
                        <m:radPr>
                          <m:degHide m:val="on"/>
                          <m:ctrlPr>
                            <a:rPr lang="en-CA" sz="2400" b="1" i="1" dirty="0" smtClean="0">
                              <a:solidFill>
                                <a:schemeClr val="accent1">
                                  <a:lumMod val="75000"/>
                                </a:schemeClr>
                              </a:solidFill>
                              <a:latin typeface="Cambria Math" panose="02040503050406030204" pitchFamily="18" charset="0"/>
                            </a:rPr>
                          </m:ctrlPr>
                        </m:radPr>
                        <m:deg/>
                        <m:e>
                          <m:f>
                            <m:fPr>
                              <m:ctrlPr>
                                <a:rPr lang="en-CA" sz="2400" b="1" i="1" dirty="0">
                                  <a:solidFill>
                                    <a:schemeClr val="accent1">
                                      <a:lumMod val="75000"/>
                                    </a:schemeClr>
                                  </a:solidFill>
                                  <a:latin typeface="Cambria Math" panose="02040503050406030204" pitchFamily="18" charset="0"/>
                                </a:rPr>
                              </m:ctrlPr>
                            </m:fPr>
                            <m:num>
                              <m:r>
                                <a:rPr lang="en-CA" sz="2400" b="1" i="1" dirty="0">
                                  <a:solidFill>
                                    <a:schemeClr val="accent1">
                                      <a:lumMod val="75000"/>
                                    </a:schemeClr>
                                  </a:solidFill>
                                  <a:latin typeface="Cambria Math" panose="02040503050406030204" pitchFamily="18" charset="0"/>
                                </a:rPr>
                                <m:t>𝑮𝑴</m:t>
                              </m:r>
                              <m:r>
                                <a:rPr lang="en-CA" sz="1200" b="1" i="1" dirty="0" err="1">
                                  <a:solidFill>
                                    <a:schemeClr val="accent1">
                                      <a:lumMod val="75000"/>
                                    </a:schemeClr>
                                  </a:solidFill>
                                  <a:latin typeface="Cambria Math" panose="02040503050406030204" pitchFamily="18" charset="0"/>
                                </a:rPr>
                                <m:t>𝒄</m:t>
                              </m:r>
                            </m:num>
                            <m:den>
                              <m:r>
                                <a:rPr lang="en-CA" sz="2400" b="1" i="1" dirty="0">
                                  <a:solidFill>
                                    <a:schemeClr val="accent1">
                                      <a:lumMod val="75000"/>
                                    </a:schemeClr>
                                  </a:solidFill>
                                  <a:latin typeface="Cambria Math" panose="02040503050406030204" pitchFamily="18" charset="0"/>
                                </a:rPr>
                                <m:t>𝒓</m:t>
                              </m:r>
                            </m:den>
                          </m:f>
                        </m:e>
                      </m:rad>
                    </m:oMath>
                  </m:oMathPara>
                </a14:m>
                <a:endParaRPr lang="en-CA" sz="2400" b="1" dirty="0" smtClean="0">
                  <a:solidFill>
                    <a:srgbClr val="000000"/>
                  </a:solidFill>
                </a:endParaRPr>
              </a:p>
              <a:p>
                <a:endParaRPr lang="en-CA" sz="2400" dirty="0" smtClean="0"/>
              </a:p>
              <a:p>
                <a:r>
                  <a:rPr lang="en-CA" sz="2400" dirty="0" smtClean="0"/>
                  <a:t>She confirmed the existence of “</a:t>
                </a:r>
                <a:r>
                  <a:rPr lang="en-CA" sz="2400" b="1" i="1" dirty="0" smtClean="0"/>
                  <a:t>Dark Matter</a:t>
                </a:r>
                <a:r>
                  <a:rPr lang="en-CA" sz="2400" dirty="0" smtClean="0"/>
                  <a:t>” which seems to comprise about 28% of everything in the Universe. </a:t>
                </a:r>
                <a:endParaRPr lang="en-CA" sz="2400" dirty="0" smtClean="0">
                  <a:hlinkClick r:id="rId3"/>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702732" y="1540932"/>
                <a:ext cx="7890933" cy="4953792"/>
              </a:xfrm>
              <a:prstGeom prst="rect">
                <a:avLst/>
              </a:prstGeom>
              <a:blipFill rotWithShape="0">
                <a:blip r:embed="rId4"/>
                <a:stretch>
                  <a:fillRect l="-1158" t="-985" r="-1931" b="-1970"/>
                </a:stretch>
              </a:blipFill>
            </p:spPr>
            <p:txBody>
              <a:bodyPr/>
              <a:lstStyle/>
              <a:p>
                <a:r>
                  <a:rPr lang="en-CA">
                    <a:noFill/>
                  </a:rPr>
                  <a:t> </a:t>
                </a:r>
              </a:p>
            </p:txBody>
          </p:sp>
        </mc:Fallback>
      </mc:AlternateContent>
    </p:spTree>
    <p:extLst>
      <p:ext uri="{BB962C8B-B14F-4D97-AF65-F5344CB8AC3E}">
        <p14:creationId xmlns:p14="http://schemas.microsoft.com/office/powerpoint/2010/main" val="3330954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dirty="0" smtClean="0">
                <a:latin typeface="+mn-lt"/>
              </a:rPr>
              <a:t>Spring Break!</a:t>
            </a:r>
            <a:endParaRPr lang="en-CA" sz="4800" dirty="0">
              <a:latin typeface="+mn-lt"/>
            </a:endParaRPr>
          </a:p>
        </p:txBody>
      </p:sp>
      <p:sp>
        <p:nvSpPr>
          <p:cNvPr id="3" name="TextBox 2"/>
          <p:cNvSpPr txBox="1"/>
          <p:nvPr/>
        </p:nvSpPr>
        <p:spPr>
          <a:xfrm>
            <a:off x="2004646" y="1746738"/>
            <a:ext cx="5380892" cy="3293209"/>
          </a:xfrm>
          <a:prstGeom prst="rect">
            <a:avLst/>
          </a:prstGeom>
          <a:noFill/>
        </p:spPr>
        <p:txBody>
          <a:bodyPr wrap="square" rtlCol="0">
            <a:spAutoFit/>
          </a:bodyPr>
          <a:lstStyle/>
          <a:p>
            <a:r>
              <a:rPr lang="en-CA" sz="2800" dirty="0" smtClean="0">
                <a:solidFill>
                  <a:prstClr val="black"/>
                </a:solidFill>
              </a:rPr>
              <a:t>Take some time out to look at the sky and to look at the rocks that we walk on…</a:t>
            </a:r>
          </a:p>
          <a:p>
            <a:endParaRPr lang="en-CA" sz="2800" dirty="0">
              <a:solidFill>
                <a:prstClr val="black"/>
              </a:solidFill>
            </a:endParaRPr>
          </a:p>
          <a:p>
            <a:pPr algn="ctr"/>
            <a:r>
              <a:rPr lang="en-CA" sz="6000" b="1" dirty="0" smtClean="0">
                <a:solidFill>
                  <a:srgbClr val="FF0000"/>
                </a:solidFill>
              </a:rPr>
              <a:t>Enjoy the week!</a:t>
            </a:r>
          </a:p>
          <a:p>
            <a:endParaRPr lang="en-CA" dirty="0">
              <a:solidFill>
                <a:prstClr val="black"/>
              </a:solidFill>
            </a:endParaRPr>
          </a:p>
          <a:p>
            <a:endParaRPr lang="en-CA" dirty="0">
              <a:solidFill>
                <a:prstClr val="black"/>
              </a:solidFill>
            </a:endParaRPr>
          </a:p>
        </p:txBody>
      </p:sp>
    </p:spTree>
    <p:extLst>
      <p:ext uri="{BB962C8B-B14F-4D97-AF65-F5344CB8AC3E}">
        <p14:creationId xmlns:p14="http://schemas.microsoft.com/office/powerpoint/2010/main" val="362426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80796" y="1121606"/>
            <a:ext cx="8205927" cy="1322947"/>
          </a:xfrm>
          <a:prstGeom prst="rect">
            <a:avLst/>
          </a:prstGeom>
        </p:spPr>
      </p:pic>
      <p:sp>
        <p:nvSpPr>
          <p:cNvPr id="4" name="TextBox 3"/>
          <p:cNvSpPr txBox="1"/>
          <p:nvPr/>
        </p:nvSpPr>
        <p:spPr>
          <a:xfrm>
            <a:off x="1910080" y="3251200"/>
            <a:ext cx="5499454" cy="830997"/>
          </a:xfrm>
          <a:prstGeom prst="rect">
            <a:avLst/>
          </a:prstGeom>
          <a:noFill/>
        </p:spPr>
        <p:txBody>
          <a:bodyPr wrap="none" rtlCol="0">
            <a:spAutoFit/>
          </a:bodyPr>
          <a:lstStyle/>
          <a:p>
            <a:r>
              <a:rPr lang="en-CA" sz="2400" b="1" dirty="0" smtClean="0">
                <a:hlinkClick r:id="rId3"/>
              </a:rPr>
              <a:t>A video that concerns the confirmation of</a:t>
            </a:r>
          </a:p>
          <a:p>
            <a:pPr algn="ctr"/>
            <a:r>
              <a:rPr lang="en-CA" sz="2400" b="1" dirty="0" smtClean="0">
                <a:hlinkClick r:id="rId3"/>
              </a:rPr>
              <a:t> the existence of dark matter</a:t>
            </a:r>
            <a:r>
              <a:rPr lang="en-CA" b="1" dirty="0" smtClean="0"/>
              <a:t>.</a:t>
            </a:r>
            <a:endParaRPr lang="en-CA" b="1" dirty="0"/>
          </a:p>
        </p:txBody>
      </p:sp>
    </p:spTree>
    <p:extLst>
      <p:ext uri="{BB962C8B-B14F-4D97-AF65-F5344CB8AC3E}">
        <p14:creationId xmlns:p14="http://schemas.microsoft.com/office/powerpoint/2010/main" val="1698192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b="1" dirty="0" smtClean="0">
                <a:latin typeface="+mn-lt"/>
              </a:rPr>
              <a:t>Orbits</a:t>
            </a:r>
            <a:endParaRPr lang="en-CA" sz="4800" b="1" dirty="0">
              <a:latin typeface="+mn-lt"/>
            </a:endParaRPr>
          </a:p>
        </p:txBody>
      </p:sp>
      <p:sp>
        <p:nvSpPr>
          <p:cNvPr id="3" name="Content Placeholder 2"/>
          <p:cNvSpPr>
            <a:spLocks noGrp="1"/>
          </p:cNvSpPr>
          <p:nvPr>
            <p:ph idx="1"/>
          </p:nvPr>
        </p:nvSpPr>
        <p:spPr>
          <a:xfrm>
            <a:off x="722435" y="1931132"/>
            <a:ext cx="7886700" cy="4351338"/>
          </a:xfrm>
        </p:spPr>
        <p:txBody>
          <a:bodyPr>
            <a:normAutofit lnSpcReduction="10000"/>
          </a:bodyPr>
          <a:lstStyle/>
          <a:p>
            <a:r>
              <a:rPr lang="en-CA" dirty="0" smtClean="0"/>
              <a:t>During the next two weeks, we will learn something about the orbits of planets and moons and how we may use our knowledge of these orbits to infer their masses and the mass of the Sun.</a:t>
            </a:r>
          </a:p>
          <a:p>
            <a:r>
              <a:rPr lang="en-CA" dirty="0" smtClean="0"/>
              <a:t>On Thursday, following the review of Quiz#3, I shall take you to a video that argues for the use of such knowledge to infer the existence of dark matter in galaxies. </a:t>
            </a:r>
          </a:p>
          <a:p>
            <a:r>
              <a:rPr lang="en-CA" dirty="0" smtClean="0"/>
              <a:t>Note that </a:t>
            </a:r>
            <a:r>
              <a:rPr lang="en-CA" b="1" dirty="0" smtClean="0">
                <a:hlinkClick r:id="rId2"/>
              </a:rPr>
              <a:t>Vera Rubin</a:t>
            </a:r>
            <a:r>
              <a:rPr lang="en-CA" dirty="0" smtClean="0"/>
              <a:t>, she who confirmed the existence of </a:t>
            </a:r>
            <a:r>
              <a:rPr lang="en-CA" b="1" dirty="0" smtClean="0"/>
              <a:t>dark matter</a:t>
            </a:r>
            <a:r>
              <a:rPr lang="en-CA" dirty="0"/>
              <a:t> </a:t>
            </a:r>
            <a:r>
              <a:rPr lang="en-CA" dirty="0" smtClean="0"/>
              <a:t>and who might be seen as the “star” of the video, died December 25, 2016.</a:t>
            </a:r>
            <a:endParaRPr lang="en-CA" dirty="0"/>
          </a:p>
        </p:txBody>
      </p:sp>
    </p:spTree>
    <p:extLst>
      <p:ext uri="{BB962C8B-B14F-4D97-AF65-F5344CB8AC3E}">
        <p14:creationId xmlns:p14="http://schemas.microsoft.com/office/powerpoint/2010/main" val="960120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49" y="339726"/>
            <a:ext cx="8269817" cy="1325563"/>
          </a:xfrm>
        </p:spPr>
        <p:txBody>
          <a:bodyPr>
            <a:noAutofit/>
          </a:bodyPr>
          <a:lstStyle/>
          <a:p>
            <a:pPr algn="ctr"/>
            <a:r>
              <a:rPr lang="en-CA" sz="4800" b="1" dirty="0" smtClean="0">
                <a:latin typeface="+mn-lt"/>
              </a:rPr>
              <a:t>Orbital dynamics, Kepler’s Laws and Newtonian Gravity</a:t>
            </a:r>
            <a:endParaRPr lang="en-CA" sz="4800" b="1" dirty="0">
              <a:latin typeface="+mn-lt"/>
            </a:endParaRPr>
          </a:p>
        </p:txBody>
      </p:sp>
      <p:sp>
        <p:nvSpPr>
          <p:cNvPr id="3" name="Content Placeholder 2"/>
          <p:cNvSpPr>
            <a:spLocks noGrp="1"/>
          </p:cNvSpPr>
          <p:nvPr>
            <p:ph idx="1"/>
          </p:nvPr>
        </p:nvSpPr>
        <p:spPr>
          <a:xfrm>
            <a:off x="679450" y="2062691"/>
            <a:ext cx="7886700" cy="4351338"/>
          </a:xfrm>
        </p:spPr>
        <p:txBody>
          <a:bodyPr>
            <a:normAutofit/>
          </a:bodyPr>
          <a:lstStyle/>
          <a:p>
            <a:pPr marL="0" indent="0">
              <a:buNone/>
            </a:pPr>
            <a:r>
              <a:rPr lang="en-CA" dirty="0"/>
              <a:t>While the ancient Greeks knew that the Earth was spherical – they actually had </a:t>
            </a:r>
            <a:r>
              <a:rPr lang="en-CA" dirty="0" smtClean="0"/>
              <a:t>a very </a:t>
            </a:r>
            <a:r>
              <a:rPr lang="en-CA" dirty="0"/>
              <a:t>good idea of its size too – and that the planetary system, then known to </a:t>
            </a:r>
            <a:r>
              <a:rPr lang="en-CA" dirty="0" smtClean="0"/>
              <a:t>comprise only </a:t>
            </a:r>
            <a:r>
              <a:rPr lang="en-CA" dirty="0"/>
              <a:t>the 6 inner planets, was most simply viewed from a heliocentric (</a:t>
            </a:r>
            <a:r>
              <a:rPr lang="en-CA" dirty="0" smtClean="0"/>
              <a:t>Sun-centred) perspective</a:t>
            </a:r>
            <a:r>
              <a:rPr lang="en-CA" dirty="0"/>
              <a:t>, Europeans did not accept this knowledge until </a:t>
            </a:r>
            <a:r>
              <a:rPr lang="en-CA" b="1" dirty="0">
                <a:hlinkClick r:id="rId2"/>
              </a:rPr>
              <a:t>Nicolas </a:t>
            </a:r>
            <a:r>
              <a:rPr lang="en-CA" b="1" dirty="0" smtClean="0">
                <a:hlinkClick r:id="rId2"/>
              </a:rPr>
              <a:t>Copernicus</a:t>
            </a:r>
            <a:r>
              <a:rPr lang="en-CA" dirty="0" smtClean="0">
                <a:hlinkClick r:id="rId2"/>
              </a:rPr>
              <a:t> </a:t>
            </a:r>
            <a:r>
              <a:rPr lang="en-CA" dirty="0" smtClean="0"/>
              <a:t>in </a:t>
            </a:r>
            <a:r>
              <a:rPr lang="en-CA" dirty="0"/>
              <a:t>the early 1500s and </a:t>
            </a:r>
            <a:r>
              <a:rPr lang="en-CA" b="1" dirty="0" smtClean="0">
                <a:hlinkClick r:id="rId3"/>
              </a:rPr>
              <a:t>Galileo Galilei </a:t>
            </a:r>
            <a:r>
              <a:rPr lang="en-CA" dirty="0" smtClean="0"/>
              <a:t>a </a:t>
            </a:r>
            <a:r>
              <a:rPr lang="en-CA" dirty="0"/>
              <a:t>century later promoted the </a:t>
            </a:r>
            <a:r>
              <a:rPr lang="en-CA" dirty="0" smtClean="0"/>
              <a:t>heliocentric viewpoint</a:t>
            </a:r>
            <a:r>
              <a:rPr lang="en-CA" dirty="0" smtClean="0">
                <a:solidFill>
                  <a:srgbClr val="FF0000"/>
                </a:solidFill>
              </a:rPr>
              <a:t>*</a:t>
            </a:r>
            <a:r>
              <a:rPr lang="en-CA" dirty="0" smtClean="0"/>
              <a:t>.</a:t>
            </a:r>
            <a:endParaRPr lang="en-CA" dirty="0"/>
          </a:p>
        </p:txBody>
      </p:sp>
      <p:sp>
        <p:nvSpPr>
          <p:cNvPr id="4" name="Rectangle 3"/>
          <p:cNvSpPr/>
          <p:nvPr/>
        </p:nvSpPr>
        <p:spPr>
          <a:xfrm>
            <a:off x="829733" y="5636736"/>
            <a:ext cx="7873999" cy="1077218"/>
          </a:xfrm>
          <a:prstGeom prst="rect">
            <a:avLst/>
          </a:prstGeom>
        </p:spPr>
        <p:txBody>
          <a:bodyPr wrap="square">
            <a:spAutoFit/>
          </a:bodyPr>
          <a:lstStyle/>
          <a:p>
            <a:r>
              <a:rPr lang="en-CA" sz="2800" dirty="0">
                <a:solidFill>
                  <a:srgbClr val="FF0000"/>
                </a:solidFill>
              </a:rPr>
              <a:t>*</a:t>
            </a:r>
            <a:r>
              <a:rPr lang="en-CA" dirty="0" smtClean="0">
                <a:latin typeface="CMR12"/>
              </a:rPr>
              <a:t>Practically </a:t>
            </a:r>
            <a:r>
              <a:rPr lang="en-CA" dirty="0">
                <a:latin typeface="CMR12"/>
              </a:rPr>
              <a:t>and more accurately, it </a:t>
            </a:r>
            <a:r>
              <a:rPr lang="en-CA" dirty="0" smtClean="0">
                <a:latin typeface="CMR12"/>
              </a:rPr>
              <a:t>would be </a:t>
            </a:r>
            <a:r>
              <a:rPr lang="en-CA" dirty="0">
                <a:latin typeface="CMR12"/>
              </a:rPr>
              <a:t>well to consider the </a:t>
            </a:r>
            <a:r>
              <a:rPr lang="en-CA" dirty="0">
                <a:latin typeface="CMBXTI10"/>
              </a:rPr>
              <a:t>centre of mass </a:t>
            </a:r>
            <a:r>
              <a:rPr lang="en-CA" dirty="0">
                <a:latin typeface="CMR12"/>
              </a:rPr>
              <a:t>of the Solar System of Sun and planets </a:t>
            </a:r>
            <a:r>
              <a:rPr lang="en-CA" dirty="0" smtClean="0">
                <a:latin typeface="CMR12"/>
              </a:rPr>
              <a:t>to be </a:t>
            </a:r>
            <a:r>
              <a:rPr lang="en-CA" dirty="0">
                <a:latin typeface="CMR12"/>
              </a:rPr>
              <a:t>fixed and the Sun and all the planets in orbit about this </a:t>
            </a:r>
            <a:r>
              <a:rPr lang="en-CA" dirty="0" smtClean="0">
                <a:latin typeface="CMR12"/>
              </a:rPr>
              <a:t>“</a:t>
            </a:r>
            <a:r>
              <a:rPr lang="en-CA" b="1" i="1" dirty="0" smtClean="0">
                <a:latin typeface="CMR12"/>
                <a:hlinkClick r:id="rId4"/>
              </a:rPr>
              <a:t>barycentre</a:t>
            </a:r>
            <a:r>
              <a:rPr lang="en-CA" b="1" i="1" dirty="0" smtClean="0">
                <a:latin typeface="CMR12"/>
              </a:rPr>
              <a:t>”</a:t>
            </a:r>
            <a:r>
              <a:rPr lang="en-CA" dirty="0" smtClean="0">
                <a:latin typeface="CMR12"/>
              </a:rPr>
              <a:t>.</a:t>
            </a:r>
            <a:endParaRPr lang="en-CA" dirty="0"/>
          </a:p>
        </p:txBody>
      </p:sp>
    </p:spTree>
    <p:extLst>
      <p:ext uri="{BB962C8B-B14F-4D97-AF65-F5344CB8AC3E}">
        <p14:creationId xmlns:p14="http://schemas.microsoft.com/office/powerpoint/2010/main" val="3994157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800" b="1" dirty="0" smtClean="0">
                <a:latin typeface="+mn-lt"/>
              </a:rPr>
              <a:t>Kepler’s Laws</a:t>
            </a:r>
            <a:endParaRPr lang="en-CA" sz="4800" b="1" dirty="0">
              <a:latin typeface="+mn-lt"/>
            </a:endParaRPr>
          </a:p>
        </p:txBody>
      </p:sp>
      <p:pic>
        <p:nvPicPr>
          <p:cNvPr id="4" name="ellipse2">
            <a:hlinkClick r:id="" action="ppaction://media"/>
          </p:cNvPr>
          <p:cNvPicPr>
            <a:picLocks noGrp="1" noChangeAspect="1"/>
          </p:cNvPicPr>
          <p:nvPr>
            <p:ph idx="1"/>
            <a:videoFile r:link="rId2"/>
            <p:extLst>
              <p:ext uri="{DAA4B4D4-6D71-4841-9C94-3DE7FCFB9230}">
                <p14:media xmlns:p14="http://schemas.microsoft.com/office/powerpoint/2010/main" r:embed="rId1"/>
              </p:ext>
            </p:extLst>
          </p:nvPr>
        </p:nvPicPr>
        <p:blipFill>
          <a:blip r:embed="rId6"/>
          <a:stretch>
            <a:fillRect/>
          </a:stretch>
        </p:blipFill>
        <p:spPr>
          <a:xfrm>
            <a:off x="4447116" y="1827212"/>
            <a:ext cx="3888000" cy="1944000"/>
          </a:xfrm>
        </p:spPr>
      </p:pic>
      <p:sp>
        <p:nvSpPr>
          <p:cNvPr id="5" name="TextBox 4"/>
          <p:cNvSpPr txBox="1"/>
          <p:nvPr/>
        </p:nvSpPr>
        <p:spPr>
          <a:xfrm>
            <a:off x="1566333" y="1989666"/>
            <a:ext cx="3141133" cy="1938992"/>
          </a:xfrm>
          <a:prstGeom prst="rect">
            <a:avLst/>
          </a:prstGeom>
          <a:noFill/>
        </p:spPr>
        <p:txBody>
          <a:bodyPr wrap="square" rtlCol="0">
            <a:spAutoFit/>
          </a:bodyPr>
          <a:lstStyle/>
          <a:p>
            <a:r>
              <a:rPr lang="en-CA" sz="2400" b="1" dirty="0"/>
              <a:t>Kepler’s first law: </a:t>
            </a:r>
            <a:r>
              <a:rPr lang="en-CA" sz="2400" dirty="0"/>
              <a:t>The orbit of a planet about the Sun is an ellipse </a:t>
            </a:r>
            <a:r>
              <a:rPr lang="en-CA" sz="2400" dirty="0" smtClean="0"/>
              <a:t>with the Sun </a:t>
            </a:r>
            <a:r>
              <a:rPr lang="en-CA" sz="2400" dirty="0"/>
              <a:t>at one focus.</a:t>
            </a:r>
          </a:p>
        </p:txBody>
      </p:sp>
      <p:pic>
        <p:nvPicPr>
          <p:cNvPr id="6" name="kepler_t">
            <a:hlinkClick r:id="" action="ppaction://media"/>
          </p:cNvPr>
          <p:cNvPicPr>
            <a:picLocks noChangeAspect="1"/>
          </p:cNvPicPr>
          <p:nvPr>
            <a:videoFile r:link="rId4"/>
            <p:extLst>
              <p:ext uri="{DAA4B4D4-6D71-4841-9C94-3DE7FCFB9230}">
                <p14:media xmlns:p14="http://schemas.microsoft.com/office/powerpoint/2010/main" r:embed="rId3"/>
              </p:ext>
            </p:extLst>
          </p:nvPr>
        </p:nvPicPr>
        <p:blipFill rotWithShape="1">
          <a:blip r:embed="rId7"/>
          <a:srcRect l="-4" r="25811"/>
          <a:stretch/>
        </p:blipFill>
        <p:spPr>
          <a:xfrm>
            <a:off x="1443567" y="4367213"/>
            <a:ext cx="2880000" cy="1421579"/>
          </a:xfrm>
          <a:prstGeom prst="rect">
            <a:avLst/>
          </a:prstGeom>
        </p:spPr>
      </p:pic>
      <p:sp>
        <p:nvSpPr>
          <p:cNvPr id="7" name="TextBox 6"/>
          <p:cNvSpPr txBox="1"/>
          <p:nvPr/>
        </p:nvSpPr>
        <p:spPr>
          <a:xfrm>
            <a:off x="4732867" y="4224867"/>
            <a:ext cx="3725333" cy="1569660"/>
          </a:xfrm>
          <a:prstGeom prst="rect">
            <a:avLst/>
          </a:prstGeom>
          <a:noFill/>
        </p:spPr>
        <p:txBody>
          <a:bodyPr wrap="square" rtlCol="0">
            <a:spAutoFit/>
          </a:bodyPr>
          <a:lstStyle/>
          <a:p>
            <a:r>
              <a:rPr lang="en-CA" sz="2400" b="1" dirty="0"/>
              <a:t>Kepler’s second law: </a:t>
            </a:r>
            <a:r>
              <a:rPr lang="en-CA" sz="2400" dirty="0"/>
              <a:t>A line joining a planet and the Sun sweeps out </a:t>
            </a:r>
            <a:r>
              <a:rPr lang="en-CA" sz="2400" dirty="0" smtClean="0"/>
              <a:t>equal areas </a:t>
            </a:r>
            <a:r>
              <a:rPr lang="en-CA" sz="2400" dirty="0"/>
              <a:t>in equal intervals of time.</a:t>
            </a:r>
          </a:p>
        </p:txBody>
      </p:sp>
      <p:sp>
        <p:nvSpPr>
          <p:cNvPr id="8" name="TextBox 7"/>
          <p:cNvSpPr txBox="1"/>
          <p:nvPr/>
        </p:nvSpPr>
        <p:spPr>
          <a:xfrm>
            <a:off x="1625600" y="6265333"/>
            <a:ext cx="6206067" cy="338554"/>
          </a:xfrm>
          <a:prstGeom prst="rect">
            <a:avLst/>
          </a:prstGeom>
          <a:noFill/>
        </p:spPr>
        <p:txBody>
          <a:bodyPr wrap="square" rtlCol="0">
            <a:spAutoFit/>
          </a:bodyPr>
          <a:lstStyle/>
          <a:p>
            <a:r>
              <a:rPr lang="en-CA" sz="1600" dirty="0" smtClean="0">
                <a:solidFill>
                  <a:srgbClr val="FF0000"/>
                </a:solidFill>
              </a:rPr>
              <a:t>Animations: </a:t>
            </a:r>
            <a:r>
              <a:rPr lang="en-CA" sz="1600" dirty="0" smtClean="0">
                <a:hlinkClick r:id="rId8"/>
              </a:rPr>
              <a:t>Bill </a:t>
            </a:r>
            <a:r>
              <a:rPr lang="en-CA" sz="1600" dirty="0" err="1" smtClean="0">
                <a:hlinkClick r:id="rId8"/>
              </a:rPr>
              <a:t>Drennon</a:t>
            </a:r>
            <a:r>
              <a:rPr lang="en-CA" sz="1600" dirty="0">
                <a:hlinkClick r:id="rId8"/>
              </a:rPr>
              <a:t>, Central Valley Christian High </a:t>
            </a:r>
            <a:r>
              <a:rPr lang="en-CA" sz="1600" dirty="0" smtClean="0">
                <a:hlinkClick r:id="rId8"/>
              </a:rPr>
              <a:t>School, Visalia</a:t>
            </a:r>
            <a:r>
              <a:rPr lang="en-CA" sz="1600" dirty="0">
                <a:hlinkClick r:id="rId8"/>
              </a:rPr>
              <a:t>, CA</a:t>
            </a:r>
            <a:endParaRPr lang="en-CA" sz="1600" dirty="0"/>
          </a:p>
        </p:txBody>
      </p:sp>
    </p:spTree>
    <p:extLst>
      <p:ext uri="{BB962C8B-B14F-4D97-AF65-F5344CB8AC3E}">
        <p14:creationId xmlns:p14="http://schemas.microsoft.com/office/powerpoint/2010/main" val="406148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4"/>
                    </p:tgtEl>
                  </p:cond>
                </p:stCondLst>
                <p:endSync evt="end" delay="0">
                  <p:rtn val="all"/>
                </p:endSync>
                <p:childTnLst>
                  <p:par>
                    <p:cTn id="16" fill="hold">
                      <p:stCondLst>
                        <p:cond delay="0"/>
                      </p:stCondLst>
                      <p:childTnLst>
                        <p:par>
                          <p:cTn id="17" fill="hold">
                            <p:stCondLst>
                              <p:cond delay="0"/>
                            </p:stCondLst>
                            <p:childTnLst>
                              <p:par>
                                <p:cTn id="18" presetID="2" presetClass="mediacall" presetSubtype="0" fill="hold" nodeType="clickEffect">
                                  <p:stCondLst>
                                    <p:cond delay="0"/>
                                  </p:stCondLst>
                                  <p:childTnLst>
                                    <p:cmd type="call" cmd="togglePause">
                                      <p:cBhvr>
                                        <p:cTn id="19" dur="1" fill="hold"/>
                                        <p:tgtEl>
                                          <p:spTgt spid="4"/>
                                        </p:tgtEl>
                                      </p:cBhvr>
                                    </p:cmd>
                                  </p:childTnLst>
                                </p:cTn>
                              </p:par>
                            </p:childTnLst>
                          </p:cTn>
                        </p:par>
                      </p:childTnLst>
                    </p:cTn>
                  </p:par>
                </p:childTnLst>
              </p:cTn>
              <p:nextCondLst>
                <p:cond evt="onClick" delay="0">
                  <p:tgtEl>
                    <p:spTgt spid="4"/>
                  </p:tgtEl>
                </p:cond>
              </p:nextCondLst>
            </p:seq>
            <p:video>
              <p:cMediaNode vol="80000">
                <p:cTn id="20" fill="hold" display="0">
                  <p:stCondLst>
                    <p:cond delay="indefinite"/>
                  </p:stCondLst>
                </p:cTn>
                <p:tgtEl>
                  <p:spTgt spid="4"/>
                </p:tgtEl>
              </p:cMediaNode>
            </p:video>
            <p:seq concurrent="1" nextAc="seek">
              <p:cTn id="21" restart="whenNotActive" fill="hold" evtFilter="cancelBubble" nodeType="interactiveSeq">
                <p:stCondLst>
                  <p:cond evt="onClick" delay="0">
                    <p:tgtEl>
                      <p:spTgt spid="6"/>
                    </p:tgtEl>
                  </p:cond>
                </p:stCondLst>
                <p:endSync evt="end" delay="0">
                  <p:rtn val="all"/>
                </p:endSync>
                <p:childTnLst>
                  <p:par>
                    <p:cTn id="22" fill="hold">
                      <p:stCondLst>
                        <p:cond delay="0"/>
                      </p:stCondLst>
                      <p:childTnLst>
                        <p:par>
                          <p:cTn id="23" fill="hold">
                            <p:stCondLst>
                              <p:cond delay="0"/>
                            </p:stCondLst>
                            <p:childTnLst>
                              <p:par>
                                <p:cTn id="24" presetID="2" presetClass="mediacall" presetSubtype="0" fill="hold" nodeType="clickEffect">
                                  <p:stCondLst>
                                    <p:cond delay="0"/>
                                  </p:stCondLst>
                                  <p:childTnLst>
                                    <p:cmd type="call" cmd="togglePause">
                                      <p:cBhvr>
                                        <p:cTn id="25" dur="1" fill="hold"/>
                                        <p:tgtEl>
                                          <p:spTgt spid="6"/>
                                        </p:tgtEl>
                                      </p:cBhvr>
                                    </p:cmd>
                                  </p:childTnLst>
                                </p:cTn>
                              </p:par>
                            </p:childTnLst>
                          </p:cTn>
                        </p:par>
                      </p:childTnLst>
                    </p:cTn>
                  </p:par>
                </p:childTnLst>
              </p:cTn>
              <p:nextCondLst>
                <p:cond evt="onClick" delay="0">
                  <p:tgtEl>
                    <p:spTgt spid="6"/>
                  </p:tgtEl>
                </p:cond>
              </p:nextCondLst>
            </p:seq>
            <p:video>
              <p:cMediaNode vol="80000">
                <p:cTn id="26" fill="hold" display="0">
                  <p:stCondLst>
                    <p:cond delay="indefinite"/>
                  </p:stCondLst>
                </p:cTn>
                <p:tgtEl>
                  <p:spTgt spid="6"/>
                </p:tgtEl>
              </p:cMediaNode>
            </p:video>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sz="4800" b="1" dirty="0" smtClean="0">
                <a:latin typeface="+mn-lt"/>
              </a:rPr>
              <a:t>Kepler’s Laws</a:t>
            </a:r>
            <a:endParaRPr lang="en-CA" sz="4800" b="1" dirty="0">
              <a:latin typeface="+mn-lt"/>
            </a:endParaRPr>
          </a:p>
        </p:txBody>
      </p:sp>
      <mc:AlternateContent xmlns:mc="http://schemas.openxmlformats.org/markup-compatibility/2006" xmlns:a14="http://schemas.microsoft.com/office/drawing/2010/main">
        <mc:Choice Requires="a14">
          <p:sp>
            <p:nvSpPr>
              <p:cNvPr id="5" name="TextBox 4"/>
              <p:cNvSpPr txBox="1"/>
              <p:nvPr/>
            </p:nvSpPr>
            <p:spPr>
              <a:xfrm>
                <a:off x="432526" y="1496423"/>
                <a:ext cx="8314267" cy="1938992"/>
              </a:xfrm>
              <a:prstGeom prst="rect">
                <a:avLst/>
              </a:prstGeom>
              <a:noFill/>
            </p:spPr>
            <p:txBody>
              <a:bodyPr wrap="square" rtlCol="0">
                <a:spAutoFit/>
              </a:bodyPr>
              <a:lstStyle/>
              <a:p>
                <a:r>
                  <a:rPr lang="en-CA" sz="2400" b="1" dirty="0" smtClean="0"/>
                  <a:t>Kepler’s third </a:t>
                </a:r>
                <a:r>
                  <a:rPr lang="en-CA" sz="2400" b="1" dirty="0"/>
                  <a:t>law: </a:t>
                </a:r>
                <a:r>
                  <a:rPr lang="en-CA" sz="2400" dirty="0"/>
                  <a:t>The square of a planet’s </a:t>
                </a:r>
                <a:r>
                  <a:rPr lang="en-CA" sz="2400" dirty="0" err="1"/>
                  <a:t>siderial</a:t>
                </a:r>
                <a:r>
                  <a:rPr lang="en-CA" sz="2400" dirty="0"/>
                  <a:t> </a:t>
                </a:r>
                <a:r>
                  <a:rPr lang="en-CA" sz="2400" dirty="0" smtClean="0"/>
                  <a:t>period (i.e., referenced </a:t>
                </a:r>
                <a:r>
                  <a:rPr lang="en-CA" sz="2400" dirty="0"/>
                  <a:t>to the </a:t>
                </a:r>
                <a:r>
                  <a:rPr lang="en-CA" sz="2400" dirty="0" smtClean="0"/>
                  <a:t>distant stars) is </a:t>
                </a:r>
                <a:r>
                  <a:rPr lang="en-CA" sz="2400" dirty="0"/>
                  <a:t>proportional to the cube of the length of its orbit’s </a:t>
                </a:r>
                <a:r>
                  <a:rPr lang="en-CA" sz="2400" dirty="0" smtClean="0"/>
                  <a:t>semi-major axis</a:t>
                </a:r>
                <a:r>
                  <a:rPr lang="en-CA" sz="2400" dirty="0"/>
                  <a:t>. That is </a:t>
                </a:r>
                <a14:m>
                  <m:oMath xmlns:m="http://schemas.openxmlformats.org/officeDocument/2006/math">
                    <m:r>
                      <a:rPr lang="en-CA" sz="2400" b="1" i="1" smtClean="0">
                        <a:latin typeface="Cambria Math" panose="02040503050406030204" pitchFamily="18" charset="0"/>
                      </a:rPr>
                      <m:t>𝑻</m:t>
                    </m:r>
                    <m:r>
                      <a:rPr lang="en-CA" sz="2400" b="1" i="1" baseline="30000" smtClean="0">
                        <a:latin typeface="Cambria Math" panose="02040503050406030204" pitchFamily="18" charset="0"/>
                      </a:rPr>
                      <m:t>𝟐</m:t>
                    </m:r>
                    <m:r>
                      <a:rPr lang="en-CA" sz="2400" b="1" i="1" smtClean="0">
                        <a:latin typeface="Cambria Math" panose="02040503050406030204" pitchFamily="18" charset="0"/>
                        <a:ea typeface="Cambria Math" panose="02040503050406030204" pitchFamily="18" charset="0"/>
                      </a:rPr>
                      <m:t>∝</m:t>
                    </m:r>
                    <m:r>
                      <a:rPr lang="en-CA" sz="2400" b="1" i="1" smtClean="0">
                        <a:latin typeface="Cambria Math" panose="02040503050406030204" pitchFamily="18" charset="0"/>
                        <a:ea typeface="Cambria Math" panose="02040503050406030204" pitchFamily="18" charset="0"/>
                      </a:rPr>
                      <m:t>𝒂</m:t>
                    </m:r>
                    <m:r>
                      <a:rPr lang="en-CA" sz="2400" b="1" i="1" baseline="30000" smtClean="0">
                        <a:latin typeface="Cambria Math" panose="02040503050406030204" pitchFamily="18" charset="0"/>
                        <a:ea typeface="Cambria Math" panose="02040503050406030204" pitchFamily="18" charset="0"/>
                      </a:rPr>
                      <m:t>𝟑</m:t>
                    </m:r>
                  </m:oMath>
                </a14:m>
                <a:r>
                  <a:rPr lang="en-CA" sz="2400" b="1" dirty="0"/>
                  <a:t> </a:t>
                </a:r>
                <a:r>
                  <a:rPr lang="en-CA" sz="2400" dirty="0"/>
                  <a:t>where T is the orbital period and a is the </a:t>
                </a:r>
                <a:r>
                  <a:rPr lang="en-CA" sz="2400" dirty="0" smtClean="0"/>
                  <a:t>semi-major axis </a:t>
                </a:r>
                <a:r>
                  <a:rPr lang="en-CA" sz="2400" dirty="0"/>
                  <a:t>of the </a:t>
                </a:r>
                <a:r>
                  <a:rPr lang="en-CA" sz="2400" dirty="0" smtClean="0"/>
                  <a:t>orbital ellipse.</a:t>
                </a:r>
                <a:endParaRPr lang="en-CA"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432526" y="1496423"/>
                <a:ext cx="8314267" cy="1938992"/>
              </a:xfrm>
              <a:prstGeom prst="rect">
                <a:avLst/>
              </a:prstGeom>
              <a:blipFill rotWithShape="0">
                <a:blip r:embed="rId11"/>
                <a:stretch>
                  <a:fillRect l="-1173" t="-2508" r="-73" b="-5956"/>
                </a:stretch>
              </a:blipFill>
            </p:spPr>
            <p:txBody>
              <a:bodyPr/>
              <a:lstStyle/>
              <a:p>
                <a:r>
                  <a:rPr lang="en-CA">
                    <a:noFill/>
                  </a:rPr>
                  <a:t> </a:t>
                </a:r>
              </a:p>
            </p:txBody>
          </p:sp>
        </mc:Fallback>
      </mc:AlternateContent>
      <p:pic>
        <p:nvPicPr>
          <p:cNvPr id="9" name="Picture 8"/>
          <p:cNvPicPr>
            <a:picLocks noChangeAspect="1"/>
          </p:cNvPicPr>
          <p:nvPr/>
        </p:nvPicPr>
        <p:blipFill>
          <a:blip r:embed="rId12"/>
          <a:stretch>
            <a:fillRect/>
          </a:stretch>
        </p:blipFill>
        <p:spPr>
          <a:xfrm>
            <a:off x="1543556" y="3069348"/>
            <a:ext cx="6195666" cy="3348000"/>
          </a:xfrm>
          <a:prstGeom prst="rect">
            <a:avLst/>
          </a:prstGeom>
        </p:spPr>
      </p:pic>
      <p:pic>
        <p:nvPicPr>
          <p:cNvPr id="3" name="Picture 2"/>
          <p:cNvPicPr>
            <a:picLocks noChangeAspect="1"/>
          </p:cNvPicPr>
          <p:nvPr/>
        </p:nvPicPr>
        <p:blipFill>
          <a:blip r:embed="rId13"/>
          <a:stretch>
            <a:fillRect/>
          </a:stretch>
        </p:blipFill>
        <p:spPr>
          <a:xfrm>
            <a:off x="1818394" y="6411953"/>
            <a:ext cx="5669771" cy="536494"/>
          </a:xfrm>
          <a:prstGeom prst="rect">
            <a:avLst/>
          </a:prstGeom>
        </p:spPr>
      </p:pic>
    </p:spTree>
    <p:extLst>
      <p:ext uri="{BB962C8B-B14F-4D97-AF65-F5344CB8AC3E}">
        <p14:creationId xmlns:p14="http://schemas.microsoft.com/office/powerpoint/2010/main" val="2118493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sz="4800" b="1" dirty="0" smtClean="0">
                <a:latin typeface="+mn-lt"/>
              </a:rPr>
              <a:t>Newton’s Gravity</a:t>
            </a:r>
            <a:endParaRPr lang="en-CA" sz="4800" b="1" dirty="0">
              <a:latin typeface="+mn-lt"/>
            </a:endParaRPr>
          </a:p>
        </p:txBody>
      </p:sp>
      <p:sp>
        <p:nvSpPr>
          <p:cNvPr id="3" name="Content Placeholder 2"/>
          <p:cNvSpPr>
            <a:spLocks noGrp="1"/>
          </p:cNvSpPr>
          <p:nvPr>
            <p:ph idx="1"/>
          </p:nvPr>
        </p:nvSpPr>
        <p:spPr>
          <a:xfrm>
            <a:off x="806449" y="2384424"/>
            <a:ext cx="7886700" cy="4351338"/>
          </a:xfrm>
        </p:spPr>
        <p:txBody>
          <a:bodyPr/>
          <a:lstStyle/>
          <a:p>
            <a:pPr marL="0" indent="0">
              <a:buNone/>
            </a:pPr>
            <a:r>
              <a:rPr lang="en-CA" dirty="0"/>
              <a:t>Kepler’s Laws were studied by </a:t>
            </a:r>
            <a:r>
              <a:rPr lang="en-CA" b="1" dirty="0">
                <a:hlinkClick r:id="rId2"/>
              </a:rPr>
              <a:t>Isaac Newton </a:t>
            </a:r>
            <a:r>
              <a:rPr lang="en-CA" dirty="0"/>
              <a:t>(1642-1727) who recognized that </a:t>
            </a:r>
            <a:r>
              <a:rPr lang="en-CA" dirty="0" smtClean="0"/>
              <a:t>a field </a:t>
            </a:r>
            <a:r>
              <a:rPr lang="en-CA" dirty="0"/>
              <a:t>of force which he called </a:t>
            </a:r>
            <a:r>
              <a:rPr lang="en-CA" b="1" i="1" dirty="0"/>
              <a:t>gravity</a:t>
            </a:r>
            <a:r>
              <a:rPr lang="en-CA" dirty="0"/>
              <a:t> was fundamentally responsible for the ordered</a:t>
            </a:r>
            <a:r>
              <a:rPr lang="en-CA" dirty="0" smtClean="0"/>
              <a:t>, </a:t>
            </a:r>
            <a:r>
              <a:rPr lang="en-CA" dirty="0" err="1" smtClean="0"/>
              <a:t>Keplerian</a:t>
            </a:r>
            <a:r>
              <a:rPr lang="en-CA" dirty="0"/>
              <a:t>, motion of the planets. In his </a:t>
            </a:r>
            <a:r>
              <a:rPr lang="en-CA" b="1" i="1" dirty="0" err="1"/>
              <a:t>Philosophae</a:t>
            </a:r>
            <a:r>
              <a:rPr lang="en-CA" b="1" i="1" dirty="0"/>
              <a:t> </a:t>
            </a:r>
            <a:r>
              <a:rPr lang="en-CA" b="1" i="1" dirty="0" err="1"/>
              <a:t>naturalis</a:t>
            </a:r>
            <a:r>
              <a:rPr lang="en-CA" b="1" i="1" dirty="0"/>
              <a:t> principia </a:t>
            </a:r>
            <a:r>
              <a:rPr lang="en-CA" b="1" i="1" dirty="0" err="1" smtClean="0"/>
              <a:t>mathematica</a:t>
            </a:r>
            <a:r>
              <a:rPr lang="en-CA" dirty="0" smtClean="0"/>
              <a:t>, published </a:t>
            </a:r>
            <a:r>
              <a:rPr lang="en-CA" dirty="0"/>
              <a:t>in 1687, he showed how the force of gravity constrained </a:t>
            </a:r>
            <a:r>
              <a:rPr lang="en-CA" dirty="0" smtClean="0"/>
              <a:t>planets into </a:t>
            </a:r>
            <a:r>
              <a:rPr lang="en-CA" dirty="0"/>
              <a:t>precisely </a:t>
            </a:r>
            <a:r>
              <a:rPr lang="en-CA" dirty="0" err="1"/>
              <a:t>Keplerian</a:t>
            </a:r>
            <a:r>
              <a:rPr lang="en-CA" dirty="0"/>
              <a:t> orbits.</a:t>
            </a:r>
          </a:p>
        </p:txBody>
      </p:sp>
    </p:spTree>
    <p:extLst>
      <p:ext uri="{BB962C8B-B14F-4D97-AF65-F5344CB8AC3E}">
        <p14:creationId xmlns:p14="http://schemas.microsoft.com/office/powerpoint/2010/main" val="4171695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ctr"/>
            <a:r>
              <a:rPr lang="en-CA" sz="4800" b="1" dirty="0" smtClean="0">
                <a:latin typeface="+mn-lt"/>
              </a:rPr>
              <a:t>Orbits and Gravity</a:t>
            </a:r>
            <a:endParaRPr lang="en-CA" sz="4800" b="1" dirty="0">
              <a:latin typeface="+mn-lt"/>
            </a:endParaRPr>
          </a:p>
        </p:txBody>
      </p:sp>
      <p:sp>
        <p:nvSpPr>
          <p:cNvPr id="4" name="Oval 3"/>
          <p:cNvSpPr>
            <a:spLocks noChangeAspect="1"/>
          </p:cNvSpPr>
          <p:nvPr/>
        </p:nvSpPr>
        <p:spPr>
          <a:xfrm>
            <a:off x="2836334" y="2404533"/>
            <a:ext cx="3600000" cy="360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Oval 4"/>
          <p:cNvSpPr>
            <a:spLocks noChangeAspect="1"/>
          </p:cNvSpPr>
          <p:nvPr/>
        </p:nvSpPr>
        <p:spPr>
          <a:xfrm>
            <a:off x="4563533" y="4080932"/>
            <a:ext cx="237067" cy="23706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Oval 5"/>
          <p:cNvSpPr>
            <a:spLocks noChangeAspect="1"/>
          </p:cNvSpPr>
          <p:nvPr/>
        </p:nvSpPr>
        <p:spPr>
          <a:xfrm>
            <a:off x="6070601" y="3115732"/>
            <a:ext cx="101600" cy="100800"/>
          </a:xfrm>
          <a:prstGeom prst="ellipse">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 name="Straight Arrow Connector 7"/>
          <p:cNvCxnSpPr/>
          <p:nvPr/>
        </p:nvCxnSpPr>
        <p:spPr>
          <a:xfrm flipH="1" flipV="1">
            <a:off x="5782735" y="2760133"/>
            <a:ext cx="313266" cy="364067"/>
          </a:xfrm>
          <a:prstGeom prst="straightConnector1">
            <a:avLst/>
          </a:prstGeom>
          <a:ln w="3492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672749" y="3215162"/>
            <a:ext cx="1399906" cy="1002088"/>
          </a:xfrm>
          <a:prstGeom prst="straightConnector1">
            <a:avLst/>
          </a:prstGeom>
          <a:ln w="12700">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p:cNvSpPr txBox="1"/>
              <p:nvPr/>
            </p:nvSpPr>
            <p:spPr>
              <a:xfrm>
                <a:off x="4224867" y="4182533"/>
                <a:ext cx="383118" cy="2706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latin typeface="Cambria Math" panose="02040503050406030204" pitchFamily="18" charset="0"/>
                        </a:rPr>
                        <m:t>𝑴</m:t>
                      </m:r>
                      <m:r>
                        <a:rPr lang="en-CA" b="1" baseline="-25000" smtClean="0">
                          <a:latin typeface="Cambria Math" panose="02040503050406030204" pitchFamily="18" charset="0"/>
                          <a:sym typeface="Wingdings" panose="05000000000000000000" pitchFamily="2" charset="2"/>
                        </a:rPr>
                        <m:t></m:t>
                      </m:r>
                    </m:oMath>
                  </m:oMathPara>
                </a14:m>
                <a:endParaRPr lang="en-CA" b="1" baseline="-25000" dirty="0"/>
              </a:p>
            </p:txBody>
          </p:sp>
        </mc:Choice>
        <mc:Fallback xmlns="">
          <p:sp>
            <p:nvSpPr>
              <p:cNvPr id="14" name="TextBox 13"/>
              <p:cNvSpPr txBox="1">
                <a:spLocks noRot="1" noChangeAspect="1" noMove="1" noResize="1" noEditPoints="1" noAdjustHandles="1" noChangeArrowheads="1" noChangeShapeType="1" noTextEdit="1"/>
              </p:cNvSpPr>
              <p:nvPr/>
            </p:nvSpPr>
            <p:spPr>
              <a:xfrm>
                <a:off x="4224867" y="4182533"/>
                <a:ext cx="383118" cy="270652"/>
              </a:xfrm>
              <a:prstGeom prst="rect">
                <a:avLst/>
              </a:prstGeom>
              <a:blipFill rotWithShape="0">
                <a:blip r:embed="rId2"/>
                <a:stretch>
                  <a:fillRect l="-15873" r="-11111" b="-20000"/>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189133" y="2971800"/>
                <a:ext cx="346249" cy="2706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latin typeface="Cambria Math" panose="02040503050406030204" pitchFamily="18" charset="0"/>
                        </a:rPr>
                        <m:t>𝒎</m:t>
                      </m:r>
                      <m:r>
                        <a:rPr lang="en-CA" b="1" i="1" baseline="-25000" smtClean="0">
                          <a:latin typeface="Cambria Math" panose="02040503050406030204" pitchFamily="18" charset="0"/>
                        </a:rPr>
                        <m:t>𝒑</m:t>
                      </m:r>
                    </m:oMath>
                  </m:oMathPara>
                </a14:m>
                <a:endParaRPr lang="en-CA" b="1" baseline="-250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189133" y="2971800"/>
                <a:ext cx="346249" cy="270652"/>
              </a:xfrm>
              <a:prstGeom prst="rect">
                <a:avLst/>
              </a:prstGeom>
              <a:blipFill rotWithShape="0">
                <a:blip r:embed="rId3"/>
                <a:stretch>
                  <a:fillRect l="-12281" r="-10526" b="-29545"/>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6002867" y="2658534"/>
                <a:ext cx="248465" cy="2706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solidFill>
                            <a:srgbClr val="FF0000"/>
                          </a:solidFill>
                          <a:latin typeface="Cambria Math" panose="02040503050406030204" pitchFamily="18" charset="0"/>
                          <a:ea typeface="Cambria Math" panose="02040503050406030204" pitchFamily="18" charset="0"/>
                        </a:rPr>
                        <m:t>𝒗</m:t>
                      </m:r>
                      <m:r>
                        <a:rPr lang="en-CA" b="1" i="1" baseline="-25000" smtClean="0">
                          <a:solidFill>
                            <a:srgbClr val="FF0000"/>
                          </a:solidFill>
                          <a:latin typeface="Cambria Math" panose="02040503050406030204" pitchFamily="18" charset="0"/>
                          <a:ea typeface="Cambria Math" panose="02040503050406030204" pitchFamily="18" charset="0"/>
                        </a:rPr>
                        <m:t>𝒄</m:t>
                      </m:r>
                    </m:oMath>
                  </m:oMathPara>
                </a14:m>
                <a:endParaRPr lang="en-CA" b="1" baseline="-25000" dirty="0">
                  <a:solidFill>
                    <a:srgbClr val="FF0000"/>
                  </a:solidFill>
                  <a:latin typeface="Cambria Math" panose="02040503050406030204" pitchFamily="18" charset="0"/>
                  <a:ea typeface="Cambria Math" panose="02040503050406030204" pitchFamily="18" charset="0"/>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002867" y="2658534"/>
                <a:ext cx="248465" cy="270652"/>
              </a:xfrm>
              <a:prstGeom prst="rect">
                <a:avLst/>
              </a:prstGeom>
              <a:blipFill rotWithShape="0">
                <a:blip r:embed="rId12"/>
                <a:stretch>
                  <a:fillRect l="-17500" r="-12500" b="-13333"/>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861214" y="3063240"/>
                <a:ext cx="1453218" cy="5167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solidFill>
                            <a:schemeClr val="accent1">
                              <a:lumMod val="75000"/>
                            </a:schemeClr>
                          </a:solidFill>
                          <a:latin typeface="Cambria Math" panose="02040503050406030204" pitchFamily="18" charset="0"/>
                        </a:rPr>
                        <m:t>𝑭</m:t>
                      </m:r>
                      <m:r>
                        <a:rPr lang="en-CA" b="1" i="1" baseline="-25000" smtClean="0">
                          <a:solidFill>
                            <a:schemeClr val="accent1">
                              <a:lumMod val="75000"/>
                            </a:schemeClr>
                          </a:solidFill>
                          <a:latin typeface="Cambria Math" panose="02040503050406030204" pitchFamily="18" charset="0"/>
                        </a:rPr>
                        <m:t>𝒈</m:t>
                      </m:r>
                      <m:r>
                        <a:rPr lang="en-CA" b="1" i="1" smtClean="0">
                          <a:solidFill>
                            <a:schemeClr val="accent1">
                              <a:lumMod val="75000"/>
                            </a:schemeClr>
                          </a:solidFill>
                          <a:latin typeface="Cambria Math" panose="02040503050406030204" pitchFamily="18" charset="0"/>
                        </a:rPr>
                        <m:t>=</m:t>
                      </m:r>
                      <m:r>
                        <a:rPr lang="en-CA" b="1" i="1" smtClean="0">
                          <a:solidFill>
                            <a:schemeClr val="accent1">
                              <a:lumMod val="75000"/>
                            </a:schemeClr>
                          </a:solidFill>
                          <a:latin typeface="Cambria Math" panose="02040503050406030204" pitchFamily="18" charset="0"/>
                        </a:rPr>
                        <m:t>𝑮</m:t>
                      </m:r>
                      <m:f>
                        <m:fPr>
                          <m:ctrlPr>
                            <a:rPr lang="en-CA" b="1" i="1" smtClean="0">
                              <a:solidFill>
                                <a:schemeClr val="accent1">
                                  <a:lumMod val="75000"/>
                                </a:schemeClr>
                              </a:solidFill>
                              <a:latin typeface="Cambria Math" panose="02040503050406030204" pitchFamily="18" charset="0"/>
                            </a:rPr>
                          </m:ctrlPr>
                        </m:fPr>
                        <m:num>
                          <m:r>
                            <a:rPr lang="en-CA" b="1" i="1" smtClean="0">
                              <a:solidFill>
                                <a:schemeClr val="accent1">
                                  <a:lumMod val="75000"/>
                                </a:schemeClr>
                              </a:solidFill>
                              <a:latin typeface="Cambria Math" panose="02040503050406030204" pitchFamily="18" charset="0"/>
                            </a:rPr>
                            <m:t>𝑴</m:t>
                          </m:r>
                          <m:r>
                            <a:rPr lang="en-CA" b="1" i="1" baseline="-25000" smtClean="0">
                              <a:solidFill>
                                <a:schemeClr val="accent1">
                                  <a:lumMod val="75000"/>
                                </a:schemeClr>
                              </a:solidFill>
                              <a:latin typeface="Cambria Math" panose="02040503050406030204" pitchFamily="18" charset="0"/>
                              <a:sym typeface="Wingdings" panose="05000000000000000000" pitchFamily="2" charset="2"/>
                            </a:rPr>
                            <m:t></m:t>
                          </m:r>
                          <m:r>
                            <a:rPr lang="en-CA" b="1" i="1" smtClean="0">
                              <a:solidFill>
                                <a:schemeClr val="accent1">
                                  <a:lumMod val="75000"/>
                                </a:schemeClr>
                              </a:solidFill>
                              <a:latin typeface="Cambria Math" panose="02040503050406030204" pitchFamily="18" charset="0"/>
                              <a:sym typeface="Wingdings" panose="05000000000000000000" pitchFamily="2" charset="2"/>
                            </a:rPr>
                            <m:t>𝒎</m:t>
                          </m:r>
                          <m:r>
                            <a:rPr lang="en-CA" b="1" i="1" baseline="-25000" smtClean="0">
                              <a:solidFill>
                                <a:schemeClr val="accent1">
                                  <a:lumMod val="75000"/>
                                </a:schemeClr>
                              </a:solidFill>
                              <a:latin typeface="Cambria Math" panose="02040503050406030204" pitchFamily="18" charset="0"/>
                              <a:sym typeface="Wingdings" panose="05000000000000000000" pitchFamily="2" charset="2"/>
                            </a:rPr>
                            <m:t>𝒑</m:t>
                          </m:r>
                        </m:num>
                        <m:den>
                          <m:r>
                            <a:rPr lang="en-CA" b="1" i="1" smtClean="0">
                              <a:solidFill>
                                <a:schemeClr val="accent1">
                                  <a:lumMod val="75000"/>
                                </a:schemeClr>
                              </a:solidFill>
                              <a:latin typeface="Cambria Math" panose="02040503050406030204" pitchFamily="18" charset="0"/>
                            </a:rPr>
                            <m:t>𝒓</m:t>
                          </m:r>
                          <m:r>
                            <a:rPr lang="en-CA" b="1" i="1" baseline="30000" smtClean="0">
                              <a:solidFill>
                                <a:schemeClr val="accent1">
                                  <a:lumMod val="75000"/>
                                </a:schemeClr>
                              </a:solidFill>
                              <a:latin typeface="Cambria Math" panose="02040503050406030204" pitchFamily="18" charset="0"/>
                            </a:rPr>
                            <m:t>𝟐</m:t>
                          </m:r>
                        </m:den>
                      </m:f>
                    </m:oMath>
                  </m:oMathPara>
                </a14:m>
                <a:endParaRPr lang="en-CA" b="1" dirty="0">
                  <a:solidFill>
                    <a:schemeClr val="accent1">
                      <a:lumMod val="75000"/>
                    </a:schemeClr>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3861214" y="3063240"/>
                <a:ext cx="1453218" cy="516745"/>
              </a:xfrm>
              <a:prstGeom prst="rect">
                <a:avLst/>
              </a:prstGeom>
              <a:blipFill rotWithShape="0">
                <a:blip r:embed="rId6"/>
                <a:stretch>
                  <a:fillRect/>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931333" y="1820331"/>
                <a:ext cx="2125134" cy="3231654"/>
              </a:xfrm>
              <a:prstGeom prst="rect">
                <a:avLst/>
              </a:prstGeom>
              <a:noFill/>
            </p:spPr>
            <p:txBody>
              <a:bodyPr wrap="square" rtlCol="0">
                <a:spAutoFit/>
              </a:bodyPr>
              <a:lstStyle/>
              <a:p>
                <a:r>
                  <a:rPr lang="en-CA" sz="2000" dirty="0" smtClean="0"/>
                  <a:t>What speed </a:t>
                </a:r>
                <a14:m>
                  <m:oMath xmlns:m="http://schemas.openxmlformats.org/officeDocument/2006/math">
                    <m:r>
                      <a:rPr lang="en-CA" sz="2000" b="1" i="1" smtClean="0">
                        <a:solidFill>
                          <a:srgbClr val="FF0000"/>
                        </a:solidFill>
                        <a:latin typeface="Cambria Math" panose="02040503050406030204" pitchFamily="18" charset="0"/>
                      </a:rPr>
                      <m:t>𝒗</m:t>
                    </m:r>
                    <m:r>
                      <a:rPr lang="en-CA" sz="2000" b="1" i="1" baseline="-25000" smtClean="0">
                        <a:solidFill>
                          <a:srgbClr val="FF0000"/>
                        </a:solidFill>
                        <a:latin typeface="Cambria Math" panose="02040503050406030204" pitchFamily="18" charset="0"/>
                      </a:rPr>
                      <m:t>𝒄</m:t>
                    </m:r>
                  </m:oMath>
                </a14:m>
                <a:r>
                  <a:rPr lang="en-CA" sz="2000" dirty="0" smtClean="0"/>
                  <a:t> allows for a stable circular orbit?</a:t>
                </a:r>
              </a:p>
              <a:p>
                <a:endParaRPr lang="en-CA" sz="2000" dirty="0"/>
              </a:p>
              <a:p>
                <a:r>
                  <a:rPr lang="en-CA" sz="2000" b="1" i="1" dirty="0" smtClean="0"/>
                  <a:t>Gravity</a:t>
                </a:r>
                <a:r>
                  <a:rPr lang="en-CA" sz="2000" dirty="0" smtClean="0"/>
                  <a:t> provides the </a:t>
                </a:r>
                <a:r>
                  <a:rPr lang="en-CA" sz="2000" b="1" i="1" dirty="0" smtClean="0"/>
                  <a:t>centripetal force</a:t>
                </a:r>
                <a:r>
                  <a:rPr lang="en-CA" sz="2000" dirty="0" smtClean="0"/>
                  <a:t> that holds the planet in circular orbit.</a:t>
                </a:r>
              </a:p>
              <a:p>
                <a:pPr/>
                <a14:m>
                  <m:oMathPara xmlns:m="http://schemas.openxmlformats.org/officeDocument/2006/math">
                    <m:oMathParaPr>
                      <m:jc m:val="center"/>
                    </m:oMathParaPr>
                    <m:oMath xmlns:m="http://schemas.openxmlformats.org/officeDocument/2006/math">
                      <m:r>
                        <a:rPr lang="en-CA" sz="2400" b="1" i="1" smtClean="0">
                          <a:solidFill>
                            <a:schemeClr val="accent1">
                              <a:lumMod val="75000"/>
                            </a:schemeClr>
                          </a:solidFill>
                          <a:latin typeface="Cambria Math" panose="02040503050406030204" pitchFamily="18" charset="0"/>
                        </a:rPr>
                        <m:t>𝑭</m:t>
                      </m:r>
                      <m:r>
                        <a:rPr lang="en-CA" sz="2400" b="1" i="1" baseline="-25000" smtClean="0">
                          <a:solidFill>
                            <a:schemeClr val="accent1">
                              <a:lumMod val="75000"/>
                            </a:schemeClr>
                          </a:solidFill>
                          <a:latin typeface="Cambria Math" panose="02040503050406030204" pitchFamily="18" charset="0"/>
                        </a:rPr>
                        <m:t>𝒄</m:t>
                      </m:r>
                      <m:r>
                        <a:rPr lang="en-CA" sz="2400" b="1" i="1" smtClean="0">
                          <a:solidFill>
                            <a:schemeClr val="accent1">
                              <a:lumMod val="75000"/>
                            </a:schemeClr>
                          </a:solidFill>
                          <a:latin typeface="Cambria Math" panose="02040503050406030204" pitchFamily="18" charset="0"/>
                        </a:rPr>
                        <m:t>=</m:t>
                      </m:r>
                      <m:r>
                        <a:rPr lang="en-CA" sz="2400" b="1" i="1">
                          <a:solidFill>
                            <a:srgbClr val="5B9BD5">
                              <a:lumMod val="75000"/>
                            </a:srgbClr>
                          </a:solidFill>
                          <a:latin typeface="Cambria Math" panose="02040503050406030204" pitchFamily="18" charset="0"/>
                        </a:rPr>
                        <m:t>𝑭</m:t>
                      </m:r>
                      <m:r>
                        <a:rPr lang="en-CA" sz="2400" b="1" i="1" baseline="-25000">
                          <a:solidFill>
                            <a:srgbClr val="5B9BD5">
                              <a:lumMod val="75000"/>
                            </a:srgbClr>
                          </a:solidFill>
                          <a:latin typeface="Cambria Math" panose="02040503050406030204" pitchFamily="18" charset="0"/>
                        </a:rPr>
                        <m:t>𝒈</m:t>
                      </m:r>
                    </m:oMath>
                  </m:oMathPara>
                </a14:m>
                <a:endParaRPr lang="en-CA" sz="2400" dirty="0"/>
              </a:p>
            </p:txBody>
          </p:sp>
        </mc:Choice>
        <mc:Fallback xmlns="">
          <p:sp>
            <p:nvSpPr>
              <p:cNvPr id="18" name="TextBox 17"/>
              <p:cNvSpPr txBox="1">
                <a:spLocks noRot="1" noChangeAspect="1" noMove="1" noResize="1" noEditPoints="1" noAdjustHandles="1" noChangeArrowheads="1" noChangeShapeType="1" noTextEdit="1"/>
              </p:cNvSpPr>
              <p:nvPr/>
            </p:nvSpPr>
            <p:spPr>
              <a:xfrm>
                <a:off x="931333" y="1820331"/>
                <a:ext cx="2125134" cy="3231654"/>
              </a:xfrm>
              <a:prstGeom prst="rect">
                <a:avLst/>
              </a:prstGeom>
              <a:blipFill rotWithShape="0">
                <a:blip r:embed="rId13"/>
                <a:stretch>
                  <a:fillRect l="-3161" t="-1132" r="-2011" b="-943"/>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5435600" y="3649134"/>
                <a:ext cx="17633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solidFill>
                            <a:schemeClr val="accent1">
                              <a:lumMod val="75000"/>
                            </a:schemeClr>
                          </a:solidFill>
                          <a:latin typeface="Cambria Math" panose="02040503050406030204" pitchFamily="18" charset="0"/>
                        </a:rPr>
                        <m:t>𝒓</m:t>
                      </m:r>
                    </m:oMath>
                  </m:oMathPara>
                </a14:m>
                <a:endParaRPr lang="en-CA" b="1" dirty="0">
                  <a:solidFill>
                    <a:schemeClr val="accent1">
                      <a:lumMod val="75000"/>
                    </a:schemeClr>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5435600" y="3649134"/>
                <a:ext cx="176330" cy="276999"/>
              </a:xfrm>
              <a:prstGeom prst="rect">
                <a:avLst/>
              </a:prstGeom>
              <a:blipFill rotWithShape="0">
                <a:blip r:embed="rId8"/>
                <a:stretch>
                  <a:fillRect l="-20690" r="-17241"/>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4986867" y="4301066"/>
                <a:ext cx="1280800" cy="4765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CA" b="1" i="1" smtClean="0">
                          <a:solidFill>
                            <a:schemeClr val="accent1">
                              <a:lumMod val="75000"/>
                            </a:schemeClr>
                          </a:solidFill>
                          <a:latin typeface="Cambria Math" panose="02040503050406030204" pitchFamily="18" charset="0"/>
                        </a:rPr>
                        <m:t>𝑭</m:t>
                      </m:r>
                      <m:r>
                        <a:rPr lang="en-CA" b="1" i="1" baseline="-25000" smtClean="0">
                          <a:solidFill>
                            <a:schemeClr val="accent1">
                              <a:lumMod val="75000"/>
                            </a:schemeClr>
                          </a:solidFill>
                          <a:latin typeface="Cambria Math" panose="02040503050406030204" pitchFamily="18" charset="0"/>
                        </a:rPr>
                        <m:t>𝒄</m:t>
                      </m:r>
                      <m:r>
                        <a:rPr lang="en-CA" b="1" i="1" smtClean="0">
                          <a:solidFill>
                            <a:schemeClr val="accent1">
                              <a:lumMod val="75000"/>
                            </a:schemeClr>
                          </a:solidFill>
                          <a:latin typeface="Cambria Math" panose="02040503050406030204" pitchFamily="18" charset="0"/>
                        </a:rPr>
                        <m:t>= </m:t>
                      </m:r>
                      <m:f>
                        <m:fPr>
                          <m:ctrlPr>
                            <a:rPr lang="en-CA" b="1" i="1" dirty="0" smtClean="0">
                              <a:solidFill>
                                <a:schemeClr val="accent1">
                                  <a:lumMod val="75000"/>
                                </a:schemeClr>
                              </a:solidFill>
                              <a:latin typeface="Cambria Math" panose="02040503050406030204" pitchFamily="18" charset="0"/>
                            </a:rPr>
                          </m:ctrlPr>
                        </m:fPr>
                        <m:num>
                          <m:r>
                            <a:rPr lang="en-CA" b="1" i="1" dirty="0" smtClean="0">
                              <a:solidFill>
                                <a:schemeClr val="accent1">
                                  <a:lumMod val="75000"/>
                                </a:schemeClr>
                              </a:solidFill>
                              <a:latin typeface="Cambria Math" panose="02040503050406030204" pitchFamily="18" charset="0"/>
                            </a:rPr>
                            <m:t>𝒎</m:t>
                          </m:r>
                          <m:r>
                            <a:rPr lang="en-CA" b="1" i="1" baseline="-25000" dirty="0" smtClean="0">
                              <a:solidFill>
                                <a:schemeClr val="accent1">
                                  <a:lumMod val="75000"/>
                                </a:schemeClr>
                              </a:solidFill>
                              <a:latin typeface="Cambria Math" panose="02040503050406030204" pitchFamily="18" charset="0"/>
                            </a:rPr>
                            <m:t>𝒑</m:t>
                          </m:r>
                          <m:r>
                            <a:rPr lang="en-CA" b="1" i="1" dirty="0" smtClean="0">
                              <a:solidFill>
                                <a:srgbClr val="FF0000"/>
                              </a:solidFill>
                              <a:latin typeface="Cambria Math" panose="02040503050406030204" pitchFamily="18" charset="0"/>
                            </a:rPr>
                            <m:t>𝒗</m:t>
                          </m:r>
                          <m:r>
                            <a:rPr lang="en-CA" b="1" i="1" baseline="-25000" dirty="0" smtClean="0">
                              <a:solidFill>
                                <a:srgbClr val="FF0000"/>
                              </a:solidFill>
                              <a:latin typeface="Cambria Math" panose="02040503050406030204" pitchFamily="18" charset="0"/>
                            </a:rPr>
                            <m:t>𝒄</m:t>
                          </m:r>
                          <m:r>
                            <a:rPr lang="en-CA" b="1" i="1" baseline="-25000" dirty="0" smtClean="0">
                              <a:solidFill>
                                <a:srgbClr val="FF0000"/>
                              </a:solidFill>
                              <a:latin typeface="Cambria Math" panose="02040503050406030204" pitchFamily="18" charset="0"/>
                            </a:rPr>
                            <m:t> </m:t>
                          </m:r>
                          <m:r>
                            <a:rPr lang="en-CA" b="1" i="1" baseline="30000" dirty="0" smtClean="0">
                              <a:solidFill>
                                <a:schemeClr val="accent1">
                                  <a:lumMod val="75000"/>
                                </a:schemeClr>
                              </a:solidFill>
                              <a:latin typeface="Cambria Math" panose="02040503050406030204" pitchFamily="18" charset="0"/>
                            </a:rPr>
                            <m:t>𝟐</m:t>
                          </m:r>
                        </m:num>
                        <m:den>
                          <m:r>
                            <a:rPr lang="en-CA" b="1" i="1" dirty="0" smtClean="0">
                              <a:solidFill>
                                <a:schemeClr val="accent1">
                                  <a:lumMod val="75000"/>
                                </a:schemeClr>
                              </a:solidFill>
                              <a:latin typeface="Cambria Math" panose="02040503050406030204" pitchFamily="18" charset="0"/>
                            </a:rPr>
                            <m:t>𝒓</m:t>
                          </m:r>
                        </m:den>
                      </m:f>
                    </m:oMath>
                  </m:oMathPara>
                </a14:m>
                <a:endParaRPr lang="en-CA" b="1" dirty="0"/>
              </a:p>
            </p:txBody>
          </p:sp>
        </mc:Choice>
        <mc:Fallback xmlns="">
          <p:sp>
            <p:nvSpPr>
              <p:cNvPr id="20" name="TextBox 19"/>
              <p:cNvSpPr txBox="1">
                <a:spLocks noRot="1" noChangeAspect="1" noMove="1" noResize="1" noEditPoints="1" noAdjustHandles="1" noChangeArrowheads="1" noChangeShapeType="1" noTextEdit="1"/>
              </p:cNvSpPr>
              <p:nvPr/>
            </p:nvSpPr>
            <p:spPr>
              <a:xfrm>
                <a:off x="4986867" y="4301066"/>
                <a:ext cx="1280800" cy="476541"/>
              </a:xfrm>
              <a:prstGeom prst="rect">
                <a:avLst/>
              </a:prstGeom>
              <a:blipFill rotWithShape="0">
                <a:blip r:embed="rId14"/>
                <a:stretch>
                  <a:fillRect t="-7692"/>
                </a:stretch>
              </a:blipFill>
            </p:spPr>
            <p:txBody>
              <a:bodyPr/>
              <a:lstStyle/>
              <a:p>
                <a:r>
                  <a:rPr lang="en-CA">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6705600" y="2586203"/>
                <a:ext cx="2377440" cy="2308324"/>
              </a:xfrm>
              <a:prstGeom prst="rect">
                <a:avLst/>
              </a:prstGeom>
              <a:noFill/>
            </p:spPr>
            <p:txBody>
              <a:bodyPr wrap="square" rtlCol="0">
                <a:spAutoFit/>
              </a:bodyPr>
              <a:lstStyle/>
              <a:p>
                <a:r>
                  <a:rPr lang="en-CA" dirty="0" smtClean="0"/>
                  <a:t>What if the speed is not exactly </a:t>
                </a:r>
                <a14:m>
                  <m:oMath xmlns:m="http://schemas.openxmlformats.org/officeDocument/2006/math">
                    <m:r>
                      <a:rPr lang="en-CA" b="1" i="1" smtClean="0">
                        <a:solidFill>
                          <a:srgbClr val="FF0000"/>
                        </a:solidFill>
                        <a:latin typeface="Cambria Math" panose="02040503050406030204" pitchFamily="18" charset="0"/>
                      </a:rPr>
                      <m:t>𝒗</m:t>
                    </m:r>
                    <m:r>
                      <a:rPr lang="en-CA" b="1" i="1" baseline="-25000" smtClean="0">
                        <a:solidFill>
                          <a:srgbClr val="FF0000"/>
                        </a:solidFill>
                        <a:latin typeface="Cambria Math" panose="02040503050406030204" pitchFamily="18" charset="0"/>
                      </a:rPr>
                      <m:t>𝒄</m:t>
                    </m:r>
                    <m:r>
                      <a:rPr lang="en-CA" b="1" i="1" baseline="-25000" smtClean="0">
                        <a:solidFill>
                          <a:srgbClr val="FF0000"/>
                        </a:solidFill>
                        <a:latin typeface="Cambria Math" panose="02040503050406030204" pitchFamily="18" charset="0"/>
                      </a:rPr>
                      <m:t> </m:t>
                    </m:r>
                  </m:oMath>
                </a14:m>
                <a:r>
                  <a:rPr lang="en-CA" baseline="-25000" dirty="0" smtClean="0"/>
                  <a:t> </a:t>
                </a:r>
                <a:r>
                  <a:rPr lang="en-CA" dirty="0" smtClean="0"/>
                  <a:t>?</a:t>
                </a:r>
              </a:p>
              <a:p>
                <a:endParaRPr lang="en-CA" dirty="0" smtClean="0"/>
              </a:p>
              <a:p>
                <a:pPr marL="357188" indent="-269875"/>
                <a14:m>
                  <m:oMath xmlns:m="http://schemas.openxmlformats.org/officeDocument/2006/math">
                    <m:r>
                      <a:rPr lang="en-CA" b="1" i="1" smtClean="0">
                        <a:latin typeface="Cambria Math" panose="02040503050406030204" pitchFamily="18" charset="0"/>
                      </a:rPr>
                      <m:t>𝒗</m:t>
                    </m:r>
                    <m:r>
                      <a:rPr lang="en-CA" b="1" i="1" smtClean="0">
                        <a:latin typeface="Cambria Math" panose="02040503050406030204" pitchFamily="18" charset="0"/>
                      </a:rPr>
                      <m:t>&lt;</m:t>
                    </m:r>
                    <m:r>
                      <a:rPr lang="en-CA" b="1" i="1" smtClean="0">
                        <a:solidFill>
                          <a:srgbClr val="FF0000"/>
                        </a:solidFill>
                        <a:latin typeface="Cambria Math" panose="02040503050406030204" pitchFamily="18" charset="0"/>
                      </a:rPr>
                      <m:t>𝒗</m:t>
                    </m:r>
                    <m:r>
                      <a:rPr lang="en-CA" b="1" i="1" baseline="-25000" smtClean="0">
                        <a:solidFill>
                          <a:srgbClr val="FF0000"/>
                        </a:solidFill>
                        <a:latin typeface="Cambria Math" panose="02040503050406030204" pitchFamily="18" charset="0"/>
                      </a:rPr>
                      <m:t>𝒄</m:t>
                    </m:r>
                  </m:oMath>
                </a14:m>
                <a:r>
                  <a:rPr lang="en-CA" dirty="0" smtClean="0"/>
                  <a:t>:    in spiral</a:t>
                </a:r>
              </a:p>
              <a:p>
                <a:pPr marL="357188" indent="-269875"/>
                <a14:m>
                  <m:oMath xmlns:m="http://schemas.openxmlformats.org/officeDocument/2006/math">
                    <m:r>
                      <a:rPr lang="en-CA" b="1" i="1" smtClean="0">
                        <a:latin typeface="Cambria Math" panose="02040503050406030204" pitchFamily="18" charset="0"/>
                      </a:rPr>
                      <m:t>𝒗</m:t>
                    </m:r>
                    <m:r>
                      <a:rPr lang="en-CA" b="1" i="1" smtClean="0">
                        <a:latin typeface="Cambria Math" panose="02040503050406030204" pitchFamily="18" charset="0"/>
                      </a:rPr>
                      <m:t>=</m:t>
                    </m:r>
                    <m:r>
                      <a:rPr lang="en-CA" b="1" i="1" smtClean="0">
                        <a:latin typeface="Cambria Math" panose="02040503050406030204" pitchFamily="18" charset="0"/>
                      </a:rPr>
                      <m:t>𝟐</m:t>
                    </m:r>
                    <m:r>
                      <a:rPr lang="en-CA" b="1" i="1" smtClean="0">
                        <a:solidFill>
                          <a:srgbClr val="FF0000"/>
                        </a:solidFill>
                        <a:latin typeface="Cambria Math" panose="02040503050406030204" pitchFamily="18" charset="0"/>
                      </a:rPr>
                      <m:t>𝒗</m:t>
                    </m:r>
                    <m:r>
                      <a:rPr lang="en-CA" b="1" i="1" baseline="-25000" smtClean="0">
                        <a:solidFill>
                          <a:srgbClr val="FF0000"/>
                        </a:solidFill>
                        <a:latin typeface="Cambria Math" panose="02040503050406030204" pitchFamily="18" charset="0"/>
                      </a:rPr>
                      <m:t>𝒄</m:t>
                    </m:r>
                  </m:oMath>
                </a14:m>
                <a:r>
                  <a:rPr lang="en-CA" b="0" dirty="0" smtClean="0">
                    <a:latin typeface="Cambria Math" panose="02040503050406030204" pitchFamily="18" charset="0"/>
                  </a:rPr>
                  <a:t>:  parabola</a:t>
                </a:r>
              </a:p>
              <a:p>
                <a:pPr marL="357188" indent="-269875"/>
                <a14:m>
                  <m:oMath xmlns:m="http://schemas.openxmlformats.org/officeDocument/2006/math">
                    <m:r>
                      <a:rPr lang="en-CA" b="1" i="1" smtClean="0">
                        <a:latin typeface="Cambria Math" panose="02040503050406030204" pitchFamily="18" charset="0"/>
                      </a:rPr>
                      <m:t>𝒗</m:t>
                    </m:r>
                    <m:r>
                      <a:rPr lang="en-CA" b="1" i="1" baseline="-25000" smtClean="0">
                        <a:latin typeface="Cambria Math" panose="02040503050406030204" pitchFamily="18" charset="0"/>
                      </a:rPr>
                      <m:t>𝒄</m:t>
                    </m:r>
                    <m:r>
                      <a:rPr lang="en-CA" b="1" i="1" smtClean="0">
                        <a:latin typeface="Cambria Math" panose="02040503050406030204" pitchFamily="18" charset="0"/>
                      </a:rPr>
                      <m:t>&lt;</m:t>
                    </m:r>
                    <m:r>
                      <a:rPr lang="en-CA" b="1" i="1" smtClean="0">
                        <a:latin typeface="Cambria Math" panose="02040503050406030204" pitchFamily="18" charset="0"/>
                      </a:rPr>
                      <m:t>𝒗</m:t>
                    </m:r>
                    <m:r>
                      <a:rPr lang="en-CA" b="1" i="1" smtClean="0">
                        <a:latin typeface="Cambria Math" panose="02040503050406030204" pitchFamily="18" charset="0"/>
                      </a:rPr>
                      <m:t>&lt;</m:t>
                    </m:r>
                    <m:r>
                      <a:rPr lang="en-CA" b="1" i="1" smtClean="0">
                        <a:latin typeface="Cambria Math" panose="02040503050406030204" pitchFamily="18" charset="0"/>
                      </a:rPr>
                      <m:t>𝟐</m:t>
                    </m:r>
                    <m:r>
                      <a:rPr lang="en-CA" b="1" i="1" smtClean="0">
                        <a:solidFill>
                          <a:srgbClr val="FF0000"/>
                        </a:solidFill>
                        <a:latin typeface="Cambria Math" panose="02040503050406030204" pitchFamily="18" charset="0"/>
                      </a:rPr>
                      <m:t>𝒗</m:t>
                    </m:r>
                    <m:r>
                      <a:rPr lang="en-CA" b="1" i="1" baseline="-25000" smtClean="0">
                        <a:solidFill>
                          <a:srgbClr val="FF0000"/>
                        </a:solidFill>
                        <a:latin typeface="Cambria Math" panose="02040503050406030204" pitchFamily="18" charset="0"/>
                      </a:rPr>
                      <m:t>𝒄</m:t>
                    </m:r>
                  </m:oMath>
                </a14:m>
                <a:r>
                  <a:rPr lang="en-CA" dirty="0" smtClean="0"/>
                  <a:t>:  ellipse</a:t>
                </a:r>
              </a:p>
              <a:p>
                <a:pPr marL="357188" indent="-269875"/>
                <a14:m>
                  <m:oMath xmlns:m="http://schemas.openxmlformats.org/officeDocument/2006/math">
                    <m:r>
                      <a:rPr lang="en-CA" b="1" i="1" smtClean="0">
                        <a:latin typeface="Cambria Math" panose="02040503050406030204" pitchFamily="18" charset="0"/>
                      </a:rPr>
                      <m:t>𝒗</m:t>
                    </m:r>
                    <m:r>
                      <a:rPr lang="en-CA" b="1" i="1" smtClean="0">
                        <a:latin typeface="Cambria Math" panose="02040503050406030204" pitchFamily="18" charset="0"/>
                      </a:rPr>
                      <m:t>&gt;</m:t>
                    </m:r>
                    <m:r>
                      <a:rPr lang="en-CA" b="1" i="1" smtClean="0">
                        <a:latin typeface="Cambria Math" panose="02040503050406030204" pitchFamily="18" charset="0"/>
                      </a:rPr>
                      <m:t>𝟐</m:t>
                    </m:r>
                    <m:r>
                      <a:rPr lang="en-CA" b="1" i="1" smtClean="0">
                        <a:solidFill>
                          <a:srgbClr val="FF0000"/>
                        </a:solidFill>
                        <a:latin typeface="Cambria Math" panose="02040503050406030204" pitchFamily="18" charset="0"/>
                      </a:rPr>
                      <m:t>𝒗</m:t>
                    </m:r>
                    <m:r>
                      <a:rPr lang="en-CA" b="1" i="1" baseline="-25000" smtClean="0">
                        <a:solidFill>
                          <a:srgbClr val="FF0000"/>
                        </a:solidFill>
                        <a:latin typeface="Cambria Math" panose="02040503050406030204" pitchFamily="18" charset="0"/>
                      </a:rPr>
                      <m:t>𝒄</m:t>
                    </m:r>
                  </m:oMath>
                </a14:m>
                <a:r>
                  <a:rPr lang="en-CA" dirty="0" smtClean="0"/>
                  <a:t>:   escape       hyperbola</a:t>
                </a:r>
              </a:p>
            </p:txBody>
          </p:sp>
        </mc:Choice>
        <mc:Fallback xmlns="">
          <p:sp>
            <p:nvSpPr>
              <p:cNvPr id="22" name="TextBox 21"/>
              <p:cNvSpPr txBox="1">
                <a:spLocks noRot="1" noChangeAspect="1" noMove="1" noResize="1" noEditPoints="1" noAdjustHandles="1" noChangeArrowheads="1" noChangeShapeType="1" noTextEdit="1"/>
              </p:cNvSpPr>
              <p:nvPr/>
            </p:nvSpPr>
            <p:spPr>
              <a:xfrm>
                <a:off x="6705600" y="2586203"/>
                <a:ext cx="2377440" cy="2308324"/>
              </a:xfrm>
              <a:prstGeom prst="rect">
                <a:avLst/>
              </a:prstGeom>
              <a:blipFill rotWithShape="0">
                <a:blip r:embed="rId16"/>
                <a:stretch>
                  <a:fillRect l="-2051" t="-1319" r="-513" b="-3166"/>
                </a:stretch>
              </a:blipFill>
            </p:spPr>
            <p:txBody>
              <a:bodyPr/>
              <a:lstStyle/>
              <a:p>
                <a:r>
                  <a:rPr lang="en-CA">
                    <a:noFill/>
                  </a:rPr>
                  <a:t> </a:t>
                </a:r>
              </a:p>
            </p:txBody>
          </p:sp>
        </mc:Fallback>
      </mc:AlternateContent>
    </p:spTree>
    <p:extLst>
      <p:ext uri="{BB962C8B-B14F-4D97-AF65-F5344CB8AC3E}">
        <p14:creationId xmlns:p14="http://schemas.microsoft.com/office/powerpoint/2010/main" val="408721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4" grpId="0"/>
      <p:bldP spid="15" grpId="0"/>
      <p:bldP spid="16" grpId="0"/>
      <p:bldP spid="17" grpId="0"/>
      <p:bldP spid="18" grpId="0"/>
      <p:bldP spid="19" grpId="0"/>
      <p:bldP spid="20" grpId="1"/>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17" y="314326"/>
            <a:ext cx="7886700" cy="1325563"/>
          </a:xfrm>
        </p:spPr>
        <p:txBody>
          <a:bodyPr>
            <a:normAutofit/>
          </a:bodyPr>
          <a:lstStyle/>
          <a:p>
            <a:pPr algn="ctr"/>
            <a:r>
              <a:rPr lang="en-CA" sz="4800" b="1" dirty="0" smtClean="0">
                <a:latin typeface="+mn-lt"/>
              </a:rPr>
              <a:t>Weighing the Sun</a:t>
            </a:r>
            <a:endParaRPr lang="en-CA" sz="4800" b="1" dirty="0">
              <a:latin typeface="+mn-lt"/>
            </a:endParaRPr>
          </a:p>
        </p:txBody>
      </p:sp>
      <mc:AlternateContent xmlns:mc="http://schemas.openxmlformats.org/markup-compatibility/2006" xmlns:a14="http://schemas.microsoft.com/office/drawing/2010/main">
        <mc:Choice Requires="a14">
          <p:sp>
            <p:nvSpPr>
              <p:cNvPr id="5" name="Rectangle 4"/>
              <p:cNvSpPr/>
              <p:nvPr/>
            </p:nvSpPr>
            <p:spPr>
              <a:xfrm>
                <a:off x="973666" y="1363396"/>
                <a:ext cx="7899400" cy="6143477"/>
              </a:xfrm>
              <a:prstGeom prst="rect">
                <a:avLst/>
              </a:prstGeom>
            </p:spPr>
            <p:txBody>
              <a:bodyPr wrap="square">
                <a:spAutoFit/>
              </a:bodyPr>
              <a:lstStyle/>
              <a:p>
                <a:r>
                  <a:rPr lang="en-CA" sz="2400" dirty="0" smtClean="0"/>
                  <a:t>Gravity balances the necessary centripetal force holding a planet in orbit:</a:t>
                </a:r>
                <a:endParaRPr lang="en-CA" sz="2800" b="1" i="1" dirty="0" smtClean="0">
                  <a:solidFill>
                    <a:srgbClr val="5B9BD5">
                      <a:lumMod val="75000"/>
                    </a:srgbClr>
                  </a:solidFill>
                  <a:latin typeface="Cambria Math" panose="02040503050406030204" pitchFamily="18" charset="0"/>
                </a:endParaRPr>
              </a:p>
              <a:p>
                <a:pPr algn="ctr"/>
                <a14:m>
                  <m:oMath xmlns:m="http://schemas.openxmlformats.org/officeDocument/2006/math">
                    <m:r>
                      <a:rPr lang="en-CA" sz="2800" b="1" i="1" smtClean="0">
                        <a:solidFill>
                          <a:srgbClr val="5B9BD5">
                            <a:lumMod val="75000"/>
                          </a:srgbClr>
                        </a:solidFill>
                        <a:latin typeface="Cambria Math" panose="02040503050406030204" pitchFamily="18" charset="0"/>
                      </a:rPr>
                      <m:t>𝑮</m:t>
                    </m:r>
                    <m:f>
                      <m:fPr>
                        <m:ctrlPr>
                          <a:rPr lang="en-CA" sz="2800" b="1" i="1">
                            <a:solidFill>
                              <a:srgbClr val="5B9BD5">
                                <a:lumMod val="75000"/>
                              </a:srgbClr>
                            </a:solidFill>
                            <a:latin typeface="Cambria Math" panose="02040503050406030204" pitchFamily="18" charset="0"/>
                          </a:rPr>
                        </m:ctrlPr>
                      </m:fPr>
                      <m:num>
                        <m:r>
                          <a:rPr lang="en-CA" sz="2800" b="1" i="1">
                            <a:solidFill>
                              <a:srgbClr val="5B9BD5">
                                <a:lumMod val="75000"/>
                              </a:srgbClr>
                            </a:solidFill>
                            <a:latin typeface="Cambria Math" panose="02040503050406030204" pitchFamily="18" charset="0"/>
                          </a:rPr>
                          <m:t>𝑴</m:t>
                        </m:r>
                        <m:r>
                          <a:rPr lang="en-CA" sz="2800" b="1" i="1" baseline="-25000">
                            <a:solidFill>
                              <a:srgbClr val="5B9BD5">
                                <a:lumMod val="75000"/>
                              </a:srgbClr>
                            </a:solidFill>
                            <a:latin typeface="Cambria Math" panose="02040503050406030204" pitchFamily="18" charset="0"/>
                            <a:sym typeface="Wingdings" panose="05000000000000000000" pitchFamily="2" charset="2"/>
                          </a:rPr>
                          <m:t></m:t>
                        </m:r>
                        <m:r>
                          <a:rPr lang="en-CA" sz="2800" b="1" i="1">
                            <a:solidFill>
                              <a:srgbClr val="5B9BD5">
                                <a:lumMod val="75000"/>
                              </a:srgbClr>
                            </a:solidFill>
                            <a:latin typeface="Cambria Math" panose="02040503050406030204" pitchFamily="18" charset="0"/>
                            <a:sym typeface="Wingdings" panose="05000000000000000000" pitchFamily="2" charset="2"/>
                          </a:rPr>
                          <m:t>𝒎</m:t>
                        </m:r>
                        <m:r>
                          <a:rPr lang="en-CA" sz="2800" b="1" i="1" baseline="-25000">
                            <a:solidFill>
                              <a:srgbClr val="5B9BD5">
                                <a:lumMod val="75000"/>
                              </a:srgbClr>
                            </a:solidFill>
                            <a:latin typeface="Cambria Math" panose="02040503050406030204" pitchFamily="18" charset="0"/>
                            <a:sym typeface="Wingdings" panose="05000000000000000000" pitchFamily="2" charset="2"/>
                          </a:rPr>
                          <m:t>𝒑</m:t>
                        </m:r>
                      </m:num>
                      <m:den>
                        <m:r>
                          <a:rPr lang="en-CA" sz="2800" b="1" i="1">
                            <a:solidFill>
                              <a:srgbClr val="5B9BD5">
                                <a:lumMod val="75000"/>
                              </a:srgbClr>
                            </a:solidFill>
                            <a:latin typeface="Cambria Math" panose="02040503050406030204" pitchFamily="18" charset="0"/>
                          </a:rPr>
                          <m:t>𝒓</m:t>
                        </m:r>
                        <m:r>
                          <a:rPr lang="en-CA" sz="2800" b="1" i="1" baseline="30000">
                            <a:solidFill>
                              <a:srgbClr val="5B9BD5">
                                <a:lumMod val="75000"/>
                              </a:srgbClr>
                            </a:solidFill>
                            <a:latin typeface="Cambria Math" panose="02040503050406030204" pitchFamily="18" charset="0"/>
                          </a:rPr>
                          <m:t>𝟐</m:t>
                        </m:r>
                      </m:den>
                    </m:f>
                  </m:oMath>
                </a14:m>
                <a:r>
                  <a:rPr lang="en-CA" sz="2800" dirty="0" smtClean="0"/>
                  <a:t> </a:t>
                </a:r>
                <a14:m>
                  <m:oMath xmlns:m="http://schemas.openxmlformats.org/officeDocument/2006/math">
                    <m:r>
                      <a:rPr lang="en-CA" sz="2800" b="1" i="1">
                        <a:solidFill>
                          <a:srgbClr val="5B9BD5">
                            <a:lumMod val="75000"/>
                          </a:srgbClr>
                        </a:solidFill>
                        <a:latin typeface="Cambria Math" panose="02040503050406030204" pitchFamily="18" charset="0"/>
                      </a:rPr>
                      <m:t>= </m:t>
                    </m:r>
                    <m:f>
                      <m:fPr>
                        <m:ctrlPr>
                          <a:rPr lang="en-CA" sz="2800" b="1" i="1" dirty="0">
                            <a:solidFill>
                              <a:srgbClr val="5B9BD5">
                                <a:lumMod val="75000"/>
                              </a:srgbClr>
                            </a:solidFill>
                            <a:latin typeface="Cambria Math" panose="02040503050406030204" pitchFamily="18" charset="0"/>
                          </a:rPr>
                        </m:ctrlPr>
                      </m:fPr>
                      <m:num>
                        <m:r>
                          <a:rPr lang="en-CA" sz="2800" b="1" i="1" dirty="0">
                            <a:solidFill>
                              <a:srgbClr val="5B9BD5">
                                <a:lumMod val="75000"/>
                              </a:srgbClr>
                            </a:solidFill>
                            <a:latin typeface="Cambria Math" panose="02040503050406030204" pitchFamily="18" charset="0"/>
                          </a:rPr>
                          <m:t>𝒎</m:t>
                        </m:r>
                        <m:r>
                          <a:rPr lang="en-CA" sz="2800" b="1" i="1" baseline="-25000" dirty="0">
                            <a:solidFill>
                              <a:srgbClr val="5B9BD5">
                                <a:lumMod val="75000"/>
                              </a:srgbClr>
                            </a:solidFill>
                            <a:latin typeface="Cambria Math" panose="02040503050406030204" pitchFamily="18" charset="0"/>
                          </a:rPr>
                          <m:t>𝒑</m:t>
                        </m:r>
                        <m:r>
                          <a:rPr lang="en-CA" sz="2800" b="1" i="1" dirty="0">
                            <a:solidFill>
                              <a:srgbClr val="FF0000"/>
                            </a:solidFill>
                            <a:latin typeface="Cambria Math" panose="02040503050406030204" pitchFamily="18" charset="0"/>
                          </a:rPr>
                          <m:t>𝒗</m:t>
                        </m:r>
                        <m:r>
                          <a:rPr lang="en-CA" sz="2800" b="1" i="1" baseline="-25000" dirty="0" smtClean="0">
                            <a:solidFill>
                              <a:srgbClr val="FF0000"/>
                            </a:solidFill>
                            <a:latin typeface="Cambria Math" panose="02040503050406030204" pitchFamily="18" charset="0"/>
                          </a:rPr>
                          <m:t>𝒑</m:t>
                        </m:r>
                        <m:r>
                          <a:rPr lang="en-CA" sz="2800" b="1" i="1" baseline="-25000" dirty="0">
                            <a:solidFill>
                              <a:srgbClr val="FF0000"/>
                            </a:solidFill>
                            <a:latin typeface="Cambria Math" panose="02040503050406030204" pitchFamily="18" charset="0"/>
                          </a:rPr>
                          <m:t> </m:t>
                        </m:r>
                        <m:r>
                          <a:rPr lang="en-CA" sz="2800" b="1" i="1" baseline="30000" dirty="0">
                            <a:solidFill>
                              <a:srgbClr val="5B9BD5">
                                <a:lumMod val="75000"/>
                              </a:srgbClr>
                            </a:solidFill>
                            <a:latin typeface="Cambria Math" panose="02040503050406030204" pitchFamily="18" charset="0"/>
                          </a:rPr>
                          <m:t>𝟐</m:t>
                        </m:r>
                      </m:num>
                      <m:den>
                        <m:r>
                          <a:rPr lang="en-CA" sz="2800" b="1" i="1" dirty="0">
                            <a:solidFill>
                              <a:srgbClr val="5B9BD5">
                                <a:lumMod val="75000"/>
                              </a:srgbClr>
                            </a:solidFill>
                            <a:latin typeface="Cambria Math" panose="02040503050406030204" pitchFamily="18" charset="0"/>
                          </a:rPr>
                          <m:t>𝒓</m:t>
                        </m:r>
                      </m:den>
                    </m:f>
                  </m:oMath>
                </a14:m>
                <a:endParaRPr lang="en-CA" sz="2800" dirty="0" smtClean="0"/>
              </a:p>
              <a:p>
                <a:r>
                  <a:rPr lang="en-CA" sz="2400" dirty="0" smtClean="0"/>
                  <a:t>Noting that for Earth, the orbital speed is</a:t>
                </a:r>
                <a:endParaRPr lang="en-CA" sz="2400" dirty="0"/>
              </a:p>
              <a:p>
                <a:pPr algn="ctr"/>
                <a14:m>
                  <m:oMath xmlns:m="http://schemas.openxmlformats.org/officeDocument/2006/math">
                    <m:r>
                      <a:rPr lang="en-CA" sz="2800" b="1" i="1" dirty="0">
                        <a:solidFill>
                          <a:srgbClr val="FF0000"/>
                        </a:solidFill>
                        <a:latin typeface="Cambria Math" panose="02040503050406030204" pitchFamily="18" charset="0"/>
                      </a:rPr>
                      <m:t>𝒗</m:t>
                    </m:r>
                    <m:r>
                      <a:rPr lang="en-CA" sz="2800" b="1" i="1" baseline="-25000" dirty="0" smtClean="0">
                        <a:solidFill>
                          <a:srgbClr val="FF0000"/>
                        </a:solidFill>
                        <a:latin typeface="Cambria Math" panose="02040503050406030204" pitchFamily="18" charset="0"/>
                      </a:rPr>
                      <m:t>𝒑</m:t>
                    </m:r>
                    <m:r>
                      <a:rPr lang="en-CA" sz="2800" b="1" i="1" dirty="0" smtClean="0">
                        <a:solidFill>
                          <a:schemeClr val="accent1">
                            <a:lumMod val="75000"/>
                          </a:schemeClr>
                        </a:solidFill>
                        <a:latin typeface="Cambria Math" panose="02040503050406030204" pitchFamily="18" charset="0"/>
                      </a:rPr>
                      <m:t>=</m:t>
                    </m:r>
                    <m:f>
                      <m:fPr>
                        <m:ctrlPr>
                          <a:rPr lang="en-CA" sz="2800" b="1" i="1" dirty="0" smtClean="0">
                            <a:solidFill>
                              <a:schemeClr val="accent1">
                                <a:lumMod val="75000"/>
                              </a:schemeClr>
                            </a:solidFill>
                            <a:latin typeface="Cambria Math" panose="02040503050406030204" pitchFamily="18" charset="0"/>
                          </a:rPr>
                        </m:ctrlPr>
                      </m:fPr>
                      <m:num>
                        <m:r>
                          <a:rPr lang="en-CA" sz="2800" b="1" i="1" dirty="0" smtClean="0">
                            <a:solidFill>
                              <a:schemeClr val="accent1">
                                <a:lumMod val="75000"/>
                              </a:schemeClr>
                            </a:solidFill>
                            <a:latin typeface="Cambria Math" panose="02040503050406030204" pitchFamily="18" charset="0"/>
                          </a:rPr>
                          <m:t>𝟐</m:t>
                        </m:r>
                        <m:r>
                          <a:rPr lang="el-GR" sz="2800" b="1" i="1" dirty="0" smtClean="0">
                            <a:solidFill>
                              <a:schemeClr val="accent1">
                                <a:lumMod val="75000"/>
                              </a:schemeClr>
                            </a:solidFill>
                            <a:latin typeface="Cambria Math" panose="02040503050406030204" pitchFamily="18" charset="0"/>
                          </a:rPr>
                          <m:t>𝝅</m:t>
                        </m:r>
                        <m:r>
                          <a:rPr lang="en-CA" sz="2800" b="1" i="1" dirty="0" smtClean="0">
                            <a:solidFill>
                              <a:schemeClr val="accent1">
                                <a:lumMod val="75000"/>
                              </a:schemeClr>
                            </a:solidFill>
                            <a:latin typeface="Cambria Math" panose="02040503050406030204" pitchFamily="18" charset="0"/>
                          </a:rPr>
                          <m:t>𝒓</m:t>
                        </m:r>
                      </m:num>
                      <m:den>
                        <m:r>
                          <a:rPr lang="en-CA" sz="2800" b="1" i="1" dirty="0" smtClean="0">
                            <a:solidFill>
                              <a:schemeClr val="accent1">
                                <a:lumMod val="75000"/>
                              </a:schemeClr>
                            </a:solidFill>
                            <a:latin typeface="Cambria Math" panose="02040503050406030204" pitchFamily="18" charset="0"/>
                          </a:rPr>
                          <m:t>𝑻</m:t>
                        </m:r>
                      </m:den>
                    </m:f>
                  </m:oMath>
                </a14:m>
                <a:r>
                  <a:rPr lang="en-CA" sz="2000" dirty="0" smtClean="0"/>
                  <a:t>, </a:t>
                </a:r>
              </a:p>
              <a:p>
                <a:pPr lvl="0"/>
                <a:r>
                  <a:rPr lang="en-CA" sz="2400" dirty="0" smtClean="0"/>
                  <a:t>where  </a:t>
                </a:r>
                <a14:m>
                  <m:oMath xmlns:m="http://schemas.openxmlformats.org/officeDocument/2006/math">
                    <m:r>
                      <a:rPr lang="en-CA" sz="2400" b="1" i="1" smtClean="0">
                        <a:solidFill>
                          <a:schemeClr val="accent1">
                            <a:lumMod val="75000"/>
                          </a:schemeClr>
                        </a:solidFill>
                        <a:latin typeface="Cambria Math" panose="02040503050406030204" pitchFamily="18" charset="0"/>
                      </a:rPr>
                      <m:t>𝑻</m:t>
                    </m:r>
                  </m:oMath>
                </a14:m>
                <a:r>
                  <a:rPr lang="en-CA" sz="2400" dirty="0" smtClean="0"/>
                  <a:t> is our 1-year orbital period.  </a:t>
                </a:r>
              </a:p>
              <a:p>
                <a:pPr lvl="0"/>
                <a:r>
                  <a:rPr lang="en-CA" sz="2400" dirty="0" smtClean="0"/>
                  <a:t>With a little mathematical reduction, we find that</a:t>
                </a:r>
              </a:p>
              <a:p>
                <a:pPr lvl="0" algn="ctr"/>
                <a:r>
                  <a:rPr lang="en-CA" sz="2400" dirty="0" smtClean="0"/>
                  <a:t> </a:t>
                </a:r>
                <a14:m>
                  <m:oMath xmlns:m="http://schemas.openxmlformats.org/officeDocument/2006/math">
                    <m:r>
                      <a:rPr lang="en-CA" sz="2800" b="1" i="1" smtClean="0">
                        <a:solidFill>
                          <a:schemeClr val="accent1">
                            <a:lumMod val="75000"/>
                          </a:schemeClr>
                        </a:solidFill>
                        <a:latin typeface="Cambria Math" panose="02040503050406030204" pitchFamily="18" charset="0"/>
                      </a:rPr>
                      <m:t>𝑻</m:t>
                    </m:r>
                    <m:r>
                      <a:rPr lang="en-CA" sz="2800" b="1" i="1" baseline="30000" smtClean="0">
                        <a:solidFill>
                          <a:schemeClr val="accent1">
                            <a:lumMod val="75000"/>
                          </a:schemeClr>
                        </a:solidFill>
                        <a:latin typeface="Cambria Math" panose="02040503050406030204" pitchFamily="18" charset="0"/>
                      </a:rPr>
                      <m:t>𝟐</m:t>
                    </m:r>
                    <m:r>
                      <a:rPr lang="en-CA" sz="2800" b="1" i="1" smtClean="0">
                        <a:solidFill>
                          <a:schemeClr val="accent1">
                            <a:lumMod val="75000"/>
                          </a:schemeClr>
                        </a:solidFill>
                        <a:latin typeface="Cambria Math" panose="02040503050406030204" pitchFamily="18" charset="0"/>
                      </a:rPr>
                      <m:t>=</m:t>
                    </m:r>
                    <m:f>
                      <m:fPr>
                        <m:ctrlPr>
                          <a:rPr lang="en-CA" sz="2800" b="1" i="1" dirty="0">
                            <a:solidFill>
                              <a:schemeClr val="accent1">
                                <a:lumMod val="75000"/>
                              </a:schemeClr>
                            </a:solidFill>
                            <a:latin typeface="Cambria Math" panose="02040503050406030204" pitchFamily="18" charset="0"/>
                          </a:rPr>
                        </m:ctrlPr>
                      </m:fPr>
                      <m:num>
                        <m:r>
                          <a:rPr lang="en-CA" sz="2800" b="1" i="1" dirty="0" smtClean="0">
                            <a:solidFill>
                              <a:schemeClr val="accent1">
                                <a:lumMod val="75000"/>
                              </a:schemeClr>
                            </a:solidFill>
                            <a:latin typeface="Cambria Math" panose="02040503050406030204" pitchFamily="18" charset="0"/>
                          </a:rPr>
                          <m:t>𝟒</m:t>
                        </m:r>
                        <m:r>
                          <a:rPr lang="el-GR" sz="2800" b="1" i="1" dirty="0">
                            <a:solidFill>
                              <a:schemeClr val="accent1">
                                <a:lumMod val="75000"/>
                              </a:schemeClr>
                            </a:solidFill>
                            <a:latin typeface="Cambria Math" panose="02040503050406030204" pitchFamily="18" charset="0"/>
                          </a:rPr>
                          <m:t>𝝅</m:t>
                        </m:r>
                        <m:r>
                          <a:rPr lang="en-CA" sz="2800" b="1" i="1" dirty="0" smtClean="0">
                            <a:solidFill>
                              <a:schemeClr val="accent1">
                                <a:lumMod val="75000"/>
                              </a:schemeClr>
                            </a:solidFill>
                            <a:latin typeface="Cambria Math" panose="02040503050406030204" pitchFamily="18" charset="0"/>
                          </a:rPr>
                          <m:t> </m:t>
                        </m:r>
                        <m:r>
                          <a:rPr lang="en-CA" sz="2800" b="1" i="1" baseline="30000" dirty="0" smtClean="0">
                            <a:solidFill>
                              <a:schemeClr val="accent1">
                                <a:lumMod val="75000"/>
                              </a:schemeClr>
                            </a:solidFill>
                            <a:latin typeface="Cambria Math" panose="02040503050406030204" pitchFamily="18" charset="0"/>
                          </a:rPr>
                          <m:t>𝟐</m:t>
                        </m:r>
                        <m:r>
                          <a:rPr lang="en-CA" sz="2800" b="1" i="1" dirty="0" smtClean="0">
                            <a:solidFill>
                              <a:schemeClr val="accent1">
                                <a:lumMod val="75000"/>
                              </a:schemeClr>
                            </a:solidFill>
                            <a:latin typeface="Cambria Math" panose="02040503050406030204" pitchFamily="18" charset="0"/>
                          </a:rPr>
                          <m:t> </m:t>
                        </m:r>
                        <m:r>
                          <a:rPr lang="en-CA" sz="2800" b="1" i="1" dirty="0">
                            <a:solidFill>
                              <a:schemeClr val="accent1">
                                <a:lumMod val="75000"/>
                              </a:schemeClr>
                            </a:solidFill>
                            <a:latin typeface="Cambria Math" panose="02040503050406030204" pitchFamily="18" charset="0"/>
                          </a:rPr>
                          <m:t>𝒓</m:t>
                        </m:r>
                        <m:r>
                          <a:rPr lang="en-CA" sz="2800" b="1" i="1" dirty="0" smtClean="0">
                            <a:solidFill>
                              <a:schemeClr val="accent1">
                                <a:lumMod val="75000"/>
                              </a:schemeClr>
                            </a:solidFill>
                            <a:latin typeface="Cambria Math" panose="02040503050406030204" pitchFamily="18" charset="0"/>
                          </a:rPr>
                          <m:t> </m:t>
                        </m:r>
                        <m:r>
                          <a:rPr lang="en-CA" sz="2800" b="1" i="1" baseline="30000" dirty="0" smtClean="0">
                            <a:solidFill>
                              <a:schemeClr val="accent1">
                                <a:lumMod val="75000"/>
                              </a:schemeClr>
                            </a:solidFill>
                            <a:latin typeface="Cambria Math" panose="02040503050406030204" pitchFamily="18" charset="0"/>
                          </a:rPr>
                          <m:t>𝟑</m:t>
                        </m:r>
                      </m:num>
                      <m:den>
                        <m:r>
                          <a:rPr lang="en-CA" sz="2800" b="1" i="1" dirty="0" smtClean="0">
                            <a:solidFill>
                              <a:schemeClr val="accent1">
                                <a:lumMod val="75000"/>
                              </a:schemeClr>
                            </a:solidFill>
                            <a:latin typeface="Cambria Math" panose="02040503050406030204" pitchFamily="18" charset="0"/>
                          </a:rPr>
                          <m:t>𝑮𝑴</m:t>
                        </m:r>
                        <m:r>
                          <a:rPr lang="en-CA" sz="2800" b="1" i="1" baseline="-25000" dirty="0" smtClean="0">
                            <a:solidFill>
                              <a:schemeClr val="accent1">
                                <a:lumMod val="75000"/>
                              </a:schemeClr>
                            </a:solidFill>
                            <a:latin typeface="Cambria Math" panose="02040503050406030204" pitchFamily="18" charset="0"/>
                            <a:sym typeface="Wingdings" panose="05000000000000000000" pitchFamily="2" charset="2"/>
                          </a:rPr>
                          <m:t></m:t>
                        </m:r>
                      </m:den>
                    </m:f>
                  </m:oMath>
                </a14:m>
                <a:r>
                  <a:rPr lang="en-CA" sz="2400" dirty="0" smtClean="0"/>
                  <a:t>, </a:t>
                </a:r>
              </a:p>
              <a:p>
                <a:pPr lvl="0"/>
                <a:r>
                  <a:rPr lang="en-CA" sz="2400" dirty="0" smtClean="0"/>
                  <a:t>a </a:t>
                </a:r>
                <a:r>
                  <a:rPr lang="en-CA" sz="2400" dirty="0"/>
                  <a:t>statement of Kepler’s </a:t>
                </a:r>
                <a:r>
                  <a:rPr lang="en-CA" sz="2400" dirty="0" smtClean="0"/>
                  <a:t>3</a:t>
                </a:r>
                <a:r>
                  <a:rPr lang="en-CA" sz="2400" baseline="30000" dirty="0" smtClean="0"/>
                  <a:t>rd</a:t>
                </a:r>
                <a:r>
                  <a:rPr lang="en-CA" sz="2400" dirty="0" smtClean="0"/>
                  <a:t> </a:t>
                </a:r>
                <a:r>
                  <a:rPr lang="en-CA" sz="2400" dirty="0"/>
                  <a:t>Law. Knowing </a:t>
                </a:r>
                <a:r>
                  <a:rPr lang="en-CA" sz="2400" b="1" i="1" dirty="0">
                    <a:solidFill>
                      <a:schemeClr val="accent1">
                        <a:lumMod val="75000"/>
                      </a:schemeClr>
                    </a:solidFill>
                    <a:latin typeface="Cambria Math" panose="02040503050406030204" pitchFamily="18" charset="0"/>
                    <a:ea typeface="Cambria Math" panose="02040503050406030204" pitchFamily="18" charset="0"/>
                  </a:rPr>
                  <a:t>G</a:t>
                </a:r>
                <a:r>
                  <a:rPr lang="en-CA" sz="2400" dirty="0"/>
                  <a:t>, , measuring </a:t>
                </a:r>
                <a:r>
                  <a:rPr lang="en-CA" sz="2400" b="1" i="1" dirty="0">
                    <a:solidFill>
                      <a:schemeClr val="accent1">
                        <a:lumMod val="75000"/>
                      </a:schemeClr>
                    </a:solidFill>
                    <a:latin typeface="Cambria Math" panose="02040503050406030204" pitchFamily="18" charset="0"/>
                    <a:ea typeface="Cambria Math" panose="02040503050406030204" pitchFamily="18" charset="0"/>
                  </a:rPr>
                  <a:t>T</a:t>
                </a:r>
                <a:r>
                  <a:rPr lang="en-CA" sz="2400" dirty="0"/>
                  <a:t> and </a:t>
                </a:r>
                <a:r>
                  <a:rPr lang="en-CA" sz="2400" b="1" i="1" dirty="0">
                    <a:solidFill>
                      <a:schemeClr val="accent1">
                        <a:lumMod val="75000"/>
                      </a:schemeClr>
                    </a:solidFill>
                    <a:latin typeface="Cambria Math" panose="02040503050406030204" pitchFamily="18" charset="0"/>
                    <a:ea typeface="Cambria Math" panose="02040503050406030204" pitchFamily="18" charset="0"/>
                  </a:rPr>
                  <a:t>r</a:t>
                </a:r>
                <a:r>
                  <a:rPr lang="en-CA" sz="2400" dirty="0"/>
                  <a:t>, we </a:t>
                </a:r>
                <a:r>
                  <a:rPr lang="en-CA" sz="2400" dirty="0" smtClean="0"/>
                  <a:t>find the mass of the Sun:</a:t>
                </a:r>
              </a:p>
              <a:p>
                <a:pPr lvl="0" algn="ctr"/>
                <a:r>
                  <a:rPr lang="en-CA" sz="2400" dirty="0" smtClean="0"/>
                  <a:t>  </a:t>
                </a:r>
                <a14:m>
                  <m:oMath xmlns:m="http://schemas.openxmlformats.org/officeDocument/2006/math">
                    <m:r>
                      <a:rPr lang="en-CA" sz="2400" b="1" i="1" smtClean="0">
                        <a:solidFill>
                          <a:schemeClr val="accent1">
                            <a:lumMod val="75000"/>
                          </a:schemeClr>
                        </a:solidFill>
                        <a:latin typeface="Cambria Math" panose="02040503050406030204" pitchFamily="18" charset="0"/>
                      </a:rPr>
                      <m:t>𝑴</m:t>
                    </m:r>
                    <m:r>
                      <a:rPr lang="en-CA" sz="2400" b="1" i="1" baseline="-25000" smtClean="0">
                        <a:solidFill>
                          <a:schemeClr val="accent1">
                            <a:lumMod val="75000"/>
                          </a:schemeClr>
                        </a:solidFill>
                        <a:latin typeface="Cambria Math" panose="02040503050406030204" pitchFamily="18" charset="0"/>
                        <a:sym typeface="Wingdings" panose="05000000000000000000" pitchFamily="2" charset="2"/>
                      </a:rPr>
                      <m:t></m:t>
                    </m:r>
                  </m:oMath>
                </a14:m>
                <a:r>
                  <a:rPr lang="en-CA" sz="2400" b="1" dirty="0" smtClean="0">
                    <a:solidFill>
                      <a:schemeClr val="accent1">
                        <a:lumMod val="75000"/>
                      </a:schemeClr>
                    </a:solidFill>
                  </a:rPr>
                  <a:t> </a:t>
                </a:r>
                <a14:m>
                  <m:oMath xmlns:m="http://schemas.openxmlformats.org/officeDocument/2006/math">
                    <m:r>
                      <a:rPr lang="en-CA" sz="2800" b="1" i="1" smtClean="0">
                        <a:solidFill>
                          <a:schemeClr val="accent1">
                            <a:lumMod val="75000"/>
                          </a:schemeClr>
                        </a:solidFill>
                        <a:latin typeface="Cambria Math" panose="02040503050406030204" pitchFamily="18" charset="0"/>
                        <a:sym typeface="Wingdings" panose="05000000000000000000" pitchFamily="2" charset="2"/>
                      </a:rPr>
                      <m:t>=</m:t>
                    </m:r>
                    <m:f>
                      <m:fPr>
                        <m:ctrlPr>
                          <a:rPr lang="en-CA" sz="2800" b="1" i="1" smtClean="0">
                            <a:solidFill>
                              <a:schemeClr val="accent1">
                                <a:lumMod val="75000"/>
                              </a:schemeClr>
                            </a:solidFill>
                            <a:latin typeface="Cambria Math" panose="02040503050406030204" pitchFamily="18" charset="0"/>
                            <a:sym typeface="Wingdings" panose="05000000000000000000" pitchFamily="2" charset="2"/>
                          </a:rPr>
                        </m:ctrlPr>
                      </m:fPr>
                      <m:num>
                        <m:r>
                          <a:rPr lang="en-CA" sz="2800" b="1" i="1" smtClean="0">
                            <a:solidFill>
                              <a:schemeClr val="accent1">
                                <a:lumMod val="75000"/>
                              </a:schemeClr>
                            </a:solidFill>
                            <a:latin typeface="Cambria Math" panose="02040503050406030204" pitchFamily="18" charset="0"/>
                            <a:sym typeface="Wingdings" panose="05000000000000000000" pitchFamily="2" charset="2"/>
                          </a:rPr>
                          <m:t>𝟒</m:t>
                        </m:r>
                        <m:r>
                          <a:rPr lang="en-CA" sz="2800" b="1" i="1" smtClean="0">
                            <a:solidFill>
                              <a:schemeClr val="accent1">
                                <a:lumMod val="75000"/>
                              </a:schemeClr>
                            </a:solidFill>
                            <a:latin typeface="Cambria Math" panose="02040503050406030204" pitchFamily="18" charset="0"/>
                            <a:sym typeface="Wingdings" panose="05000000000000000000" pitchFamily="2" charset="2"/>
                          </a:rPr>
                          <m:t> </m:t>
                        </m:r>
                        <m:r>
                          <a:rPr lang="el-GR" sz="2800" b="1" i="1" smtClean="0">
                            <a:solidFill>
                              <a:schemeClr val="accent1">
                                <a:lumMod val="75000"/>
                              </a:schemeClr>
                            </a:solidFill>
                            <a:latin typeface="Cambria Math" panose="02040503050406030204" pitchFamily="18" charset="0"/>
                            <a:sym typeface="Wingdings" panose="05000000000000000000" pitchFamily="2" charset="2"/>
                          </a:rPr>
                          <m:t>𝝅</m:t>
                        </m:r>
                        <m:r>
                          <a:rPr lang="en-CA" sz="2800" b="1" i="1" baseline="30000" smtClean="0">
                            <a:solidFill>
                              <a:schemeClr val="accent1">
                                <a:lumMod val="75000"/>
                              </a:schemeClr>
                            </a:solidFill>
                            <a:latin typeface="Cambria Math" panose="02040503050406030204" pitchFamily="18" charset="0"/>
                            <a:sym typeface="Wingdings" panose="05000000000000000000" pitchFamily="2" charset="2"/>
                          </a:rPr>
                          <m:t>𝟐</m:t>
                        </m:r>
                        <m:r>
                          <a:rPr lang="en-CA" sz="2800" b="1" i="1" smtClean="0">
                            <a:solidFill>
                              <a:schemeClr val="accent1">
                                <a:lumMod val="75000"/>
                              </a:schemeClr>
                            </a:solidFill>
                            <a:latin typeface="Cambria Math" panose="02040503050406030204" pitchFamily="18" charset="0"/>
                            <a:sym typeface="Wingdings" panose="05000000000000000000" pitchFamily="2" charset="2"/>
                          </a:rPr>
                          <m:t> </m:t>
                        </m:r>
                        <m:r>
                          <a:rPr lang="en-CA" sz="2800" b="1" i="1" smtClean="0">
                            <a:solidFill>
                              <a:schemeClr val="accent1">
                                <a:lumMod val="75000"/>
                              </a:schemeClr>
                            </a:solidFill>
                            <a:latin typeface="Cambria Math" panose="02040503050406030204" pitchFamily="18" charset="0"/>
                            <a:sym typeface="Wingdings" panose="05000000000000000000" pitchFamily="2" charset="2"/>
                          </a:rPr>
                          <m:t>𝒓</m:t>
                        </m:r>
                        <m:r>
                          <a:rPr lang="en-CA" sz="2800" b="1" i="1" baseline="30000" smtClean="0">
                            <a:solidFill>
                              <a:schemeClr val="accent1">
                                <a:lumMod val="75000"/>
                              </a:schemeClr>
                            </a:solidFill>
                            <a:latin typeface="Cambria Math" panose="02040503050406030204" pitchFamily="18" charset="0"/>
                            <a:sym typeface="Wingdings" panose="05000000000000000000" pitchFamily="2" charset="2"/>
                          </a:rPr>
                          <m:t>𝟑</m:t>
                        </m:r>
                        <m:r>
                          <a:rPr lang="en-CA" sz="2800" b="1" i="1" smtClean="0">
                            <a:solidFill>
                              <a:schemeClr val="accent1">
                                <a:lumMod val="75000"/>
                              </a:schemeClr>
                            </a:solidFill>
                            <a:latin typeface="Cambria Math" panose="02040503050406030204" pitchFamily="18" charset="0"/>
                            <a:sym typeface="Wingdings" panose="05000000000000000000" pitchFamily="2" charset="2"/>
                          </a:rPr>
                          <m:t> </m:t>
                        </m:r>
                      </m:num>
                      <m:den>
                        <m:r>
                          <a:rPr lang="en-CA" sz="2800" b="1" i="1" smtClean="0">
                            <a:solidFill>
                              <a:schemeClr val="accent1">
                                <a:lumMod val="75000"/>
                              </a:schemeClr>
                            </a:solidFill>
                            <a:latin typeface="Cambria Math" panose="02040503050406030204" pitchFamily="18" charset="0"/>
                            <a:sym typeface="Wingdings" panose="05000000000000000000" pitchFamily="2" charset="2"/>
                          </a:rPr>
                          <m:t>𝑮</m:t>
                        </m:r>
                        <m:r>
                          <a:rPr lang="en-CA" sz="2800" b="1" i="1" smtClean="0">
                            <a:solidFill>
                              <a:schemeClr val="accent1">
                                <a:lumMod val="75000"/>
                              </a:schemeClr>
                            </a:solidFill>
                            <a:latin typeface="Cambria Math" panose="02040503050406030204" pitchFamily="18" charset="0"/>
                            <a:sym typeface="Wingdings" panose="05000000000000000000" pitchFamily="2" charset="2"/>
                          </a:rPr>
                          <m:t> </m:t>
                        </m:r>
                        <m:r>
                          <a:rPr lang="en-CA" sz="2800" b="1" i="1" smtClean="0">
                            <a:solidFill>
                              <a:schemeClr val="accent1">
                                <a:lumMod val="75000"/>
                              </a:schemeClr>
                            </a:solidFill>
                            <a:latin typeface="Cambria Math" panose="02040503050406030204" pitchFamily="18" charset="0"/>
                            <a:sym typeface="Wingdings" panose="05000000000000000000" pitchFamily="2" charset="2"/>
                          </a:rPr>
                          <m:t>𝑻</m:t>
                        </m:r>
                        <m:r>
                          <a:rPr lang="en-CA" sz="2800" b="1" i="1" baseline="30000" smtClean="0">
                            <a:solidFill>
                              <a:schemeClr val="accent1">
                                <a:lumMod val="75000"/>
                              </a:schemeClr>
                            </a:solidFill>
                            <a:latin typeface="Cambria Math" panose="02040503050406030204" pitchFamily="18" charset="0"/>
                            <a:sym typeface="Wingdings" panose="05000000000000000000" pitchFamily="2" charset="2"/>
                          </a:rPr>
                          <m:t>𝟐</m:t>
                        </m:r>
                      </m:den>
                    </m:f>
                  </m:oMath>
                </a14:m>
                <a:endParaRPr lang="en-CA" sz="2800" b="1" baseline="30000" dirty="0" smtClean="0"/>
              </a:p>
              <a:p>
                <a:pPr algn="ctr"/>
                <a:endParaRPr lang="en-CA" sz="2000" b="1" dirty="0" smtClean="0">
                  <a:solidFill>
                    <a:srgbClr val="FF0000"/>
                  </a:solidFill>
                </a:endParaRPr>
              </a:p>
              <a:p>
                <a:pPr algn="ctr"/>
                <a:endParaRPr lang="en-CA" sz="2000" u="sng" dirty="0" smtClean="0"/>
              </a:p>
              <a:p>
                <a:pPr algn="ctr"/>
                <a:endParaRPr lang="en-CA" sz="2400" dirty="0"/>
              </a:p>
            </p:txBody>
          </p:sp>
        </mc:Choice>
        <mc:Fallback xmlns="">
          <p:sp>
            <p:nvSpPr>
              <p:cNvPr id="5" name="Rectangle 4"/>
              <p:cNvSpPr>
                <a:spLocks noRot="1" noChangeAspect="1" noMove="1" noResize="1" noEditPoints="1" noAdjustHandles="1" noChangeArrowheads="1" noChangeShapeType="1" noTextEdit="1"/>
              </p:cNvSpPr>
              <p:nvPr/>
            </p:nvSpPr>
            <p:spPr>
              <a:xfrm>
                <a:off x="973666" y="1363396"/>
                <a:ext cx="7899400" cy="6143477"/>
              </a:xfrm>
              <a:prstGeom prst="rect">
                <a:avLst/>
              </a:prstGeom>
              <a:blipFill rotWithShape="0">
                <a:blip r:embed="rId2"/>
                <a:stretch>
                  <a:fillRect l="-1235" t="-794" r="-772"/>
                </a:stretch>
              </a:blipFill>
            </p:spPr>
            <p:txBody>
              <a:bodyPr/>
              <a:lstStyle/>
              <a:p>
                <a:r>
                  <a:rPr lang="en-CA">
                    <a:noFill/>
                  </a:rPr>
                  <a:t> </a:t>
                </a:r>
              </a:p>
            </p:txBody>
          </p:sp>
        </mc:Fallback>
      </mc:AlternateContent>
    </p:spTree>
    <p:extLst>
      <p:ext uri="{BB962C8B-B14F-4D97-AF65-F5344CB8AC3E}">
        <p14:creationId xmlns:p14="http://schemas.microsoft.com/office/powerpoint/2010/main" val="2265890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17" y="314326"/>
            <a:ext cx="7886700" cy="1325563"/>
          </a:xfrm>
        </p:spPr>
        <p:txBody>
          <a:bodyPr>
            <a:normAutofit/>
          </a:bodyPr>
          <a:lstStyle/>
          <a:p>
            <a:pPr algn="ctr"/>
            <a:r>
              <a:rPr lang="en-CA" sz="4800" b="1" dirty="0" smtClean="0">
                <a:latin typeface="+mn-lt"/>
              </a:rPr>
              <a:t>Weighing the Earth</a:t>
            </a:r>
            <a:endParaRPr lang="en-CA" sz="4800" b="1" dirty="0">
              <a:latin typeface="+mn-lt"/>
            </a:endParaRPr>
          </a:p>
        </p:txBody>
      </p:sp>
      <p:sp>
        <p:nvSpPr>
          <p:cNvPr id="5" name="Rectangle 4"/>
          <p:cNvSpPr/>
          <p:nvPr/>
        </p:nvSpPr>
        <p:spPr>
          <a:xfrm>
            <a:off x="643467" y="1558130"/>
            <a:ext cx="7899400" cy="4555093"/>
          </a:xfrm>
          <a:prstGeom prst="rect">
            <a:avLst/>
          </a:prstGeom>
        </p:spPr>
        <p:txBody>
          <a:bodyPr wrap="square">
            <a:spAutoFit/>
          </a:bodyPr>
          <a:lstStyle/>
          <a:p>
            <a:pPr>
              <a:spcAft>
                <a:spcPts val="600"/>
              </a:spcAft>
            </a:pPr>
            <a:r>
              <a:rPr lang="en-CA" sz="2400" dirty="0" smtClean="0"/>
              <a:t>Gravity provides the necessary centripetal force holding the Moon in orbit about the Earth.  We only need know the period of the Moon’s orbit about the Earth, or more properly about the Earth-Moon </a:t>
            </a:r>
            <a:r>
              <a:rPr lang="en-CA" sz="2400" b="1" dirty="0" smtClean="0"/>
              <a:t>barycentre</a:t>
            </a:r>
            <a:r>
              <a:rPr lang="en-CA" sz="2400" b="1" dirty="0" smtClean="0">
                <a:solidFill>
                  <a:srgbClr val="FF0000"/>
                </a:solidFill>
              </a:rPr>
              <a:t>*</a:t>
            </a:r>
            <a:r>
              <a:rPr lang="en-CA" sz="2400" dirty="0" smtClean="0"/>
              <a:t> in order to determine Earth’s mass.</a:t>
            </a:r>
          </a:p>
          <a:p>
            <a:pPr>
              <a:spcAft>
                <a:spcPts val="600"/>
              </a:spcAft>
            </a:pPr>
            <a:r>
              <a:rPr lang="en-CA" sz="2400" dirty="0" smtClean="0"/>
              <a:t>The Moon orbits the Earth in </a:t>
            </a:r>
            <a:r>
              <a:rPr lang="en-CA" sz="2400" b="1" dirty="0" smtClean="0"/>
              <a:t>1 month </a:t>
            </a:r>
            <a:r>
              <a:rPr lang="en-CA" sz="2400" dirty="0" smtClean="0"/>
              <a:t>(by definition).  </a:t>
            </a:r>
            <a:r>
              <a:rPr lang="en-CA" sz="2400" b="1" dirty="0" smtClean="0"/>
              <a:t>But</a:t>
            </a:r>
            <a:r>
              <a:rPr lang="en-CA" sz="2400" dirty="0" smtClean="0"/>
              <a:t>, what is the length of the month?  There are several measures of the month but only one of them is the appropriate measure of the time of orbit.  </a:t>
            </a:r>
            <a:endParaRPr lang="en-CA" sz="2800" b="1" baseline="30000" dirty="0" smtClean="0"/>
          </a:p>
          <a:p>
            <a:pPr algn="ctr"/>
            <a:endParaRPr lang="en-CA" sz="2000" b="1" dirty="0" smtClean="0">
              <a:solidFill>
                <a:srgbClr val="FF0000"/>
              </a:solidFill>
            </a:endParaRPr>
          </a:p>
          <a:p>
            <a:pPr algn="ctr"/>
            <a:endParaRPr lang="en-CA" sz="2000" u="sng" dirty="0" smtClean="0"/>
          </a:p>
          <a:p>
            <a:pPr algn="ctr"/>
            <a:endParaRPr lang="en-CA" sz="2400" dirty="0"/>
          </a:p>
        </p:txBody>
      </p:sp>
      <mc:AlternateContent xmlns:mc="http://schemas.openxmlformats.org/markup-compatibility/2006" xmlns:a14="http://schemas.microsoft.com/office/drawing/2010/main">
        <mc:Choice Requires="a14">
          <p:sp>
            <p:nvSpPr>
              <p:cNvPr id="3" name="TextBox 2"/>
              <p:cNvSpPr txBox="1"/>
              <p:nvPr/>
            </p:nvSpPr>
            <p:spPr>
              <a:xfrm>
                <a:off x="1371598" y="5342467"/>
                <a:ext cx="6807201" cy="1193981"/>
              </a:xfrm>
              <a:prstGeom prst="rect">
                <a:avLst/>
              </a:prstGeom>
              <a:noFill/>
            </p:spPr>
            <p:txBody>
              <a:bodyPr wrap="square" rtlCol="0">
                <a:spAutoFit/>
              </a:bodyPr>
              <a:lstStyle/>
              <a:p>
                <a:r>
                  <a:rPr lang="en-CA" sz="1600" dirty="0" smtClean="0">
                    <a:solidFill>
                      <a:srgbClr val="FF0000"/>
                    </a:solidFill>
                  </a:rPr>
                  <a:t>*</a:t>
                </a:r>
                <a:r>
                  <a:rPr lang="en-CA" sz="1600" dirty="0" smtClean="0"/>
                  <a:t>The </a:t>
                </a:r>
                <a:r>
                  <a:rPr lang="en-CA" sz="1600" b="1" i="1" dirty="0" smtClean="0">
                    <a:hlinkClick r:id="rId2"/>
                  </a:rPr>
                  <a:t>Earth-Moon barycentre </a:t>
                </a:r>
                <a:r>
                  <a:rPr lang="en-CA" sz="1600" dirty="0" smtClean="0"/>
                  <a:t>is displaced from the centre of mass of Earth.  For </a:t>
                </a:r>
                <a14:m>
                  <m:oMath xmlns:m="http://schemas.openxmlformats.org/officeDocument/2006/math">
                    <m:r>
                      <a:rPr lang="en-CA" sz="1600" b="1" i="1" smtClean="0">
                        <a:solidFill>
                          <a:schemeClr val="accent1">
                            <a:lumMod val="75000"/>
                          </a:schemeClr>
                        </a:solidFill>
                        <a:latin typeface="Cambria Math" panose="02040503050406030204" pitchFamily="18" charset="0"/>
                      </a:rPr>
                      <m:t>𝒓</m:t>
                    </m:r>
                  </m:oMath>
                </a14:m>
                <a:r>
                  <a:rPr lang="en-CA" sz="1600" dirty="0" smtClean="0"/>
                  <a:t>, the Earth-Moon distance, the displacement of the barycentre from the Earth’s centre of mass in the direction toward the Moon is obtained as:</a:t>
                </a:r>
              </a:p>
              <a:p>
                <a:pPr algn="ctr"/>
                <a:r>
                  <a:rPr lang="en-CA" sz="1600" dirty="0" smtClean="0"/>
                  <a:t> </a:t>
                </a:r>
                <a14:m>
                  <m:oMath xmlns:m="http://schemas.openxmlformats.org/officeDocument/2006/math">
                    <m:r>
                      <a:rPr lang="en-CA" sz="1600" b="1" i="1" smtClean="0">
                        <a:solidFill>
                          <a:schemeClr val="accent1">
                            <a:lumMod val="75000"/>
                          </a:schemeClr>
                        </a:solidFill>
                        <a:latin typeface="Cambria Math" panose="02040503050406030204" pitchFamily="18" charset="0"/>
                      </a:rPr>
                      <m:t>𝒅</m:t>
                    </m:r>
                    <m:r>
                      <a:rPr lang="en-CA" sz="1600" b="0" i="1" smtClean="0">
                        <a:solidFill>
                          <a:schemeClr val="accent1">
                            <a:lumMod val="75000"/>
                          </a:schemeClr>
                        </a:solidFill>
                        <a:latin typeface="Cambria Math" panose="02040503050406030204" pitchFamily="18" charset="0"/>
                      </a:rPr>
                      <m:t>=</m:t>
                    </m:r>
                    <m:r>
                      <a:rPr lang="en-CA" sz="1600" b="1" i="1" smtClean="0">
                        <a:solidFill>
                          <a:schemeClr val="accent1">
                            <a:lumMod val="75000"/>
                          </a:schemeClr>
                        </a:solidFill>
                        <a:latin typeface="Cambria Math" panose="02040503050406030204" pitchFamily="18" charset="0"/>
                      </a:rPr>
                      <m:t> </m:t>
                    </m:r>
                    <m:f>
                      <m:fPr>
                        <m:ctrlPr>
                          <a:rPr lang="en-CA" sz="1600" b="1" i="1" smtClean="0">
                            <a:solidFill>
                              <a:schemeClr val="accent1">
                                <a:lumMod val="75000"/>
                              </a:schemeClr>
                            </a:solidFill>
                            <a:latin typeface="Cambria Math" panose="02040503050406030204" pitchFamily="18" charset="0"/>
                          </a:rPr>
                        </m:ctrlPr>
                      </m:fPr>
                      <m:num>
                        <m:r>
                          <a:rPr lang="en-CA" sz="1600" b="1" i="1" smtClean="0">
                            <a:solidFill>
                              <a:schemeClr val="accent1">
                                <a:lumMod val="75000"/>
                              </a:schemeClr>
                            </a:solidFill>
                            <a:latin typeface="Cambria Math" panose="02040503050406030204" pitchFamily="18" charset="0"/>
                          </a:rPr>
                          <m:t>𝑴</m:t>
                        </m:r>
                        <m:r>
                          <a:rPr lang="en-CA" sz="1600" b="1" i="1" baseline="-25000" smtClean="0">
                            <a:solidFill>
                              <a:schemeClr val="accent1">
                                <a:lumMod val="75000"/>
                              </a:schemeClr>
                            </a:solidFill>
                            <a:latin typeface="Cambria Math" panose="02040503050406030204" pitchFamily="18" charset="0"/>
                          </a:rPr>
                          <m:t>𝒄</m:t>
                        </m:r>
                      </m:num>
                      <m:den>
                        <m:r>
                          <a:rPr lang="en-CA" sz="1600" b="1" i="1" smtClean="0">
                            <a:solidFill>
                              <a:schemeClr val="accent1">
                                <a:lumMod val="75000"/>
                              </a:schemeClr>
                            </a:solidFill>
                            <a:latin typeface="Cambria Math" panose="02040503050406030204" pitchFamily="18" charset="0"/>
                          </a:rPr>
                          <m:t>𝑴</m:t>
                        </m:r>
                        <m:r>
                          <a:rPr lang="en-CA" sz="1600" b="1" i="1" baseline="-25000" smtClean="0">
                            <a:solidFill>
                              <a:schemeClr val="accent1">
                                <a:lumMod val="75000"/>
                              </a:schemeClr>
                            </a:solidFill>
                            <a:latin typeface="Cambria Math" panose="02040503050406030204" pitchFamily="18" charset="0"/>
                          </a:rPr>
                          <m:t>⨁</m:t>
                        </m:r>
                      </m:den>
                    </m:f>
                    <m:r>
                      <a:rPr lang="en-CA" sz="1600" b="1" i="1" smtClean="0">
                        <a:solidFill>
                          <a:schemeClr val="accent1">
                            <a:lumMod val="75000"/>
                          </a:schemeClr>
                        </a:solidFill>
                        <a:latin typeface="Cambria Math" panose="02040503050406030204" pitchFamily="18" charset="0"/>
                      </a:rPr>
                      <m:t> </m:t>
                    </m:r>
                    <m:r>
                      <a:rPr lang="en-CA" sz="1600" b="1" i="1" smtClean="0">
                        <a:solidFill>
                          <a:schemeClr val="accent1">
                            <a:lumMod val="75000"/>
                          </a:schemeClr>
                        </a:solidFill>
                        <a:latin typeface="Cambria Math" panose="02040503050406030204" pitchFamily="18" charset="0"/>
                      </a:rPr>
                      <m:t>𝒓</m:t>
                    </m:r>
                  </m:oMath>
                </a14:m>
                <a:r>
                  <a:rPr lang="en-CA" sz="1600" b="1" dirty="0" smtClean="0">
                    <a:solidFill>
                      <a:schemeClr val="accent1">
                        <a:lumMod val="75000"/>
                      </a:schemeClr>
                    </a:solidFill>
                  </a:rPr>
                  <a:t> ≈ 4636km </a:t>
                </a:r>
                <a:endParaRPr lang="en-CA" sz="1600" b="1" dirty="0">
                  <a:solidFill>
                    <a:schemeClr val="accent1">
                      <a:lumMod val="75000"/>
                    </a:schemeClr>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1371598" y="5342467"/>
                <a:ext cx="6807201" cy="1193981"/>
              </a:xfrm>
              <a:prstGeom prst="rect">
                <a:avLst/>
              </a:prstGeom>
              <a:blipFill rotWithShape="0">
                <a:blip r:embed="rId3"/>
                <a:stretch>
                  <a:fillRect l="-448" t="-1531" r="-179" b="-6633"/>
                </a:stretch>
              </a:blipFill>
            </p:spPr>
            <p:txBody>
              <a:bodyPr/>
              <a:lstStyle/>
              <a:p>
                <a:r>
                  <a:rPr lang="en-CA">
                    <a:noFill/>
                  </a:rPr>
                  <a:t> </a:t>
                </a:r>
              </a:p>
            </p:txBody>
          </p:sp>
        </mc:Fallback>
      </mc:AlternateContent>
      <p:sp>
        <p:nvSpPr>
          <p:cNvPr id="4" name="TextBox 3"/>
          <p:cNvSpPr txBox="1"/>
          <p:nvPr/>
        </p:nvSpPr>
        <p:spPr>
          <a:xfrm>
            <a:off x="1432560" y="5313680"/>
            <a:ext cx="6604000" cy="615553"/>
          </a:xfrm>
          <a:prstGeom prst="rect">
            <a:avLst/>
          </a:prstGeom>
          <a:noFill/>
        </p:spPr>
        <p:txBody>
          <a:bodyPr wrap="square" rtlCol="0">
            <a:spAutoFit/>
          </a:bodyPr>
          <a:lstStyle/>
          <a:p>
            <a:r>
              <a:rPr lang="en-CA" sz="1600" dirty="0" smtClean="0"/>
              <a:t>Barycentre of the Solar System?  All the planets tug on the Sun and as they orbit, the Sun too orbits the barycentre of the Solar </a:t>
            </a:r>
            <a:r>
              <a:rPr lang="en-CA" sz="1600" dirty="0" err="1" smtClean="0"/>
              <a:t>Sysem</a:t>
            </a:r>
            <a:r>
              <a:rPr lang="en-CA" sz="1600" dirty="0" smtClean="0"/>
              <a:t>.</a:t>
            </a:r>
            <a:r>
              <a:rPr lang="en-CA" dirty="0" smtClean="0"/>
              <a:t> </a:t>
            </a:r>
            <a:endParaRPr lang="en-CA" dirty="0"/>
          </a:p>
        </p:txBody>
      </p:sp>
    </p:spTree>
    <p:extLst>
      <p:ext uri="{BB962C8B-B14F-4D97-AF65-F5344CB8AC3E}">
        <p14:creationId xmlns:p14="http://schemas.microsoft.com/office/powerpoint/2010/main" val="208959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8503</TotalTime>
  <Words>1334</Words>
  <Application>Microsoft Office PowerPoint</Application>
  <PresentationFormat>On-screen Show (4:3)</PresentationFormat>
  <Paragraphs>91</Paragraphs>
  <Slides>18</Slides>
  <Notes>0</Notes>
  <HiddenSlides>0</HiddenSlides>
  <MMClips>2</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Calibri Light</vt:lpstr>
      <vt:lpstr>Cambria Math</vt:lpstr>
      <vt:lpstr>CMBXTI10</vt:lpstr>
      <vt:lpstr>CMR12</vt:lpstr>
      <vt:lpstr>Wingdings</vt:lpstr>
      <vt:lpstr>3_Office Theme</vt:lpstr>
      <vt:lpstr>1_Office Theme</vt:lpstr>
      <vt:lpstr>Terrestrial Planets</vt:lpstr>
      <vt:lpstr>Orbits</vt:lpstr>
      <vt:lpstr>Orbital dynamics, Kepler’s Laws and Newtonian Gravity</vt:lpstr>
      <vt:lpstr>Kepler’s Laws</vt:lpstr>
      <vt:lpstr>Kepler’s Laws</vt:lpstr>
      <vt:lpstr>Newton’s Gravity</vt:lpstr>
      <vt:lpstr>Orbits and Gravity</vt:lpstr>
      <vt:lpstr>Weighing the Sun</vt:lpstr>
      <vt:lpstr>Weighing the Earth</vt:lpstr>
      <vt:lpstr>Measure of the Month</vt:lpstr>
      <vt:lpstr>Eclipses</vt:lpstr>
      <vt:lpstr>Tidal forces on Earth</vt:lpstr>
      <vt:lpstr>Earth’s Body Tide</vt:lpstr>
      <vt:lpstr>Tidal beating</vt:lpstr>
      <vt:lpstr>Black hole at Galactic Centre</vt:lpstr>
      <vt:lpstr>The Mass of Dark Matter</vt:lpstr>
      <vt:lpstr>Spring Break!</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Terrestrial Planets</dc:title>
  <dc:creator>olivia</dc:creator>
  <cp:lastModifiedBy>olivia</cp:lastModifiedBy>
  <cp:revision>173</cp:revision>
  <dcterms:created xsi:type="dcterms:W3CDTF">2017-02-12T17:53:26Z</dcterms:created>
  <dcterms:modified xsi:type="dcterms:W3CDTF">2020-01-01T13:00:40Z</dcterms:modified>
</cp:coreProperties>
</file>