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4"/>
  </p:notesMasterIdLst>
  <p:sldIdLst>
    <p:sldId id="258" r:id="rId3"/>
    <p:sldId id="287" r:id="rId4"/>
    <p:sldId id="291" r:id="rId5"/>
    <p:sldId id="288" r:id="rId6"/>
    <p:sldId id="289" r:id="rId7"/>
    <p:sldId id="290" r:id="rId8"/>
    <p:sldId id="292" r:id="rId9"/>
    <p:sldId id="293" r:id="rId10"/>
    <p:sldId id="301" r:id="rId11"/>
    <p:sldId id="303" r:id="rId12"/>
    <p:sldId id="294" r:id="rId13"/>
    <p:sldId id="295" r:id="rId14"/>
    <p:sldId id="296" r:id="rId15"/>
    <p:sldId id="297" r:id="rId16"/>
    <p:sldId id="302" r:id="rId17"/>
    <p:sldId id="298" r:id="rId18"/>
    <p:sldId id="299" r:id="rId19"/>
    <p:sldId id="300" r:id="rId20"/>
    <p:sldId id="305" r:id="rId21"/>
    <p:sldId id="304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DAF9"/>
    <a:srgbClr val="52E8CF"/>
    <a:srgbClr val="FF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66F71-4E59-4C91-945B-0C9B28DD1894}" type="datetimeFigureOut">
              <a:rPr lang="en-CA" smtClean="0"/>
              <a:t>31/12/2019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31F82-798F-4F55-809C-0C98E14AC8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98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7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6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6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9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9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27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26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4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8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0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2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2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steroids_by_size_and_number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etaceous%E2%80%93Paleogene_extinction_event" TargetMode="External"/><Relationship Id="rId2" Type="http://schemas.openxmlformats.org/officeDocument/2006/relationships/hyperlink" Target="https://en.wikipedia.org/wiki/Chicxulub_impactor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n.wikipedia.org/wiki/Cretaceous%E2%80%93Paleogene_boundary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quake.usgs.gov/data/crust/maps.php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passc.net/EarthImpactDatabase/New%20website_05-2018/Index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assc.net/EarthImpactDatabase/AsiaRussia.html" TargetMode="External"/><Relationship Id="rId5" Type="http://schemas.openxmlformats.org/officeDocument/2006/relationships/hyperlink" Target="http://www.passc.net/EarthImpactDatabase/Africa.html" TargetMode="External"/><Relationship Id="rId4" Type="http://schemas.openxmlformats.org/officeDocument/2006/relationships/hyperlink" Target="http://www.passc.net/EarthImpactDatabase/NorthAmerica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bbc.com/earth/story/20160706-in-siberia-in-1908-a-huge-explosion-came-out-of-nowhere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n.wikipedia.org/wiki/Leonid_Kulik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en.wikipedia.org/wiki/Comet_Hyakutake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en.wikipedia.org/wiki/Comet_Hale%E2%80%93Bopp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hyperlink" Target="https://en.wikipedia.org/wiki/Comet_Kohoutek" TargetMode="External"/><Relationship Id="rId4" Type="http://schemas.openxmlformats.org/officeDocument/2006/relationships/hyperlink" Target="https://en.wikipedia.org/wiki/Halley's_Comet" TargetMode="Externa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teroid" TargetMode="External"/><Relationship Id="rId2" Type="http://schemas.openxmlformats.org/officeDocument/2006/relationships/hyperlink" Target="https://en.wikipedia.org/wiki/Meteoroid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n.wikipedia.org/wiki/Come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Leonids" TargetMode="External"/><Relationship Id="rId2" Type="http://schemas.openxmlformats.org/officeDocument/2006/relationships/hyperlink" Target="https://en.m.wikipedia.org/wiki/Perseids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en.m.wikipedia.org/wiki/Quadrantids" TargetMode="External"/><Relationship Id="rId4" Type="http://schemas.openxmlformats.org/officeDocument/2006/relationships/hyperlink" Target="https://en.m.wikipedia.org/wiki/Draconid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en.wikipedia.org/wiki/Widmanst%C3%A4tten_pattern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en.wikipedia.org/wiki/Mesosideri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n.wikipedia.org/wiki/Pallasite" TargetMode="External"/><Relationship Id="rId5" Type="http://schemas.openxmlformats.org/officeDocument/2006/relationships/hyperlink" Target="https://en.wikipedia.org/wiki/Stony-iron_meteorit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n.wikipedia.org/wiki/Achondrite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ondrule" TargetMode="External"/><Relationship Id="rId2" Type="http://schemas.openxmlformats.org/officeDocument/2006/relationships/hyperlink" Target="https://en.wikipedia.org/wiki/Chondrite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en.wikipedia.org/wiki/Carbonaceous_chondrite" TargetMode="External"/><Relationship Id="rId2" Type="http://schemas.openxmlformats.org/officeDocument/2006/relationships/hyperlink" Target="https://en.wikipedia.org/wiki/Tagish_Lake_(meteorite)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hyperlink" Target="http://news.nationalgeographic.com/news/2006/11/061130-meteorite.html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en_asteroid" TargetMode="External"/><Relationship Id="rId2" Type="http://schemas.openxmlformats.org/officeDocument/2006/relationships/hyperlink" Target="https://en.wikipedia.org/wiki/Apollo_asteroid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hyperlink" Target="https://www.exploremars.org/trojan-asteroids-around-jupiter-explain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98637"/>
            <a:ext cx="6858000" cy="748693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Terrestrial Planets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/>
              <a:t>Winter </a:t>
            </a:r>
            <a:r>
              <a:rPr lang="en-CA" sz="3200" smtClean="0"/>
              <a:t>2020</a:t>
            </a:r>
            <a:endParaRPr lang="en-CA" sz="1800" dirty="0"/>
          </a:p>
          <a:p>
            <a:r>
              <a:rPr lang="en-CA" sz="1800" dirty="0"/>
              <a:t>Week </a:t>
            </a:r>
            <a:r>
              <a:rPr lang="en-CA" sz="1800" dirty="0" smtClean="0"/>
              <a:t>7</a:t>
            </a:r>
          </a:p>
          <a:p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89974" y="4980734"/>
            <a:ext cx="28213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prstClr val="black"/>
                </a:solidFill>
              </a:rPr>
              <a:t>Professor Olivia Jensen</a:t>
            </a:r>
          </a:p>
          <a:p>
            <a:r>
              <a:rPr lang="en-CA" sz="1350" dirty="0">
                <a:solidFill>
                  <a:prstClr val="black"/>
                </a:solidFill>
              </a:rPr>
              <a:t>Earth and Planetary Sciences</a:t>
            </a:r>
          </a:p>
          <a:p>
            <a:r>
              <a:rPr lang="en-CA" sz="1350" dirty="0">
                <a:solidFill>
                  <a:prstClr val="black"/>
                </a:solidFill>
              </a:rPr>
              <a:t>FD Adams 131C</a:t>
            </a:r>
          </a:p>
        </p:txBody>
      </p:sp>
    </p:spTree>
    <p:extLst>
      <p:ext uri="{BB962C8B-B14F-4D97-AF65-F5344CB8AC3E}">
        <p14:creationId xmlns:p14="http://schemas.microsoft.com/office/powerpoint/2010/main" val="31104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Asteroids size and number</a:t>
            </a:r>
            <a:endParaRPr lang="en-CA" sz="4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1567961"/>
            <a:ext cx="7200000" cy="45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630" y="6165558"/>
            <a:ext cx="6975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  <a:hlinkClick r:id="rId3"/>
              </a:rPr>
              <a:t>https://commons.wikimedia.org/wiki/File%3AAsteroids_by_size_and_number.svg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err="1" smtClean="0">
                <a:latin typeface="+mn-lt"/>
              </a:rPr>
              <a:t>Asteroidal</a:t>
            </a:r>
            <a:r>
              <a:rPr lang="en-CA" sz="4800" b="1" dirty="0" smtClean="0">
                <a:latin typeface="+mn-lt"/>
              </a:rPr>
              <a:t> Impacts</a:t>
            </a:r>
            <a:endParaRPr lang="en-CA" sz="4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615" y="1395044"/>
            <a:ext cx="80303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i="1" u="sng" dirty="0">
                <a:hlinkClick r:id="rId2"/>
              </a:rPr>
              <a:t>Chicxulub </a:t>
            </a:r>
            <a:r>
              <a:rPr lang="en-CA" sz="2400" b="1" i="1" u="sng" dirty="0" smtClean="0">
                <a:hlinkClick r:id="rId2"/>
              </a:rPr>
              <a:t>impactor: </a:t>
            </a:r>
            <a:r>
              <a:rPr lang="en-CA" sz="2400" dirty="0" smtClean="0"/>
              <a:t>66 million years ago, an asteroid at least 10km in diameter struck the Earth on the northern edge of  the </a:t>
            </a:r>
            <a:r>
              <a:rPr lang="en-CA" sz="2400" dirty="0" err="1" smtClean="0"/>
              <a:t>Yucutan</a:t>
            </a:r>
            <a:r>
              <a:rPr lang="en-CA" sz="2400" dirty="0" smtClean="0"/>
              <a:t> </a:t>
            </a:r>
            <a:r>
              <a:rPr lang="en-CA" sz="2400" dirty="0" err="1" smtClean="0"/>
              <a:t>Pennisula</a:t>
            </a:r>
            <a:r>
              <a:rPr lang="en-CA" sz="2400" dirty="0" smtClean="0"/>
              <a:t>.  It left a crater 100km                                        </a:t>
            </a:r>
            <a:r>
              <a:rPr lang="en-CA" sz="2400" dirty="0"/>
              <a:t> </a:t>
            </a:r>
            <a:r>
              <a:rPr lang="en-CA" sz="2400" dirty="0" smtClean="0"/>
              <a:t>  in diameter, a hole punched in a platform                                         of carbonate rocks. 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Molten rock fragments were sprayed into                                         the atmosphere, falling worldwide to light                                        fires in all the forests and lands of Earth.                                          It </a:t>
            </a:r>
            <a:r>
              <a:rPr lang="en-CA" sz="2400" dirty="0" err="1" smtClean="0"/>
              <a:t>vapourized</a:t>
            </a:r>
            <a:r>
              <a:rPr lang="en-CA" sz="2400" dirty="0" smtClean="0"/>
              <a:t> the carbonates filling the                                              atmosphere with a high concentration of                                          </a:t>
            </a:r>
            <a:r>
              <a:rPr lang="en-CA" sz="2400" b="1" dirty="0" smtClean="0"/>
              <a:t>CO</a:t>
            </a:r>
            <a:r>
              <a:rPr lang="en-CA" sz="2400" b="1" baseline="-25000" dirty="0" smtClean="0"/>
              <a:t>2</a:t>
            </a:r>
            <a:r>
              <a:rPr lang="en-CA" sz="2400" dirty="0" smtClean="0"/>
              <a:t>.  The age of the dinosaurs ended.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This was the great </a:t>
            </a:r>
            <a:r>
              <a:rPr lang="en-CA" sz="2400" b="1" i="1" dirty="0" smtClean="0">
                <a:hlinkClick r:id="rId3"/>
              </a:rPr>
              <a:t>K/</a:t>
            </a:r>
            <a:r>
              <a:rPr lang="en-CA" sz="2400" b="1" i="1" dirty="0" err="1" smtClean="0">
                <a:hlinkClick r:id="rId3"/>
              </a:rPr>
              <a:t>Pg</a:t>
            </a:r>
            <a:r>
              <a:rPr lang="en-CA" sz="2400" dirty="0" smtClean="0"/>
              <a:t> (previously designated </a:t>
            </a:r>
            <a:r>
              <a:rPr lang="en-CA" sz="2400" b="1" i="1" dirty="0" smtClean="0"/>
              <a:t>K-T</a:t>
            </a:r>
            <a:r>
              <a:rPr lang="en-CA" sz="2400" dirty="0" smtClean="0"/>
              <a:t>) </a:t>
            </a:r>
            <a:r>
              <a:rPr lang="en-CA" sz="2400" b="1" i="1" dirty="0" smtClean="0">
                <a:hlinkClick r:id="rId3"/>
              </a:rPr>
              <a:t>extinction event</a:t>
            </a:r>
            <a:r>
              <a:rPr lang="en-CA" sz="2400" dirty="0" smtClean="0"/>
              <a:t> that eliminated most of land-animal life.     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584" y="2255959"/>
            <a:ext cx="2384889" cy="32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8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smtClean="0"/>
              <a:t>Chicxulub Event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7878" y="1184031"/>
            <a:ext cx="803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Evidence of the global scale of the Chicxulub Event:  a globally distributed layer of sediments with anomalous </a:t>
            </a:r>
            <a:r>
              <a:rPr lang="en-CA" sz="2400" b="1" dirty="0" err="1" smtClean="0"/>
              <a:t>Ir</a:t>
            </a:r>
            <a:r>
              <a:rPr lang="en-CA" sz="2400" dirty="0" smtClean="0"/>
              <a:t> (iridium).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29" y="2044028"/>
            <a:ext cx="3490775" cy="217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7" y="4325816"/>
            <a:ext cx="3387969" cy="219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4384431"/>
            <a:ext cx="3282462" cy="2180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2086707"/>
            <a:ext cx="3341077" cy="2145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077" y="3798277"/>
            <a:ext cx="203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Drumheller</a:t>
            </a:r>
            <a:r>
              <a:rPr lang="en-CA" dirty="0" smtClean="0">
                <a:solidFill>
                  <a:srgbClr val="FF0000"/>
                </a:solidFill>
              </a:rPr>
              <a:t>, Alberta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754" y="3903785"/>
            <a:ext cx="23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Geulheim</a:t>
            </a:r>
            <a:r>
              <a:rPr lang="en-CA" dirty="0" smtClean="0">
                <a:solidFill>
                  <a:srgbClr val="FF0000"/>
                </a:solidFill>
              </a:rPr>
              <a:t>, Netherlands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939" y="6107723"/>
            <a:ext cx="22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Stevns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Klint</a:t>
            </a:r>
            <a:r>
              <a:rPr lang="en-CA" dirty="0" smtClean="0">
                <a:solidFill>
                  <a:srgbClr val="FF0000"/>
                </a:solidFill>
              </a:rPr>
              <a:t>, Denmark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124" y="6142892"/>
            <a:ext cx="344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Trinidad  Lake, Colorado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95046" y="3106615"/>
            <a:ext cx="480646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85692" y="3048000"/>
            <a:ext cx="480646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00554" y="5275385"/>
            <a:ext cx="480646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2338" y="6488668"/>
            <a:ext cx="817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Images from: </a:t>
            </a:r>
            <a:r>
              <a:rPr lang="en-CA" dirty="0" smtClean="0">
                <a:solidFill>
                  <a:srgbClr val="FF0000"/>
                </a:solidFill>
                <a:hlinkClick r:id="rId6"/>
              </a:rPr>
              <a:t>https://en.wikipedia.org/wiki/Cretaceous-Paleogene_boundary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/>
              <a:t>Deccan Traps?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4061" y="1430215"/>
            <a:ext cx="7819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 massive volcanic eruption in what is now India about 250,000 years before the cataclysmic Chicxulub asteroid impact may have played a role in the </a:t>
            </a:r>
            <a:r>
              <a:rPr lang="en-CA" sz="2400" b="1" dirty="0"/>
              <a:t>extinction</a:t>
            </a:r>
            <a:r>
              <a:rPr lang="en-CA" sz="2400" dirty="0"/>
              <a:t> of </a:t>
            </a:r>
            <a:r>
              <a:rPr lang="en-CA" sz="2400" b="1" dirty="0"/>
              <a:t>dinosaurs</a:t>
            </a:r>
            <a:r>
              <a:rPr lang="en-CA" sz="2400" dirty="0"/>
              <a:t>, say scientists who have dated rocks from the </a:t>
            </a:r>
            <a:r>
              <a:rPr lang="en-CA" sz="2400" b="1" dirty="0"/>
              <a:t>Deccan Traps</a:t>
            </a:r>
            <a:r>
              <a:rPr lang="en-CA" sz="2400" dirty="0"/>
              <a:t>, east of Mumbai</a:t>
            </a:r>
            <a:r>
              <a:rPr lang="en-CA" sz="2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3426481"/>
            <a:ext cx="5486400" cy="29123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030" y="6534834"/>
            <a:ext cx="833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earthquake.usgs.gov/data/crust/maps.php</a:t>
            </a:r>
            <a:r>
              <a:rPr lang="en-CA" dirty="0" smtClean="0"/>
              <a:t>: [USGS], </a:t>
            </a:r>
            <a:r>
              <a:rPr lang="en-CA" dirty="0"/>
              <a:t>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7645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“Geological Clock”</a:t>
            </a:r>
            <a:endParaRPr lang="en-CA" sz="4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49" y="1535722"/>
            <a:ext cx="1955897" cy="4938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5819" y="1781908"/>
            <a:ext cx="4492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Chicxulub impactor and Deccan volcanism:  </a:t>
            </a:r>
            <a:r>
              <a:rPr lang="en-CA" sz="2400" dirty="0" smtClean="0"/>
              <a:t>within a few centimetres of the K/</a:t>
            </a:r>
            <a:r>
              <a:rPr lang="en-CA" sz="2400" dirty="0" err="1" smtClean="0"/>
              <a:t>Pg</a:t>
            </a:r>
            <a:r>
              <a:rPr lang="en-CA" sz="2400" dirty="0" smtClean="0"/>
              <a:t> boundary, we find no fossils of the great dinosaurs.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8404" y="4876800"/>
            <a:ext cx="5110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Siberian flood volcanism </a:t>
            </a:r>
            <a:r>
              <a:rPr lang="en-CA" sz="2400" dirty="0" smtClean="0"/>
              <a:t>may have ended the Permian period with the greatest single extinction in the geological record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92371" y="3739662"/>
            <a:ext cx="283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Age of the Dinosaurs</a:t>
            </a:r>
            <a:endParaRPr lang="en-CA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12123" y="2121879"/>
            <a:ext cx="606805" cy="453679"/>
          </a:xfrm>
          <a:prstGeom prst="straightConnector1">
            <a:avLst/>
          </a:prstGeom>
          <a:ln w="3810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59015" y="6002215"/>
            <a:ext cx="679939" cy="375138"/>
          </a:xfrm>
          <a:prstGeom prst="straightConnector1">
            <a:avLst/>
          </a:prstGeom>
          <a:ln w="34925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Bolide events (1994-2013)</a:t>
            </a:r>
            <a:endParaRPr lang="en-CA" sz="4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 b="-9484"/>
          <a:stretch/>
        </p:blipFill>
        <p:spPr>
          <a:xfrm>
            <a:off x="1008185" y="1458370"/>
            <a:ext cx="7200000" cy="507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261" y="5825589"/>
            <a:ext cx="5193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FF0000"/>
                </a:solidFill>
              </a:rPr>
              <a:t>By NASA/Planetary Science [Public domain], via Wikimedia Commons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9474" y="6269501"/>
                <a:ext cx="6578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𝑒𝑞𝑢𝑖𝑣𝑎𝑙𝑒𝑛𝑐𝑒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: 1000000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𝐺𝐽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250 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𝑘𝑡𝑜𝑛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𝑛𝑢𝑐𝑙𝑒𝑎𝑟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𝑒𝑥𝑝𝑙𝑜𝑠𝑖𝑜𝑛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74" y="6269501"/>
                <a:ext cx="657801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205" t="-2174" r="-1205" b="-326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4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A history of large impacts</a:t>
            </a:r>
            <a:endParaRPr lang="en-CA" sz="4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498" y="6211669"/>
            <a:ext cx="796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http://www.passc.net/EarthImpactDatabase/New%20website_05-2018/Index.html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1493909"/>
            <a:ext cx="7920000" cy="461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5016" y="2918265"/>
            <a:ext cx="1137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  <a:hlinkClick r:id="rId4"/>
              </a:rPr>
              <a:t>North America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984" y="4078851"/>
            <a:ext cx="867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hlinkClick r:id="rId5"/>
              </a:rPr>
              <a:t>Africa</a:t>
            </a:r>
            <a:endParaRPr lang="en-CA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025660" y="2812759"/>
            <a:ext cx="1512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hlinkClick r:id="rId6"/>
              </a:rPr>
              <a:t>Russia/Asia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6448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Comets too?  </a:t>
            </a:r>
            <a:r>
              <a:rPr lang="en-CA" sz="4800" b="1" dirty="0" smtClean="0">
                <a:latin typeface="+mn-lt"/>
                <a:hlinkClick r:id="rId2"/>
              </a:rPr>
              <a:t>Tunguska Event</a:t>
            </a:r>
            <a:endParaRPr lang="en-CA" sz="4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339" y="1529752"/>
            <a:ext cx="7491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On </a:t>
            </a:r>
            <a:r>
              <a:rPr lang="en-CA" sz="2400" dirty="0"/>
              <a:t>the morning of 30 June 1908 </a:t>
            </a:r>
            <a:r>
              <a:rPr lang="en-CA" sz="2400" dirty="0" smtClean="0"/>
              <a:t>an explosion </a:t>
            </a:r>
            <a:r>
              <a:rPr lang="en-CA" sz="2400" dirty="0"/>
              <a:t>over the sparsely populated Eastern Siberian Taiga flattened 2,000 km</a:t>
            </a:r>
            <a:r>
              <a:rPr lang="en-CA" sz="2400" baseline="30000" dirty="0"/>
              <a:t>2</a:t>
            </a:r>
            <a:r>
              <a:rPr lang="en-CA" sz="2400" dirty="0"/>
              <a:t> </a:t>
            </a:r>
            <a:r>
              <a:rPr lang="en-CA" sz="2400" dirty="0" smtClean="0"/>
              <a:t>of </a:t>
            </a:r>
            <a:r>
              <a:rPr lang="en-CA" sz="2400" dirty="0"/>
              <a:t>forest </a:t>
            </a:r>
            <a:r>
              <a:rPr lang="en-CA" sz="2400" dirty="0" smtClean="0"/>
              <a:t>but </a:t>
            </a:r>
            <a:r>
              <a:rPr lang="en-CA" sz="2400" dirty="0"/>
              <a:t>caused no known human </a:t>
            </a:r>
            <a:r>
              <a:rPr lang="en-CA" sz="2400" dirty="0" smtClean="0"/>
              <a:t>casualties.  It may have been a comet strike.</a:t>
            </a:r>
          </a:p>
          <a:p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99" y="2906013"/>
            <a:ext cx="3746032" cy="247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785" y="3106615"/>
            <a:ext cx="4032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Comets are made of low density dusts and ice but because their orbits are so eccentric, they may pass by (or strike) Earth with incredible speeds, up to 80000 km/hr.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487" y="5411126"/>
            <a:ext cx="818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Even though they may not carry much mass, the energy they bring to collision is high because of their high impact speeds.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8738" y="4944180"/>
            <a:ext cx="255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hlinkClick r:id="rId4" tooltip="Leonid Kulik"/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 Photo by  </a:t>
            </a:r>
            <a:r>
              <a:rPr lang="en-CA" dirty="0" smtClean="0">
                <a:hlinkClick r:id="rId4" tooltip="Leonid Kulik"/>
              </a:rPr>
              <a:t>Leonid </a:t>
            </a:r>
            <a:r>
              <a:rPr lang="en-CA" dirty="0" err="1">
                <a:hlinkClick r:id="rId4" tooltip="Leonid Kulik"/>
              </a:rPr>
              <a:t>Kulik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11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/>
              <a:t>Some recent Comets</a:t>
            </a:r>
            <a:endParaRPr lang="en-C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0923" y="2121877"/>
            <a:ext cx="73573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r>
              <a:rPr lang="en-CA" sz="3200" b="1" dirty="0" smtClean="0">
                <a:hlinkClick r:id="rId2"/>
              </a:rPr>
              <a:t>Hale-Bopp (1997)  </a:t>
            </a:r>
            <a:r>
              <a:rPr lang="en-CA" sz="3200" dirty="0" smtClean="0"/>
              <a:t>Comet of the century</a:t>
            </a:r>
          </a:p>
          <a:p>
            <a:pPr marL="457200" indent="-4572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r>
              <a:rPr lang="en-CA" sz="3200" b="1" dirty="0" err="1" smtClean="0">
                <a:hlinkClick r:id="rId3"/>
              </a:rPr>
              <a:t>Hayakutake</a:t>
            </a:r>
            <a:r>
              <a:rPr lang="en-CA" sz="3200" b="1" dirty="0" smtClean="0">
                <a:hlinkClick r:id="rId3"/>
              </a:rPr>
              <a:t> (1995)</a:t>
            </a:r>
            <a:endParaRPr lang="en-CA" sz="3200" b="1" dirty="0" smtClean="0"/>
          </a:p>
          <a:p>
            <a:pPr marL="457200" indent="-4572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r>
              <a:rPr lang="en-CA" sz="3200" b="1" dirty="0" smtClean="0">
                <a:solidFill>
                  <a:srgbClr val="FF0000"/>
                </a:solidFill>
                <a:hlinkClick r:id="rId4"/>
              </a:rPr>
              <a:t>Halley’s</a:t>
            </a:r>
            <a:r>
              <a:rPr lang="en-CA" sz="3200" b="1" dirty="0" smtClean="0">
                <a:hlinkClick r:id="rId4"/>
              </a:rPr>
              <a:t> (1910 and 1986)</a:t>
            </a:r>
            <a:endParaRPr lang="en-CA" sz="3200" b="1" dirty="0" smtClean="0"/>
          </a:p>
          <a:p>
            <a:pPr marL="342900" indent="-3429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457200" indent="-457200">
              <a:buClr>
                <a:schemeClr val="tx1"/>
              </a:buClr>
              <a:buSzPct val="131000"/>
              <a:buFont typeface="Arial" panose="020B0604020202020204" pitchFamily="34" charset="0"/>
              <a:buChar char="•"/>
            </a:pPr>
            <a:r>
              <a:rPr lang="en-CA" sz="3200" b="1" dirty="0" err="1" smtClean="0">
                <a:hlinkClick r:id="rId5"/>
              </a:rPr>
              <a:t>Kohoutek</a:t>
            </a:r>
            <a:r>
              <a:rPr lang="en-CA" sz="3200" b="1" dirty="0" smtClean="0">
                <a:hlinkClick r:id="rId5"/>
              </a:rPr>
              <a:t> (1973)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17" y="1418434"/>
            <a:ext cx="7620000" cy="507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74" y="1422873"/>
            <a:ext cx="7844590" cy="5237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35" y="1491915"/>
            <a:ext cx="7878212" cy="4122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928" y="1390148"/>
            <a:ext cx="7920000" cy="52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Orbits and eccentricity</a:t>
            </a:r>
            <a:endParaRPr lang="en-CA" sz="4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06" y="1982665"/>
            <a:ext cx="6125308" cy="4371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8062" y="2936630"/>
                <a:ext cx="1243097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2400" dirty="0" smtClean="0"/>
                  <a:t>v</a:t>
                </a:r>
                <a:r>
                  <a:rPr lang="en-CA" sz="2400" baseline="-25000" dirty="0" err="1" smtClean="0"/>
                  <a:t>E</a:t>
                </a:r>
                <a:r>
                  <a:rPr lang="en-CA" sz="24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062" y="2936630"/>
                <a:ext cx="1243097" cy="751552"/>
              </a:xfrm>
              <a:prstGeom prst="rect">
                <a:avLst/>
              </a:prstGeom>
              <a:blipFill rotWithShape="0">
                <a:blip r:embed="rId3"/>
                <a:stretch>
                  <a:fillRect l="-14706" b="-24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04896" y="4484317"/>
                <a:ext cx="1305935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400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CA" sz="2400" baseline="-25000" dirty="0" err="1">
                    <a:solidFill>
                      <a:prstClr val="black"/>
                    </a:solidFill>
                  </a:rPr>
                  <a:t>C</a:t>
                </a:r>
                <a:r>
                  <a:rPr lang="en-CA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CA" sz="24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en-CA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96" y="4484317"/>
                <a:ext cx="1305935" cy="843885"/>
              </a:xfrm>
              <a:prstGeom prst="rect">
                <a:avLst/>
              </a:prstGeom>
              <a:blipFill rotWithShape="0">
                <a:blip r:embed="rId4"/>
                <a:stretch>
                  <a:fillRect l="-74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69322" y="3792415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22" y="3792415"/>
                <a:ext cx="59471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155" r="-9278" b="-6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71849" y="1708611"/>
                <a:ext cx="779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CA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CA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849" y="1708611"/>
                <a:ext cx="77938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3202" y="3713257"/>
                <a:ext cx="1208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m:rPr>
                          <m:sty m:val="p"/>
                        </m:rPr>
                        <a:rPr lang="en-CA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CA" b="0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CA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02" y="3713257"/>
                <a:ext cx="120898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76554" y="1685165"/>
                <a:ext cx="779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CA" b="0" i="0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>
                  <a:solidFill>
                    <a:srgbClr val="FF66F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554" y="1685165"/>
                <a:ext cx="77938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latin typeface="+mn-lt"/>
              </a:rPr>
              <a:t>Meteoroids, asteroids, comets</a:t>
            </a:r>
            <a:endParaRPr lang="en-CA" sz="4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2" y="1465385"/>
            <a:ext cx="78310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dirty="0" err="1" smtClean="0"/>
              <a:t>Meteroids</a:t>
            </a:r>
            <a:r>
              <a:rPr lang="en-CA" sz="2400" dirty="0" smtClean="0"/>
              <a:t>, </a:t>
            </a:r>
            <a:r>
              <a:rPr lang="en-CA" sz="2400" b="1" dirty="0" smtClean="0"/>
              <a:t>asteroids</a:t>
            </a:r>
            <a:r>
              <a:rPr lang="en-CA" sz="2400" dirty="0" smtClean="0"/>
              <a:t> and </a:t>
            </a:r>
            <a:r>
              <a:rPr lang="en-CA" sz="2400" b="1" dirty="0" smtClean="0"/>
              <a:t>comets</a:t>
            </a:r>
            <a:r>
              <a:rPr lang="en-CA" sz="2400" dirty="0" smtClean="0"/>
              <a:t> are the left-over </a:t>
            </a:r>
            <a:r>
              <a:rPr lang="en-CA" sz="2400" b="1" dirty="0" smtClean="0"/>
              <a:t>remnants</a:t>
            </a:r>
            <a:r>
              <a:rPr lang="en-CA" sz="2400" dirty="0" smtClean="0"/>
              <a:t> that were not assembled into planets.  The divisions between them and </a:t>
            </a:r>
            <a:r>
              <a:rPr lang="en-CA" sz="2400" b="1" dirty="0" smtClean="0"/>
              <a:t>dwarf planets </a:t>
            </a:r>
            <a:r>
              <a:rPr lang="en-CA" sz="2400" dirty="0" smtClean="0"/>
              <a:t>is “colloquial” .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My colloquial definitions:</a:t>
            </a:r>
            <a:endParaRPr lang="en-CA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>
                <a:hlinkClick r:id="rId2"/>
              </a:rPr>
              <a:t>Meteoroids</a:t>
            </a:r>
            <a:r>
              <a:rPr lang="en-CA" sz="2400" b="1" dirty="0" smtClean="0"/>
              <a:t> </a:t>
            </a:r>
            <a:r>
              <a:rPr lang="en-CA" sz="2400" dirty="0" smtClean="0"/>
              <a:t>are rocky-to-metallic bodies that are not as large as what we might call asteroids.  Those that manage to survive a fall through the atmosphere to Earth’s surface are called </a:t>
            </a:r>
            <a:r>
              <a:rPr lang="en-CA" sz="2400" b="1" dirty="0" smtClean="0"/>
              <a:t>meteorites</a:t>
            </a:r>
            <a:r>
              <a:rPr lang="en-CA" sz="2400" dirty="0" smtClean="0"/>
              <a:t>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hlinkClick r:id="rId3"/>
              </a:rPr>
              <a:t>Asteroids</a:t>
            </a:r>
            <a:r>
              <a:rPr lang="en-CA" sz="2400" b="1" dirty="0">
                <a:solidFill>
                  <a:prstClr val="black"/>
                </a:solidFill>
              </a:rPr>
              <a:t> </a:t>
            </a:r>
            <a:r>
              <a:rPr lang="en-CA" sz="2400" dirty="0">
                <a:solidFill>
                  <a:prstClr val="black"/>
                </a:solidFill>
              </a:rPr>
              <a:t>are large equivalents of meteoroids some scaling large enough to be considered “dwarf planets” (e.g. Ceres). </a:t>
            </a:r>
            <a:endParaRPr lang="en-CA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>
                <a:hlinkClick r:id="rId4"/>
              </a:rPr>
              <a:t>Comets</a:t>
            </a:r>
            <a:r>
              <a:rPr lang="en-CA" sz="2400" dirty="0" smtClean="0"/>
              <a:t> are bodies largely composed of water and other ices and dusts. </a:t>
            </a:r>
          </a:p>
        </p:txBody>
      </p:sp>
    </p:spTree>
    <p:extLst>
      <p:ext uri="{BB962C8B-B14F-4D97-AF65-F5344CB8AC3E}">
        <p14:creationId xmlns:p14="http://schemas.microsoft.com/office/powerpoint/2010/main" val="2107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latin typeface="+mn-lt"/>
              </a:rPr>
              <a:t>Orbits of Comets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3" y="3065584"/>
            <a:ext cx="7347437" cy="3526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261" y="1453662"/>
            <a:ext cx="7959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Halley’s comet (1910 and 1986) has a relatively short, 76-year, period orbit confined to the </a:t>
            </a:r>
            <a:r>
              <a:rPr lang="en-CA" sz="2400" dirty="0"/>
              <a:t>Solar </a:t>
            </a:r>
            <a:r>
              <a:rPr lang="en-CA" sz="2400" dirty="0" smtClean="0"/>
              <a:t>System.  Most of the recent spectacular comets enter the inner regions of the Solar System on highly eccentric (some on nearly parabolic) orbits.  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25661" y="4607170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FFFF00"/>
                </a:solidFill>
              </a:rPr>
              <a:t>e ≈ 0.995, T = 2025yr</a:t>
            </a:r>
            <a:endParaRPr lang="en-CA" sz="1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1063" y="3760150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rgbClr val="FF66FF"/>
                </a:solidFill>
              </a:rPr>
              <a:t>e ≈ </a:t>
            </a:r>
            <a:r>
              <a:rPr lang="en-CA" sz="1600" dirty="0" smtClean="0">
                <a:solidFill>
                  <a:srgbClr val="FF66FF"/>
                </a:solidFill>
              </a:rPr>
              <a:t>0.99997, </a:t>
            </a:r>
            <a:r>
              <a:rPr lang="en-CA" sz="1600" dirty="0">
                <a:solidFill>
                  <a:srgbClr val="FF66FF"/>
                </a:solidFill>
              </a:rPr>
              <a:t>T </a:t>
            </a:r>
            <a:r>
              <a:rPr lang="en-CA" sz="1600" dirty="0" smtClean="0">
                <a:solidFill>
                  <a:srgbClr val="FF66FF"/>
                </a:solidFill>
              </a:rPr>
              <a:t>&gt; 250000yr</a:t>
            </a:r>
            <a:endParaRPr lang="en-CA" sz="1600" dirty="0">
              <a:solidFill>
                <a:srgbClr val="FF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9339" y="6312822"/>
            <a:ext cx="1830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rgbClr val="41DAF9"/>
                </a:solidFill>
              </a:rPr>
              <a:t>e ≈ </a:t>
            </a:r>
            <a:r>
              <a:rPr lang="en-CA" sz="1600" dirty="0" smtClean="0">
                <a:solidFill>
                  <a:srgbClr val="41DAF9"/>
                </a:solidFill>
              </a:rPr>
              <a:t>1.000008, </a:t>
            </a:r>
            <a:r>
              <a:rPr lang="en-CA" sz="1600" dirty="0">
                <a:solidFill>
                  <a:srgbClr val="41DAF9"/>
                </a:solidFill>
              </a:rPr>
              <a:t>T = </a:t>
            </a:r>
            <a:r>
              <a:rPr lang="en-CA" sz="1600" dirty="0" smtClean="0">
                <a:solidFill>
                  <a:srgbClr val="41DAF9"/>
                </a:solidFill>
              </a:rPr>
              <a:t>∞</a:t>
            </a:r>
            <a:endParaRPr lang="en-CA" sz="1600" dirty="0">
              <a:solidFill>
                <a:srgbClr val="41DAF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4666" y="5925960"/>
            <a:ext cx="2446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rgbClr val="FFFF00"/>
                </a:solidFill>
              </a:rPr>
              <a:t>e ≈ 0.9998946, T </a:t>
            </a:r>
            <a:r>
              <a:rPr lang="en-CA" sz="1600" dirty="0" smtClean="0">
                <a:solidFill>
                  <a:srgbClr val="FFFF00"/>
                </a:solidFill>
              </a:rPr>
              <a:t>&gt; 70000yr</a:t>
            </a:r>
            <a:endParaRPr lang="en-CA" sz="1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0386" y="5917196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e ≈ </a:t>
            </a:r>
            <a:r>
              <a:rPr lang="en-CA" sz="1600" dirty="0" smtClean="0">
                <a:solidFill>
                  <a:srgbClr val="FF0000"/>
                </a:solidFill>
              </a:rPr>
              <a:t>0.967, </a:t>
            </a:r>
            <a:r>
              <a:rPr lang="en-CA" sz="1600" dirty="0">
                <a:solidFill>
                  <a:srgbClr val="FF0000"/>
                </a:solidFill>
              </a:rPr>
              <a:t>T = </a:t>
            </a:r>
            <a:r>
              <a:rPr lang="en-CA" sz="1600" dirty="0" smtClean="0">
                <a:solidFill>
                  <a:srgbClr val="FF0000"/>
                </a:solidFill>
              </a:rPr>
              <a:t>76.3yr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02" y="365126"/>
            <a:ext cx="8262687" cy="1325563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latin typeface="+mn-lt"/>
              </a:rPr>
              <a:t>Meteor showers – comet debris</a:t>
            </a:r>
            <a:endParaRPr lang="en-CA" sz="4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431" y="1852244"/>
            <a:ext cx="80537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err="1" smtClean="0">
                <a:hlinkClick r:id="rId2"/>
              </a:rPr>
              <a:t>Perseid</a:t>
            </a:r>
            <a:r>
              <a:rPr lang="en-CA" sz="2400" b="1" dirty="0" smtClean="0">
                <a:hlinkClick r:id="rId2"/>
              </a:rPr>
              <a:t> shower </a:t>
            </a:r>
            <a:r>
              <a:rPr lang="en-CA" sz="2400" dirty="0" smtClean="0"/>
              <a:t>(August):  Earth’s orbit takes us through the debris-filled orbital path of comet Swift-Tuttle in July-August each year.  Peak shower: August 11, 12.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>
                <a:hlinkClick r:id="rId3"/>
              </a:rPr>
              <a:t>Leonid shower </a:t>
            </a:r>
            <a:r>
              <a:rPr lang="en-CA" sz="2400" dirty="0" smtClean="0"/>
              <a:t>(November):  The debris path of comet Temple-Tuttle.  Peak shower: November 17,18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err="1" smtClean="0">
                <a:hlinkClick r:id="rId4"/>
              </a:rPr>
              <a:t>Draconid</a:t>
            </a:r>
            <a:r>
              <a:rPr lang="en-CA" sz="2400" b="1" dirty="0" smtClean="0">
                <a:hlinkClick r:id="rId4"/>
              </a:rPr>
              <a:t> shower </a:t>
            </a:r>
            <a:r>
              <a:rPr lang="en-CA" sz="2400" dirty="0" smtClean="0"/>
              <a:t>(October): </a:t>
            </a:r>
            <a:r>
              <a:rPr lang="en-CA" sz="2400" dirty="0"/>
              <a:t>The debris path of comet </a:t>
            </a:r>
            <a:r>
              <a:rPr lang="en-CA" sz="2400" dirty="0" err="1" smtClean="0"/>
              <a:t>Giacobini</a:t>
            </a:r>
            <a:r>
              <a:rPr lang="en-CA" sz="2400" dirty="0" smtClean="0"/>
              <a:t>–</a:t>
            </a:r>
            <a:r>
              <a:rPr lang="en-CA" sz="2400" dirty="0" err="1" smtClean="0"/>
              <a:t>Zinner</a:t>
            </a:r>
            <a:r>
              <a:rPr lang="en-CA" sz="2400" dirty="0" smtClean="0"/>
              <a:t>.  Peak shower: October 21±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b="1" dirty="0" err="1" smtClean="0">
                <a:hlinkClick r:id="rId5"/>
              </a:rPr>
              <a:t>Quadrantid</a:t>
            </a:r>
            <a:r>
              <a:rPr lang="en-CA" sz="2400" b="1" dirty="0" smtClean="0">
                <a:hlinkClick r:id="rId5"/>
              </a:rPr>
              <a:t> shower </a:t>
            </a:r>
            <a:r>
              <a:rPr lang="en-CA" sz="2400" dirty="0" smtClean="0"/>
              <a:t>(January):  Unknown extinct comet.  Peak shower: January 1,3.  </a:t>
            </a:r>
          </a:p>
          <a:p>
            <a:r>
              <a:rPr lang="en-CA" sz="2400" dirty="0" smtClean="0"/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679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8"/>
            <a:ext cx="7886700" cy="1325563"/>
          </a:xfrm>
        </p:spPr>
        <p:txBody>
          <a:bodyPr/>
          <a:lstStyle/>
          <a:p>
            <a:pPr algn="ctr"/>
            <a:r>
              <a:rPr lang="en-CA" sz="4800" b="1" dirty="0" smtClean="0">
                <a:latin typeface="+mn-lt"/>
              </a:rPr>
              <a:t>Meteorites</a:t>
            </a:r>
            <a:endParaRPr lang="en-CA" sz="4800" b="1" dirty="0">
              <a:latin typeface="+mn-lt"/>
            </a:endParaRPr>
          </a:p>
        </p:txBody>
      </p:sp>
      <p:sp>
        <p:nvSpPr>
          <p:cNvPr id="3" name="AutoShape 2" descr="Image result for meteorites"/>
          <p:cNvSpPr>
            <a:spLocks noChangeAspect="1" noChangeArrowheads="1"/>
          </p:cNvSpPr>
          <p:nvPr/>
        </p:nvSpPr>
        <p:spPr bwMode="auto">
          <a:xfrm>
            <a:off x="1972652" y="3020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meteor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09600" y="2157046"/>
            <a:ext cx="81006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dirty="0" smtClean="0"/>
              <a:t>Meteorites, small meteoroids that fall on Earth, provide the best information we have about the minerals, ices and elements of the inner Solar System and the original proto-solar nebula.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Our model for the composition of Earth, itself, is based on the elemental and mineral composition of meteorites, in particular a class of meteorites called chondrites.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We presume such bodies provided the </a:t>
            </a:r>
            <a:r>
              <a:rPr lang="en-CA" sz="2400" b="1" dirty="0" smtClean="0"/>
              <a:t>elemental building blocks</a:t>
            </a:r>
            <a:r>
              <a:rPr lang="en-CA" sz="2400" dirty="0" smtClean="0"/>
              <a:t> of the Earth and terrestrial planets.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29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8"/>
            <a:ext cx="7886700" cy="1325563"/>
          </a:xfrm>
        </p:spPr>
        <p:txBody>
          <a:bodyPr/>
          <a:lstStyle/>
          <a:p>
            <a:pPr algn="ctr"/>
            <a:r>
              <a:rPr lang="en-CA" sz="4800" b="1" dirty="0" smtClean="0">
                <a:latin typeface="+mn-lt"/>
              </a:rPr>
              <a:t>Meteorites -- Iron</a:t>
            </a:r>
            <a:endParaRPr lang="en-CA" sz="4800" b="1" dirty="0">
              <a:latin typeface="+mn-lt"/>
            </a:endParaRPr>
          </a:p>
        </p:txBody>
      </p:sp>
      <p:sp>
        <p:nvSpPr>
          <p:cNvPr id="3" name="AutoShape 2" descr="Image result for meteorites"/>
          <p:cNvSpPr>
            <a:spLocks noChangeAspect="1" noChangeArrowheads="1"/>
          </p:cNvSpPr>
          <p:nvPr/>
        </p:nvSpPr>
        <p:spPr bwMode="auto">
          <a:xfrm>
            <a:off x="1972652" y="3020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meteor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75" y="1387352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581" y="1380025"/>
            <a:ext cx="254317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73" y="1389551"/>
            <a:ext cx="2562225" cy="1781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385" y="3317631"/>
            <a:ext cx="794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These images show iron meteorites which are comprised largely of metallic iron and nickel.  They are probably remnants of a core-like interior of large asteroids that have broken up through collisions in the asteroid belt.  These </a:t>
            </a:r>
            <a:r>
              <a:rPr lang="en-CA" sz="2400" dirty="0" err="1" smtClean="0"/>
              <a:t>asteroidal</a:t>
            </a:r>
            <a:r>
              <a:rPr lang="en-CA" sz="2400" dirty="0" smtClean="0"/>
              <a:t> cores typically cooled slowly under an insulating later of mantle-like rock.</a:t>
            </a:r>
          </a:p>
          <a:p>
            <a:r>
              <a:rPr lang="en-CA" sz="2400" dirty="0" smtClean="0"/>
              <a:t>Evidence for that slow cooling is seen in the left-most image which is a polished surface showing large crystalline </a:t>
            </a:r>
            <a:r>
              <a:rPr lang="en-CA" sz="2400" dirty="0" err="1" smtClean="0">
                <a:hlinkClick r:id="rId5"/>
              </a:rPr>
              <a:t>Widmanstätten</a:t>
            </a:r>
            <a:r>
              <a:rPr lang="en-CA" sz="2400" dirty="0" smtClean="0">
                <a:hlinkClick r:id="rId5"/>
              </a:rPr>
              <a:t> pattern</a:t>
            </a:r>
            <a:r>
              <a:rPr lang="en-CA" sz="2400" dirty="0" smtClean="0"/>
              <a:t>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880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8"/>
            <a:ext cx="7886700" cy="1325563"/>
          </a:xfrm>
        </p:spPr>
        <p:txBody>
          <a:bodyPr/>
          <a:lstStyle/>
          <a:p>
            <a:pPr algn="ctr"/>
            <a:r>
              <a:rPr lang="en-CA" sz="4800" b="1" dirty="0" smtClean="0">
                <a:latin typeface="+mn-lt"/>
              </a:rPr>
              <a:t>Meteorites – Stony-Iron</a:t>
            </a:r>
            <a:endParaRPr lang="en-CA" sz="4800" b="1" dirty="0">
              <a:latin typeface="+mn-lt"/>
            </a:endParaRPr>
          </a:p>
        </p:txBody>
      </p:sp>
      <p:sp>
        <p:nvSpPr>
          <p:cNvPr id="3" name="AutoShape 2" descr="Image result for meteorites"/>
          <p:cNvSpPr>
            <a:spLocks noChangeAspect="1" noChangeArrowheads="1"/>
          </p:cNvSpPr>
          <p:nvPr/>
        </p:nvSpPr>
        <p:spPr bwMode="auto">
          <a:xfrm>
            <a:off x="1972652" y="3020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meteor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4" y="1543783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47" y="1543050"/>
            <a:ext cx="2352675" cy="194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027" y="1581151"/>
            <a:ext cx="2447858" cy="1865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723" y="4044462"/>
            <a:ext cx="791307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i="1" u="sng" dirty="0" smtClean="0">
                <a:hlinkClick r:id="rId5"/>
              </a:rPr>
              <a:t>Stony-iron meteorites </a:t>
            </a:r>
            <a:r>
              <a:rPr lang="en-CA" sz="2400" dirty="0" smtClean="0"/>
              <a:t>are thought to form from fragments of </a:t>
            </a:r>
            <a:r>
              <a:rPr lang="en-CA" sz="2400" dirty="0" err="1" smtClean="0"/>
              <a:t>asteroidal</a:t>
            </a:r>
            <a:r>
              <a:rPr lang="en-CA" sz="2400" dirty="0" smtClean="0"/>
              <a:t> iron and rocky materials re-cemented into a breccia-like matrix.  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The matrix may be iron with rocky inclusions, </a:t>
            </a:r>
            <a:r>
              <a:rPr lang="en-CA" sz="2400" dirty="0" err="1" smtClean="0">
                <a:hlinkClick r:id="rId6"/>
              </a:rPr>
              <a:t>Pallasites</a:t>
            </a:r>
            <a:r>
              <a:rPr lang="en-CA" sz="2400" dirty="0" smtClean="0"/>
              <a:t>, or rock-like with metallic inclusions, </a:t>
            </a:r>
            <a:r>
              <a:rPr lang="en-CA" sz="2400" dirty="0" err="1" smtClean="0">
                <a:hlinkClick r:id="rId7"/>
              </a:rPr>
              <a:t>Mesosiderites</a:t>
            </a:r>
            <a:r>
              <a:rPr lang="en-CA" sz="2400" dirty="0" smtClean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7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388"/>
            <a:ext cx="8257442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Meteorites – Stony: </a:t>
            </a:r>
            <a:r>
              <a:rPr lang="en-CA" sz="4800" b="1" dirty="0" err="1" smtClean="0">
                <a:latin typeface="+mn-lt"/>
              </a:rPr>
              <a:t>Achondrite</a:t>
            </a:r>
            <a:endParaRPr lang="en-CA" sz="4800" b="1" dirty="0">
              <a:latin typeface="+mn-lt"/>
            </a:endParaRPr>
          </a:p>
        </p:txBody>
      </p:sp>
      <p:sp>
        <p:nvSpPr>
          <p:cNvPr id="3" name="AutoShape 2" descr="Image result for meteorites"/>
          <p:cNvSpPr>
            <a:spLocks noChangeAspect="1" noChangeArrowheads="1"/>
          </p:cNvSpPr>
          <p:nvPr/>
        </p:nvSpPr>
        <p:spPr bwMode="auto">
          <a:xfrm>
            <a:off x="1972652" y="3020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meteor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5" y="146245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98" y="1436443"/>
            <a:ext cx="2295944" cy="1763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697" y="1356214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376" y="1375996"/>
            <a:ext cx="2744567" cy="1871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754" y="3399692"/>
            <a:ext cx="811236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dirty="0" smtClean="0"/>
              <a:t>These </a:t>
            </a:r>
            <a:r>
              <a:rPr lang="en-CA" sz="2400" b="1" i="1" u="sng" dirty="0" err="1" smtClean="0">
                <a:hlinkClick r:id="rId6"/>
              </a:rPr>
              <a:t>Achondrites</a:t>
            </a:r>
            <a:r>
              <a:rPr lang="en-CA" sz="2400" b="1" i="1" u="sng" dirty="0" smtClean="0">
                <a:hlinkClick r:id="rId6"/>
              </a:rPr>
              <a:t> </a:t>
            </a:r>
            <a:r>
              <a:rPr lang="en-CA" sz="2400" dirty="0" smtClean="0"/>
              <a:t>might easily pass for an ordinary rock if seen on the ground.  Those shown here are highly evolved and probably much younger than the oldest meteorites we find. </a:t>
            </a:r>
            <a:endParaRPr lang="en-CA" sz="2400" dirty="0"/>
          </a:p>
          <a:p>
            <a:r>
              <a:rPr lang="en-CA" sz="2400" dirty="0" smtClean="0"/>
              <a:t>The one on the right is the famous </a:t>
            </a:r>
            <a:r>
              <a:rPr lang="en-CA" sz="2400" b="1" dirty="0" smtClean="0"/>
              <a:t>ALH84001 </a:t>
            </a:r>
            <a:r>
              <a:rPr lang="en-CA" sz="2400" dirty="0" smtClean="0"/>
              <a:t>meteorite that was collected in a glacial outwash in the Allen Hills of Antarctica in 1984.  It became famous, and brought some fame to McGill in 1996, when it was “</a:t>
            </a:r>
            <a:r>
              <a:rPr lang="en-CA" sz="2400" b="1" i="1" dirty="0" smtClean="0"/>
              <a:t>discovered</a:t>
            </a:r>
            <a:r>
              <a:rPr lang="en-CA" sz="2400" dirty="0" smtClean="0"/>
              <a:t>” that structures inside this meteorite seemed to show “</a:t>
            </a:r>
            <a:r>
              <a:rPr lang="en-CA" sz="2400" b="1" i="1" dirty="0" err="1" smtClean="0"/>
              <a:t>nanofossils</a:t>
            </a:r>
            <a:r>
              <a:rPr lang="en-CA" sz="2400" dirty="0" smtClean="0"/>
              <a:t>”.   We know that this meteorite was splashed off </a:t>
            </a:r>
            <a:r>
              <a:rPr lang="en-CA" sz="2400" b="1" dirty="0" smtClean="0"/>
              <a:t>Mars</a:t>
            </a:r>
            <a:r>
              <a:rPr lang="en-CA" sz="2400" dirty="0" smtClean="0"/>
              <a:t> some 30 million years ago.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652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388"/>
            <a:ext cx="8257442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Meteorites – Stony: Chondrite</a:t>
            </a:r>
            <a:endParaRPr lang="en-CA" sz="4800" b="1" dirty="0">
              <a:latin typeface="+mn-lt"/>
            </a:endParaRPr>
          </a:p>
        </p:txBody>
      </p:sp>
      <p:sp>
        <p:nvSpPr>
          <p:cNvPr id="3" name="AutoShape 2" descr="Image result for meteorites"/>
          <p:cNvSpPr>
            <a:spLocks noChangeAspect="1" noChangeArrowheads="1"/>
          </p:cNvSpPr>
          <p:nvPr/>
        </p:nvSpPr>
        <p:spPr bwMode="auto">
          <a:xfrm>
            <a:off x="1972652" y="3020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meteor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39261" y="3540369"/>
            <a:ext cx="811236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i="1" dirty="0" smtClean="0">
                <a:hlinkClick r:id="rId2"/>
              </a:rPr>
              <a:t>Chondrites</a:t>
            </a:r>
            <a:r>
              <a:rPr lang="en-CA" sz="2400" dirty="0" smtClean="0"/>
              <a:t> form from small beads of glassy rock materials cemented together.  The beads are called </a:t>
            </a:r>
            <a:r>
              <a:rPr lang="en-CA" sz="2400" b="1" dirty="0" err="1" smtClean="0">
                <a:hlinkClick r:id="rId3"/>
              </a:rPr>
              <a:t>chondrules</a:t>
            </a:r>
            <a:r>
              <a:rPr lang="en-CA" sz="2400" dirty="0" smtClean="0"/>
              <a:t>, clearly seen in the right-most image. 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They are glassy because they have cooled too quickly to form a crystalline structure; they may have formed of molten materials splashed from energetic collisions between asteroid-sized bodies or, perhaps, drops from the equivalent of a “rain” in the proto-solar nebula.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71" y="1442304"/>
            <a:ext cx="2800350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758" y="1403106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717" y="1424354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388"/>
            <a:ext cx="8257442" cy="1325563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A Carbonaceous Chondrite:</a:t>
            </a:r>
            <a:br>
              <a:rPr lang="en-CA" sz="4800" b="1" dirty="0" smtClean="0">
                <a:latin typeface="+mn-lt"/>
              </a:rPr>
            </a:br>
            <a:r>
              <a:rPr lang="en-CA" sz="4800" b="1" dirty="0" smtClean="0">
                <a:latin typeface="+mn-lt"/>
                <a:hlinkClick r:id="rId2"/>
              </a:rPr>
              <a:t>Tagish Lake Meteorite</a:t>
            </a:r>
            <a:endParaRPr lang="en-CA" sz="4800" b="1" dirty="0">
              <a:latin typeface="+mn-lt"/>
            </a:endParaRPr>
          </a:p>
        </p:txBody>
      </p:sp>
      <p:sp>
        <p:nvSpPr>
          <p:cNvPr id="3" name="AutoShape 2" descr="Image result for meteorites"/>
          <p:cNvSpPr>
            <a:spLocks noChangeAspect="1" noChangeArrowheads="1"/>
          </p:cNvSpPr>
          <p:nvPr/>
        </p:nvSpPr>
        <p:spPr bwMode="auto">
          <a:xfrm>
            <a:off x="1972652" y="30207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meteor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433754" y="3399692"/>
            <a:ext cx="811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70" y="1693617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92" y="1705707"/>
            <a:ext cx="2681994" cy="1811216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898" y="1575656"/>
            <a:ext cx="1876425" cy="19316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431" y="3681045"/>
            <a:ext cx="82296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i="1" dirty="0" smtClean="0">
                <a:hlinkClick r:id="rId7"/>
              </a:rPr>
              <a:t>Carbonaceous chondrites </a:t>
            </a:r>
            <a:r>
              <a:rPr lang="en-CA" sz="2400" dirty="0" smtClean="0"/>
              <a:t>contain substantial organic material, namely carbon.  Carbon, combined with other elements, namely </a:t>
            </a:r>
            <a:r>
              <a:rPr lang="en-CA" sz="2400" b="1" dirty="0" smtClean="0"/>
              <a:t>N</a:t>
            </a:r>
            <a:r>
              <a:rPr lang="en-CA" sz="2400" dirty="0" smtClean="0"/>
              <a:t>, </a:t>
            </a:r>
            <a:r>
              <a:rPr lang="en-CA" sz="2400" b="1" dirty="0" smtClean="0"/>
              <a:t>P</a:t>
            </a:r>
            <a:r>
              <a:rPr lang="en-CA" sz="2400" dirty="0" smtClean="0"/>
              <a:t>, </a:t>
            </a:r>
            <a:r>
              <a:rPr lang="en-CA" sz="2400" b="1" dirty="0" smtClean="0"/>
              <a:t>S</a:t>
            </a:r>
            <a:r>
              <a:rPr lang="en-CA" sz="2400" dirty="0" smtClean="0"/>
              <a:t> and </a:t>
            </a:r>
            <a:r>
              <a:rPr lang="en-CA" sz="2400" b="1" dirty="0" smtClean="0"/>
              <a:t>O</a:t>
            </a:r>
            <a:r>
              <a:rPr lang="en-CA" sz="2400" dirty="0" smtClean="0"/>
              <a:t> is often found already formed into organic molecules, the base amino acids and sugars necessary to the construction of </a:t>
            </a:r>
            <a:r>
              <a:rPr lang="en-CA" sz="2400" b="1" dirty="0" smtClean="0"/>
              <a:t>RNA</a:t>
            </a:r>
            <a:r>
              <a:rPr lang="en-CA" sz="2400" dirty="0" smtClean="0"/>
              <a:t> and </a:t>
            </a:r>
            <a:r>
              <a:rPr lang="en-CA" sz="2400" b="1" dirty="0" smtClean="0"/>
              <a:t>DNA</a:t>
            </a:r>
            <a:r>
              <a:rPr lang="en-CA" sz="2400" dirty="0" smtClean="0"/>
              <a:t> molecules. 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The building blocks of life are contained in these meteorites.  Perhaps they only need fall into empathetic environments that form primitive life.  </a:t>
            </a:r>
          </a:p>
        </p:txBody>
      </p:sp>
    </p:spTree>
    <p:extLst>
      <p:ext uri="{BB962C8B-B14F-4D97-AF65-F5344CB8AC3E}">
        <p14:creationId xmlns:p14="http://schemas.microsoft.com/office/powerpoint/2010/main" val="3426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Orbits of Asteroids</a:t>
            </a:r>
            <a:endParaRPr lang="en-CA" sz="4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781907"/>
            <a:ext cx="7772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u="sng" dirty="0" smtClean="0"/>
              <a:t>Main belt</a:t>
            </a:r>
            <a:r>
              <a:rPr lang="en-CA" sz="2400" dirty="0" smtClean="0"/>
              <a:t>:  orbit between Mars and Jupiter near the ecliptic plane in relatively low eccentricity orbits.</a:t>
            </a:r>
          </a:p>
          <a:p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u="sng" dirty="0" smtClean="0">
                <a:hlinkClick r:id="rId2"/>
              </a:rPr>
              <a:t>Apollos</a:t>
            </a:r>
            <a:r>
              <a:rPr lang="en-CA" sz="2400" b="1" u="sng" dirty="0" smtClean="0"/>
              <a:t> and </a:t>
            </a:r>
            <a:r>
              <a:rPr lang="en-CA" sz="2400" b="1" u="sng" dirty="0" err="1" smtClean="0">
                <a:hlinkClick r:id="rId3"/>
              </a:rPr>
              <a:t>Atens</a:t>
            </a:r>
            <a:r>
              <a:rPr lang="en-CA" sz="2400" dirty="0" smtClean="0"/>
              <a:t>: orbits cross Earth distance (1AU)</a:t>
            </a:r>
          </a:p>
          <a:p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hlinkClick r:id="rId4"/>
              </a:rPr>
              <a:t>Trojans</a:t>
            </a:r>
            <a:r>
              <a:rPr lang="en-CA" sz="2400" dirty="0" smtClean="0"/>
              <a:t>: orbits are guided by Jupiter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u="sng" dirty="0" err="1" smtClean="0"/>
              <a:t>Amors</a:t>
            </a:r>
            <a:r>
              <a:rPr lang="en-CA" sz="2400" dirty="0" smtClean="0"/>
              <a:t>: approach near Earth but don’t cross Earth’s orbital </a:t>
            </a:r>
            <a:r>
              <a:rPr lang="en-CA" sz="2400" dirty="0"/>
              <a:t>d</a:t>
            </a:r>
            <a:r>
              <a:rPr lang="en-CA" sz="2400" dirty="0" smtClean="0"/>
              <a:t>istance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15" y="1294128"/>
            <a:ext cx="7842363" cy="5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1249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3_Office Theme</vt:lpstr>
      <vt:lpstr>1_Office Theme</vt:lpstr>
      <vt:lpstr>Terrestrial Planets</vt:lpstr>
      <vt:lpstr>Meteoroids, asteroids, comets</vt:lpstr>
      <vt:lpstr>Meteorites</vt:lpstr>
      <vt:lpstr>Meteorites -- Iron</vt:lpstr>
      <vt:lpstr>Meteorites – Stony-Iron</vt:lpstr>
      <vt:lpstr>Meteorites – Stony: Achondrite</vt:lpstr>
      <vt:lpstr>Meteorites – Stony: Chondrite</vt:lpstr>
      <vt:lpstr>A Carbonaceous Chondrite: Tagish Lake Meteorite</vt:lpstr>
      <vt:lpstr>Orbits of Asteroids</vt:lpstr>
      <vt:lpstr>Asteroids size and number</vt:lpstr>
      <vt:lpstr>Asteroidal Impacts</vt:lpstr>
      <vt:lpstr>Chicxulub Event</vt:lpstr>
      <vt:lpstr>Deccan Traps?</vt:lpstr>
      <vt:lpstr>“Geological Clock”</vt:lpstr>
      <vt:lpstr>Bolide events (1994-2013)</vt:lpstr>
      <vt:lpstr>A history of large impacts</vt:lpstr>
      <vt:lpstr>Comets too?  Tunguska Event</vt:lpstr>
      <vt:lpstr>Some recent Comets</vt:lpstr>
      <vt:lpstr>Orbits and eccentricity</vt:lpstr>
      <vt:lpstr>Orbits of Comets</vt:lpstr>
      <vt:lpstr>Meteor showers – comet debris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Planets</dc:title>
  <dc:creator>olivia</dc:creator>
  <cp:lastModifiedBy>olivia</cp:lastModifiedBy>
  <cp:revision>101</cp:revision>
  <dcterms:created xsi:type="dcterms:W3CDTF">2017-02-12T17:53:26Z</dcterms:created>
  <dcterms:modified xsi:type="dcterms:W3CDTF">2019-12-31T23:22:44Z</dcterms:modified>
</cp:coreProperties>
</file>