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58" r:id="rId3"/>
    <p:sldId id="257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5" r:id="rId13"/>
    <p:sldId id="279" r:id="rId14"/>
    <p:sldId id="288" r:id="rId15"/>
    <p:sldId id="289" r:id="rId16"/>
    <p:sldId id="290" r:id="rId17"/>
    <p:sldId id="291" r:id="rId18"/>
    <p:sldId id="294" r:id="rId19"/>
    <p:sldId id="293" r:id="rId20"/>
    <p:sldId id="292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25262-C09E-42A4-BAE8-AF6254DC440A}" type="datetimeFigureOut">
              <a:rPr lang="en-CA" smtClean="0"/>
              <a:t>31/12/2019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01FFC-782A-498F-99BC-2D6912E557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42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1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0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3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7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3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59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0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17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8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1A2-B687-4726-93D9-79BE1664C035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1943-546A-4C8D-B45A-99C0837890E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9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0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9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8C50-FDE5-4DBC-A2F0-ED4D546ABF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31/12/2019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FC28-F622-47C7-8350-F018205DE3B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4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mar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asteroid-bel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laurinemoreau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od.nasa.gov/apod/ap110802.html" TargetMode="External"/><Relationship Id="rId2" Type="http://schemas.openxmlformats.org/officeDocument/2006/relationships/hyperlink" Target="http://www.thelivingmoon.com/43ancients/04images/Ceres/Ceres_Earth_Moon_Comparison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janus.astro.umd.edu/SolarSystems/" TargetMode="External"/><Relationship Id="rId4" Type="http://schemas.openxmlformats.org/officeDocument/2006/relationships/hyperlink" Target="https://apod.nasa.gov/apod/image/0005/kleo_arecibo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jupite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satur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uranu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neptun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Transneptunians_73AU.sv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now_White" TargetMode="External"/><Relationship Id="rId3" Type="http://schemas.openxmlformats.org/officeDocument/2006/relationships/hyperlink" Target="https://en.wikipedia.org/wiki/Eris_(dwarf_planet)" TargetMode="External"/><Relationship Id="rId7" Type="http://schemas.openxmlformats.org/officeDocument/2006/relationships/hyperlink" Target="https://en.wikipedia.org/wiki/50000_Quaoar" TargetMode="External"/><Relationship Id="rId2" Type="http://schemas.openxmlformats.org/officeDocument/2006/relationships/hyperlink" Target="https://en.wikipedia.org/wiki/Plut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90377_Sedna" TargetMode="External"/><Relationship Id="rId5" Type="http://schemas.openxmlformats.org/officeDocument/2006/relationships/hyperlink" Target="https://en.wikipedia.org/wiki/Haumea" TargetMode="External"/><Relationship Id="rId4" Type="http://schemas.openxmlformats.org/officeDocument/2006/relationships/hyperlink" Target="https://en.wikipedia.org/wiki/Makemake" TargetMode="External"/><Relationship Id="rId9" Type="http://schemas.openxmlformats.org/officeDocument/2006/relationships/hyperlink" Target="https://en.wikipedia.org/wiki/Trans-Neptunian_obj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kuiper-bel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laurinemoreau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oort-cloud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hyperlink" Target="laurinemoreau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mercu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venu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earth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facts.com/the-mo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98637"/>
            <a:ext cx="6858000" cy="748693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Terrestrial Planets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/>
              <a:t>Winter </a:t>
            </a:r>
            <a:r>
              <a:rPr lang="en-CA" sz="3200" smtClean="0"/>
              <a:t>2020</a:t>
            </a:r>
            <a:endParaRPr lang="en-CA" sz="1800" dirty="0"/>
          </a:p>
          <a:p>
            <a:r>
              <a:rPr lang="en-CA" sz="1800" dirty="0"/>
              <a:t>Week </a:t>
            </a:r>
            <a:r>
              <a:rPr lang="en-CA" sz="1800" dirty="0" smtClean="0"/>
              <a:t>5</a:t>
            </a:r>
          </a:p>
          <a:p>
            <a:endParaRPr lang="en-C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89974" y="4980734"/>
            <a:ext cx="28213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>
                <a:solidFill>
                  <a:prstClr val="black"/>
                </a:solidFill>
              </a:rPr>
              <a:t>Professor Olivia Jensen</a:t>
            </a:r>
          </a:p>
          <a:p>
            <a:r>
              <a:rPr lang="en-CA" sz="1350" dirty="0">
                <a:solidFill>
                  <a:prstClr val="black"/>
                </a:solidFill>
              </a:rPr>
              <a:t>Earth and Planetary Sciences</a:t>
            </a:r>
          </a:p>
          <a:p>
            <a:r>
              <a:rPr lang="en-CA" sz="1350" dirty="0">
                <a:solidFill>
                  <a:prstClr val="black"/>
                </a:solidFill>
              </a:rPr>
              <a:t>FD Adams 131C</a:t>
            </a:r>
          </a:p>
        </p:txBody>
      </p:sp>
    </p:spTree>
    <p:extLst>
      <p:ext uri="{BB962C8B-B14F-4D97-AF65-F5344CB8AC3E}">
        <p14:creationId xmlns:p14="http://schemas.microsoft.com/office/powerpoint/2010/main" val="16008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Mars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6677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9323" y="2382524"/>
            <a:ext cx="52871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Equatorial </a:t>
            </a:r>
            <a:r>
              <a:rPr lang="en-CA" sz="2000" dirty="0" smtClean="0"/>
              <a:t>Diameter:  6,792 </a:t>
            </a:r>
            <a:r>
              <a:rPr lang="en-CA" sz="2000" dirty="0"/>
              <a:t>km</a:t>
            </a:r>
          </a:p>
          <a:p>
            <a:r>
              <a:rPr lang="en-CA" sz="2000" dirty="0"/>
              <a:t>Polar Diameter:	</a:t>
            </a:r>
            <a:r>
              <a:rPr lang="en-CA" sz="2000" dirty="0" smtClean="0"/>
              <a:t>        6,752 </a:t>
            </a:r>
            <a:r>
              <a:rPr lang="en-CA" sz="2000" dirty="0"/>
              <a:t>km</a:t>
            </a:r>
          </a:p>
          <a:p>
            <a:r>
              <a:rPr lang="en-CA" sz="2000" dirty="0"/>
              <a:t>Mass:	</a:t>
            </a:r>
            <a:r>
              <a:rPr lang="en-CA" sz="2000" dirty="0" smtClean="0"/>
              <a:t>                        6.42 </a:t>
            </a:r>
            <a:r>
              <a:rPr lang="en-CA" sz="2000" dirty="0"/>
              <a:t>x </a:t>
            </a:r>
            <a:r>
              <a:rPr lang="en-CA" sz="2000" dirty="0" smtClean="0"/>
              <a:t>10</a:t>
            </a:r>
            <a:r>
              <a:rPr lang="en-CA" sz="2000" baseline="30000" dirty="0" smtClean="0"/>
              <a:t>23</a:t>
            </a:r>
            <a:r>
              <a:rPr lang="en-CA" sz="2000" dirty="0" smtClean="0"/>
              <a:t> </a:t>
            </a:r>
            <a:r>
              <a:rPr lang="en-CA" sz="2000" dirty="0"/>
              <a:t>kg </a:t>
            </a:r>
            <a:r>
              <a:rPr lang="en-CA" sz="2000" dirty="0" smtClean="0"/>
              <a:t>(11% </a:t>
            </a:r>
            <a:r>
              <a:rPr lang="en-CA" sz="2000" dirty="0"/>
              <a:t>Earth)</a:t>
            </a:r>
          </a:p>
          <a:p>
            <a:r>
              <a:rPr lang="en-CA" sz="2000" dirty="0"/>
              <a:t>Moons:	</a:t>
            </a:r>
            <a:r>
              <a:rPr lang="en-CA" sz="2000" dirty="0" smtClean="0"/>
              <a:t>                        2 </a:t>
            </a:r>
            <a:r>
              <a:rPr lang="en-CA" sz="2000" dirty="0"/>
              <a:t>(</a:t>
            </a:r>
            <a:r>
              <a:rPr lang="en-CA" sz="2000" dirty="0" err="1"/>
              <a:t>Phobos</a:t>
            </a:r>
            <a:r>
              <a:rPr lang="en-CA" sz="2000" dirty="0"/>
              <a:t> &amp; Deimos)</a:t>
            </a:r>
          </a:p>
          <a:p>
            <a:r>
              <a:rPr lang="en-CA" sz="2000" dirty="0"/>
              <a:t>Orbit Distance:	</a:t>
            </a:r>
            <a:r>
              <a:rPr lang="en-CA" sz="2000" dirty="0" smtClean="0"/>
              <a:t>        227,943,824 </a:t>
            </a:r>
            <a:r>
              <a:rPr lang="en-CA" sz="2000" dirty="0"/>
              <a:t>km (1.52 AU)</a:t>
            </a:r>
          </a:p>
          <a:p>
            <a:r>
              <a:rPr lang="en-CA" sz="2000" dirty="0"/>
              <a:t>Orbit Period:	</a:t>
            </a:r>
            <a:r>
              <a:rPr lang="en-CA" sz="2000" dirty="0" smtClean="0"/>
              <a:t>        687 </a:t>
            </a:r>
            <a:r>
              <a:rPr lang="en-CA" sz="2000" dirty="0"/>
              <a:t>days (1.9 years</a:t>
            </a:r>
            <a:r>
              <a:rPr lang="en-CA" sz="2000" dirty="0" smtClean="0"/>
              <a:t>)</a:t>
            </a:r>
          </a:p>
          <a:p>
            <a:r>
              <a:rPr lang="en-CA" sz="2000" dirty="0" smtClean="0"/>
              <a:t>Rotation Period</a:t>
            </a:r>
            <a:r>
              <a:rPr lang="en-CA" sz="2000" dirty="0"/>
              <a:t>:            </a:t>
            </a:r>
            <a:r>
              <a:rPr lang="en-CA" sz="2000" dirty="0" smtClean="0"/>
              <a:t>24.62 hours</a:t>
            </a:r>
            <a:endParaRPr lang="en-CA" sz="2000" dirty="0"/>
          </a:p>
          <a:p>
            <a:r>
              <a:rPr lang="en-CA" sz="2000" dirty="0"/>
              <a:t>Surface </a:t>
            </a:r>
            <a:r>
              <a:rPr lang="en-CA" sz="2000" dirty="0" smtClean="0"/>
              <a:t>Temp: </a:t>
            </a:r>
            <a:r>
              <a:rPr lang="en-CA" sz="2000" dirty="0"/>
              <a:t>	</a:t>
            </a:r>
            <a:r>
              <a:rPr lang="en-CA" sz="2000" dirty="0" smtClean="0"/>
              <a:t>        -</a:t>
            </a:r>
            <a:r>
              <a:rPr lang="en-CA" sz="2000" dirty="0"/>
              <a:t>153 to 20 °C</a:t>
            </a:r>
          </a:p>
          <a:p>
            <a:r>
              <a:rPr lang="en-CA" sz="2000" dirty="0"/>
              <a:t>First Record:	</a:t>
            </a:r>
            <a:r>
              <a:rPr lang="en-CA" sz="2000" dirty="0" smtClean="0"/>
              <a:t>        2nd </a:t>
            </a:r>
            <a:r>
              <a:rPr lang="en-CA" sz="2000" dirty="0"/>
              <a:t>millennium BC</a:t>
            </a:r>
          </a:p>
          <a:p>
            <a:r>
              <a:rPr lang="en-CA" sz="2000" dirty="0"/>
              <a:t>Recorded By:	</a:t>
            </a:r>
            <a:r>
              <a:rPr lang="en-CA" sz="2000" dirty="0" smtClean="0"/>
              <a:t>        Egyptian </a:t>
            </a:r>
            <a:r>
              <a:rPr lang="en-CA" sz="2000" dirty="0"/>
              <a:t>astronomers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0597" y="6034427"/>
            <a:ext cx="296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http://space-facts.com/mars/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459" y="285750"/>
            <a:ext cx="10858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Asteroids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1692518"/>
            <a:ext cx="762000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5159" y="6304058"/>
            <a:ext cx="4416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hlinkClick r:id="rId3"/>
              </a:rPr>
              <a:t>Asteroid Belt  </a:t>
            </a:r>
            <a:r>
              <a:rPr lang="en-CA" dirty="0" smtClean="0">
                <a:solidFill>
                  <a:srgbClr val="FF0000"/>
                </a:solidFill>
              </a:rPr>
              <a:t>– artwork:  </a:t>
            </a:r>
            <a:r>
              <a:rPr lang="en-CA" dirty="0">
                <a:solidFill>
                  <a:srgbClr val="FF0000"/>
                </a:solidFill>
                <a:hlinkClick r:id="rId4" action="ppaction://hlinkfile"/>
              </a:rPr>
              <a:t>laurinemoreau.com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54370" y="1297073"/>
          <a:ext cx="6904892" cy="49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4892"/>
              </a:tblGrid>
              <a:tr h="49197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The Major Asteroids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20901"/>
              </p:ext>
            </p:extLst>
          </p:nvPr>
        </p:nvGraphicFramePr>
        <p:xfrm>
          <a:off x="1254370" y="1789052"/>
          <a:ext cx="6904892" cy="330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387"/>
                <a:gridCol w="1766059"/>
                <a:gridCol w="1766059"/>
                <a:gridCol w="1686387"/>
              </a:tblGrid>
              <a:tr h="41328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Size (km)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Mass x 10</a:t>
                      </a:r>
                      <a:r>
                        <a:rPr lang="en-CA" baseline="30000" dirty="0" smtClean="0"/>
                        <a:t>15</a:t>
                      </a:r>
                      <a:r>
                        <a:rPr lang="en-CA" baseline="0" dirty="0" smtClean="0"/>
                        <a:t> kg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Distance (AU)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2"/>
                        </a:rPr>
                        <a:t>Ceres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960x932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870000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2.767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/>
                        <a:t>Pallas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570x525x482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318000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2.774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/>
                        <a:t>Juno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2.669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3"/>
                        </a:rPr>
                        <a:t>Vesta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530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300000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2.362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/>
                        <a:t>Eugenia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226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6100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2.721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Siwa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2.734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Kleopatra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217x94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4640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2.79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1650" y="5608955"/>
            <a:ext cx="452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Orbits in the solar system and other stellar systems: </a:t>
            </a:r>
          </a:p>
          <a:p>
            <a:r>
              <a:rPr lang="en-CA" sz="1600" dirty="0" smtClean="0">
                <a:solidFill>
                  <a:prstClr val="black"/>
                </a:solidFill>
                <a:hlinkClick r:id="rId5"/>
              </a:rPr>
              <a:t>http://janus.astro.umd.edu/SolarSystems/</a:t>
            </a:r>
            <a:endParaRPr lang="en-C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Jupiter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8400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599" y="2091624"/>
            <a:ext cx="51698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Equatorial </a:t>
            </a:r>
            <a:r>
              <a:rPr lang="en-CA" dirty="0" smtClean="0"/>
              <a:t>Diameter:  142,984 km (11.2 Earth’s)</a:t>
            </a:r>
            <a:endParaRPr lang="en-CA" dirty="0"/>
          </a:p>
          <a:p>
            <a:r>
              <a:rPr lang="en-CA" dirty="0"/>
              <a:t>Polar Diameter:	</a:t>
            </a:r>
            <a:r>
              <a:rPr lang="en-CA" dirty="0" smtClean="0"/>
              <a:t>    133,709 </a:t>
            </a:r>
            <a:r>
              <a:rPr lang="en-CA" dirty="0"/>
              <a:t>km</a:t>
            </a:r>
          </a:p>
          <a:p>
            <a:r>
              <a:rPr lang="en-CA" dirty="0"/>
              <a:t>Mass:	</a:t>
            </a:r>
            <a:r>
              <a:rPr lang="en-CA" dirty="0" smtClean="0"/>
              <a:t>                     1.90 </a:t>
            </a:r>
            <a:r>
              <a:rPr lang="en-CA" dirty="0"/>
              <a:t>× </a:t>
            </a:r>
            <a:r>
              <a:rPr lang="en-CA" dirty="0" smtClean="0"/>
              <a:t>10</a:t>
            </a:r>
            <a:r>
              <a:rPr lang="en-CA" baseline="30000" dirty="0" smtClean="0"/>
              <a:t>27</a:t>
            </a:r>
            <a:r>
              <a:rPr lang="en-CA" dirty="0" smtClean="0"/>
              <a:t> </a:t>
            </a:r>
            <a:r>
              <a:rPr lang="en-CA" dirty="0"/>
              <a:t>kg (318 Earths)</a:t>
            </a:r>
          </a:p>
          <a:p>
            <a:r>
              <a:rPr lang="en-CA" dirty="0"/>
              <a:t>Moons:	</a:t>
            </a:r>
            <a:r>
              <a:rPr lang="en-CA" dirty="0" smtClean="0"/>
              <a:t>                     67 +</a:t>
            </a:r>
          </a:p>
          <a:p>
            <a:r>
              <a:rPr lang="en-CA" dirty="0" smtClean="0"/>
              <a:t>Galilean Moons:          Io</a:t>
            </a:r>
            <a:r>
              <a:rPr lang="en-CA" dirty="0"/>
              <a:t>, Europa, </a:t>
            </a:r>
            <a:r>
              <a:rPr lang="en-CA" dirty="0" smtClean="0"/>
              <a:t>Ganymede, </a:t>
            </a:r>
            <a:r>
              <a:rPr lang="en-CA" dirty="0" err="1" smtClean="0"/>
              <a:t>Callisto</a:t>
            </a:r>
            <a:endParaRPr lang="en-CA" dirty="0"/>
          </a:p>
          <a:p>
            <a:r>
              <a:rPr lang="en-CA" dirty="0" smtClean="0"/>
              <a:t>Rings (number):          4</a:t>
            </a:r>
            <a:endParaRPr lang="en-CA" dirty="0"/>
          </a:p>
          <a:p>
            <a:r>
              <a:rPr lang="en-CA" dirty="0"/>
              <a:t>Orbit Distance:	</a:t>
            </a:r>
            <a:r>
              <a:rPr lang="en-CA" dirty="0" smtClean="0"/>
              <a:t>    778,340,821 </a:t>
            </a:r>
            <a:r>
              <a:rPr lang="en-CA" dirty="0"/>
              <a:t>km (5.20 AU)</a:t>
            </a:r>
          </a:p>
          <a:p>
            <a:r>
              <a:rPr lang="en-CA" dirty="0"/>
              <a:t>Orbit Period:	</a:t>
            </a:r>
            <a:r>
              <a:rPr lang="en-CA" dirty="0" smtClean="0"/>
              <a:t>    4,333 </a:t>
            </a:r>
            <a:r>
              <a:rPr lang="en-CA" dirty="0"/>
              <a:t>days (11.9 years</a:t>
            </a:r>
            <a:r>
              <a:rPr lang="en-CA" dirty="0" smtClean="0"/>
              <a:t>)</a:t>
            </a:r>
          </a:p>
          <a:p>
            <a:r>
              <a:rPr lang="en-CA" dirty="0" smtClean="0"/>
              <a:t>Rotation Period</a:t>
            </a:r>
            <a:r>
              <a:rPr lang="en-CA" dirty="0"/>
              <a:t>:          </a:t>
            </a:r>
            <a:r>
              <a:rPr lang="en-CA" dirty="0" smtClean="0"/>
              <a:t>9.925 hours</a:t>
            </a:r>
            <a:endParaRPr lang="en-CA" dirty="0"/>
          </a:p>
          <a:p>
            <a:r>
              <a:rPr lang="en-CA" dirty="0"/>
              <a:t>Effective </a:t>
            </a:r>
            <a:r>
              <a:rPr lang="en-CA" dirty="0" smtClean="0"/>
              <a:t>Temp: </a:t>
            </a:r>
            <a:r>
              <a:rPr lang="en-CA" dirty="0"/>
              <a:t>	</a:t>
            </a:r>
            <a:r>
              <a:rPr lang="en-CA" dirty="0" smtClean="0"/>
              <a:t>   -</a:t>
            </a:r>
            <a:r>
              <a:rPr lang="en-CA" dirty="0"/>
              <a:t>148 °C</a:t>
            </a:r>
          </a:p>
          <a:p>
            <a:r>
              <a:rPr lang="en-CA" dirty="0"/>
              <a:t>First Record: 	</a:t>
            </a:r>
            <a:r>
              <a:rPr lang="en-CA" dirty="0" smtClean="0"/>
              <a:t>    7th </a:t>
            </a:r>
            <a:r>
              <a:rPr lang="en-CA" dirty="0"/>
              <a:t>or 8th century BC</a:t>
            </a:r>
          </a:p>
          <a:p>
            <a:r>
              <a:rPr lang="en-CA" dirty="0"/>
              <a:t>Recorded By:	</a:t>
            </a:r>
            <a:r>
              <a:rPr lang="en-CA" dirty="0" smtClean="0"/>
              <a:t>    Babylonian </a:t>
            </a:r>
            <a:r>
              <a:rPr lang="en-CA" dirty="0"/>
              <a:t>astronomers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9950" y="5952365"/>
            <a:ext cx="312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http://space-facts.com/jupiter/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802" y="390891"/>
            <a:ext cx="9620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Saturn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1" y="2262554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5877" y="2058633"/>
            <a:ext cx="5205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Equatorial </a:t>
            </a:r>
            <a:r>
              <a:rPr lang="en-CA" dirty="0" smtClean="0"/>
              <a:t>Diameter:    120,536 km (9.45 Earth’s)</a:t>
            </a:r>
            <a:endParaRPr lang="en-CA" dirty="0"/>
          </a:p>
          <a:p>
            <a:r>
              <a:rPr lang="en-CA" dirty="0"/>
              <a:t>Polar Diameter:	</a:t>
            </a:r>
            <a:r>
              <a:rPr lang="en-CA" dirty="0" smtClean="0"/>
              <a:t>      108,728 </a:t>
            </a:r>
            <a:r>
              <a:rPr lang="en-CA" dirty="0"/>
              <a:t>km</a:t>
            </a:r>
          </a:p>
          <a:p>
            <a:r>
              <a:rPr lang="en-CA" dirty="0"/>
              <a:t>Mass:	</a:t>
            </a:r>
            <a:r>
              <a:rPr lang="en-CA" dirty="0" smtClean="0"/>
              <a:t>                       5.68 </a:t>
            </a:r>
            <a:r>
              <a:rPr lang="en-CA" dirty="0"/>
              <a:t>× </a:t>
            </a:r>
            <a:r>
              <a:rPr lang="en-CA" dirty="0" smtClean="0"/>
              <a:t>10</a:t>
            </a:r>
            <a:r>
              <a:rPr lang="en-CA" baseline="30000" dirty="0" smtClean="0"/>
              <a:t>26</a:t>
            </a:r>
            <a:r>
              <a:rPr lang="en-CA" dirty="0" smtClean="0"/>
              <a:t> </a:t>
            </a:r>
            <a:r>
              <a:rPr lang="en-CA" dirty="0"/>
              <a:t>kg (95 </a:t>
            </a:r>
            <a:r>
              <a:rPr lang="en-CA" dirty="0" smtClean="0"/>
              <a:t>Earth’s</a:t>
            </a:r>
            <a:r>
              <a:rPr lang="en-CA" dirty="0"/>
              <a:t>)</a:t>
            </a:r>
          </a:p>
          <a:p>
            <a:r>
              <a:rPr lang="en-CA" dirty="0"/>
              <a:t>Moons:	</a:t>
            </a:r>
            <a:r>
              <a:rPr lang="en-CA" dirty="0" smtClean="0"/>
              <a:t>                       62 +</a:t>
            </a:r>
          </a:p>
          <a:p>
            <a:r>
              <a:rPr lang="en-CA" dirty="0"/>
              <a:t> </a:t>
            </a:r>
            <a:r>
              <a:rPr lang="en-CA" dirty="0" smtClean="0"/>
              <a:t>                                       Titan</a:t>
            </a:r>
            <a:r>
              <a:rPr lang="en-CA" dirty="0"/>
              <a:t>, Enceladus, </a:t>
            </a:r>
            <a:r>
              <a:rPr lang="en-CA" dirty="0" smtClean="0"/>
              <a:t>Iapetus, Rhea</a:t>
            </a:r>
            <a:endParaRPr lang="en-CA" dirty="0"/>
          </a:p>
          <a:p>
            <a:r>
              <a:rPr lang="en-CA" dirty="0"/>
              <a:t>Rings: 	</a:t>
            </a:r>
            <a:r>
              <a:rPr lang="en-CA" dirty="0" smtClean="0"/>
              <a:t>                       30</a:t>
            </a:r>
            <a:r>
              <a:rPr lang="en-CA" dirty="0"/>
              <a:t>+ (7 Groups)</a:t>
            </a:r>
          </a:p>
          <a:p>
            <a:r>
              <a:rPr lang="en-CA" dirty="0"/>
              <a:t>Orbit Distance:	</a:t>
            </a:r>
            <a:r>
              <a:rPr lang="en-CA" dirty="0" smtClean="0"/>
              <a:t>      1,426,666,422 </a:t>
            </a:r>
            <a:r>
              <a:rPr lang="en-CA" dirty="0"/>
              <a:t>km (9.54 AU)</a:t>
            </a:r>
          </a:p>
          <a:p>
            <a:r>
              <a:rPr lang="en-CA" dirty="0"/>
              <a:t>Orbit Period:	</a:t>
            </a:r>
            <a:r>
              <a:rPr lang="en-CA" dirty="0" smtClean="0"/>
              <a:t>      10,756 </a:t>
            </a:r>
            <a:r>
              <a:rPr lang="en-CA" dirty="0"/>
              <a:t>days (29.5 years</a:t>
            </a:r>
            <a:r>
              <a:rPr lang="en-CA" dirty="0" smtClean="0"/>
              <a:t>)</a:t>
            </a:r>
          </a:p>
          <a:p>
            <a:r>
              <a:rPr lang="en-CA" dirty="0" smtClean="0"/>
              <a:t>Rotation Period</a:t>
            </a:r>
            <a:r>
              <a:rPr lang="en-CA" dirty="0"/>
              <a:t>:             10.55 </a:t>
            </a:r>
            <a:r>
              <a:rPr lang="en-CA" dirty="0" smtClean="0"/>
              <a:t>hours</a:t>
            </a:r>
            <a:endParaRPr lang="en-CA" dirty="0"/>
          </a:p>
          <a:p>
            <a:r>
              <a:rPr lang="en-CA" dirty="0"/>
              <a:t>Effective </a:t>
            </a:r>
            <a:r>
              <a:rPr lang="en-CA" dirty="0" smtClean="0"/>
              <a:t>Temp:              -</a:t>
            </a:r>
            <a:r>
              <a:rPr lang="en-CA" dirty="0"/>
              <a:t>178 °C</a:t>
            </a:r>
          </a:p>
          <a:p>
            <a:r>
              <a:rPr lang="en-CA" dirty="0"/>
              <a:t>First Record: 	</a:t>
            </a:r>
            <a:r>
              <a:rPr lang="en-CA" dirty="0" smtClean="0"/>
              <a:t>       8th </a:t>
            </a:r>
            <a:r>
              <a:rPr lang="en-CA" dirty="0"/>
              <a:t>century BC</a:t>
            </a:r>
          </a:p>
          <a:p>
            <a:r>
              <a:rPr lang="en-CA" dirty="0"/>
              <a:t>Recorded By:	</a:t>
            </a:r>
            <a:r>
              <a:rPr lang="en-CA" dirty="0" smtClean="0"/>
              <a:t>       Assyrians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146443" y="5999258"/>
            <a:ext cx="309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http://space-facts.com/saturn/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856" y="343632"/>
            <a:ext cx="819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Uranus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5" y="2579077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59015" y="2178040"/>
            <a:ext cx="5720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Equatorial </a:t>
            </a:r>
            <a:r>
              <a:rPr lang="en-CA" sz="2000" dirty="0" smtClean="0"/>
              <a:t>Diameter:   51,118 km (4.0 Earth’s)</a:t>
            </a:r>
            <a:endParaRPr lang="en-CA" sz="2000" dirty="0"/>
          </a:p>
          <a:p>
            <a:r>
              <a:rPr lang="en-CA" sz="2000" dirty="0"/>
              <a:t>Polar Diameter:	</a:t>
            </a:r>
            <a:r>
              <a:rPr lang="en-CA" sz="2000" dirty="0" smtClean="0"/>
              <a:t>        49,946 </a:t>
            </a:r>
            <a:r>
              <a:rPr lang="en-CA" sz="2000" dirty="0"/>
              <a:t>km</a:t>
            </a:r>
          </a:p>
          <a:p>
            <a:r>
              <a:rPr lang="en-CA" sz="2000" dirty="0"/>
              <a:t>Mass:	</a:t>
            </a:r>
            <a:r>
              <a:rPr lang="en-CA" sz="2000" dirty="0" smtClean="0"/>
              <a:t>                        8.68 </a:t>
            </a:r>
            <a:r>
              <a:rPr lang="en-CA" sz="2000" dirty="0"/>
              <a:t>× </a:t>
            </a:r>
            <a:r>
              <a:rPr lang="en-CA" sz="2000" dirty="0" smtClean="0"/>
              <a:t>10</a:t>
            </a:r>
            <a:r>
              <a:rPr lang="en-CA" sz="2000" baseline="30000" dirty="0" smtClean="0"/>
              <a:t>25</a:t>
            </a:r>
            <a:r>
              <a:rPr lang="en-CA" sz="2000" dirty="0" smtClean="0"/>
              <a:t> </a:t>
            </a:r>
            <a:r>
              <a:rPr lang="en-CA" sz="2000" dirty="0"/>
              <a:t>kg (15 </a:t>
            </a:r>
            <a:r>
              <a:rPr lang="en-CA" sz="2000" dirty="0" smtClean="0"/>
              <a:t>Earth’s</a:t>
            </a:r>
            <a:r>
              <a:rPr lang="en-CA" sz="2000" dirty="0"/>
              <a:t>)</a:t>
            </a:r>
          </a:p>
          <a:p>
            <a:r>
              <a:rPr lang="en-CA" sz="2000" dirty="0"/>
              <a:t>Moons:	</a:t>
            </a:r>
            <a:r>
              <a:rPr lang="en-CA" sz="2000" dirty="0" smtClean="0"/>
              <a:t>                        27 + 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                                       </a:t>
            </a:r>
            <a:r>
              <a:rPr lang="en-CA" sz="2000" dirty="0" err="1" smtClean="0"/>
              <a:t>Titania</a:t>
            </a:r>
            <a:r>
              <a:rPr lang="en-CA" sz="2000" dirty="0" smtClean="0"/>
              <a:t>, Miranda, </a:t>
            </a:r>
            <a:r>
              <a:rPr lang="en-CA" sz="2000" dirty="0"/>
              <a:t>Ariel, </a:t>
            </a:r>
            <a:r>
              <a:rPr lang="en-CA" sz="2000" dirty="0" smtClean="0"/>
              <a:t>Umbriel</a:t>
            </a:r>
            <a:endParaRPr lang="en-CA" sz="2000" dirty="0"/>
          </a:p>
          <a:p>
            <a:r>
              <a:rPr lang="en-CA" sz="2000" dirty="0"/>
              <a:t>Rings: 	</a:t>
            </a:r>
            <a:r>
              <a:rPr lang="en-CA" sz="2000" dirty="0" smtClean="0"/>
              <a:t>                         13</a:t>
            </a:r>
            <a:endParaRPr lang="en-CA" sz="2000" dirty="0"/>
          </a:p>
          <a:p>
            <a:r>
              <a:rPr lang="en-CA" sz="2000" dirty="0"/>
              <a:t>Orbit Distance:	</a:t>
            </a:r>
            <a:r>
              <a:rPr lang="en-CA" sz="2000" dirty="0" smtClean="0"/>
              <a:t>         2,870,658,186 </a:t>
            </a:r>
            <a:r>
              <a:rPr lang="en-CA" sz="2000" dirty="0"/>
              <a:t>km (19.19 AU)</a:t>
            </a:r>
          </a:p>
          <a:p>
            <a:r>
              <a:rPr lang="en-CA" sz="2000" dirty="0"/>
              <a:t>Orbit Period:	</a:t>
            </a:r>
            <a:r>
              <a:rPr lang="en-CA" sz="2000" dirty="0" smtClean="0"/>
              <a:t>         30,687 </a:t>
            </a:r>
            <a:r>
              <a:rPr lang="en-CA" sz="2000" dirty="0"/>
              <a:t>days (84.0 years</a:t>
            </a:r>
            <a:r>
              <a:rPr lang="en-CA" sz="2000" dirty="0" smtClean="0"/>
              <a:t>)</a:t>
            </a:r>
          </a:p>
          <a:p>
            <a:r>
              <a:rPr lang="en-CA" sz="2000" dirty="0" smtClean="0"/>
              <a:t>Rotation Period:           17.2 hours</a:t>
            </a:r>
            <a:endParaRPr lang="en-CA" sz="2000" dirty="0"/>
          </a:p>
          <a:p>
            <a:r>
              <a:rPr lang="en-CA" sz="2000" dirty="0"/>
              <a:t>Effective </a:t>
            </a:r>
            <a:r>
              <a:rPr lang="en-CA" sz="2000" dirty="0" smtClean="0"/>
              <a:t>Temp: </a:t>
            </a:r>
            <a:r>
              <a:rPr lang="en-CA" sz="2000" dirty="0"/>
              <a:t>	</a:t>
            </a:r>
            <a:r>
              <a:rPr lang="en-CA" sz="2000" dirty="0" smtClean="0"/>
              <a:t>         -</a:t>
            </a:r>
            <a:r>
              <a:rPr lang="en-CA" sz="2000" dirty="0"/>
              <a:t>216 °C</a:t>
            </a:r>
          </a:p>
          <a:p>
            <a:r>
              <a:rPr lang="en-CA" sz="2000" dirty="0"/>
              <a:t>Discovery Date:	</a:t>
            </a:r>
            <a:r>
              <a:rPr lang="en-CA" sz="2000" dirty="0" smtClean="0"/>
              <a:t>         March </a:t>
            </a:r>
            <a:r>
              <a:rPr lang="en-CA" sz="2000" dirty="0"/>
              <a:t>13th 1781</a:t>
            </a:r>
          </a:p>
          <a:p>
            <a:r>
              <a:rPr lang="en-CA" sz="2000" dirty="0"/>
              <a:t>Discovered By:	</a:t>
            </a:r>
            <a:r>
              <a:rPr lang="en-CA" sz="2000" dirty="0" smtClean="0"/>
              <a:t>         William </a:t>
            </a:r>
            <a:r>
              <a:rPr lang="en-CA" sz="2000" dirty="0"/>
              <a:t>Herschel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5428" y="6186826"/>
            <a:ext cx="3142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http://space-facts.com/uranus/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835" y="396019"/>
            <a:ext cx="876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Neptune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3" y="2356339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2122" y="1920133"/>
            <a:ext cx="5732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Equatorial </a:t>
            </a:r>
            <a:r>
              <a:rPr lang="en-CA" sz="2000" dirty="0" smtClean="0"/>
              <a:t>Diameter:    49,528 km (3.89 Earth’s)</a:t>
            </a:r>
            <a:endParaRPr lang="en-CA" sz="2000" dirty="0"/>
          </a:p>
          <a:p>
            <a:r>
              <a:rPr lang="en-CA" sz="2000" dirty="0"/>
              <a:t>Polar Diameter:	</a:t>
            </a:r>
            <a:r>
              <a:rPr lang="en-CA" sz="2000" dirty="0" smtClean="0"/>
              <a:t>          48,682 </a:t>
            </a:r>
            <a:r>
              <a:rPr lang="en-CA" sz="2000" dirty="0"/>
              <a:t>km</a:t>
            </a:r>
          </a:p>
          <a:p>
            <a:r>
              <a:rPr lang="en-CA" sz="2000" dirty="0"/>
              <a:t>Mass:	</a:t>
            </a:r>
            <a:r>
              <a:rPr lang="en-CA" sz="2000" dirty="0" smtClean="0"/>
              <a:t>                         1.02 </a:t>
            </a:r>
            <a:r>
              <a:rPr lang="en-CA" sz="2000" dirty="0"/>
              <a:t>× </a:t>
            </a:r>
            <a:r>
              <a:rPr lang="en-CA" sz="2000" dirty="0" smtClean="0"/>
              <a:t>10</a:t>
            </a:r>
            <a:r>
              <a:rPr lang="en-CA" sz="2000" baseline="30000" dirty="0" smtClean="0"/>
              <a:t>26</a:t>
            </a:r>
            <a:r>
              <a:rPr lang="en-CA" sz="2000" dirty="0" smtClean="0"/>
              <a:t> </a:t>
            </a:r>
            <a:r>
              <a:rPr lang="en-CA" sz="2000" dirty="0"/>
              <a:t>kg (17 Earths)</a:t>
            </a:r>
          </a:p>
          <a:p>
            <a:r>
              <a:rPr lang="en-CA" sz="2000" dirty="0"/>
              <a:t>Moons:	</a:t>
            </a:r>
            <a:r>
              <a:rPr lang="en-CA" sz="2000" dirty="0" smtClean="0"/>
              <a:t>                         14 </a:t>
            </a:r>
            <a:r>
              <a:rPr lang="en-CA" sz="2000" dirty="0"/>
              <a:t>(Triton)</a:t>
            </a:r>
          </a:p>
          <a:p>
            <a:r>
              <a:rPr lang="en-CA" sz="2000" dirty="0"/>
              <a:t>Rings: 	</a:t>
            </a:r>
            <a:r>
              <a:rPr lang="en-CA" sz="2000" dirty="0" smtClean="0"/>
              <a:t>                          5</a:t>
            </a:r>
            <a:endParaRPr lang="en-CA" sz="2000" dirty="0"/>
          </a:p>
          <a:p>
            <a:r>
              <a:rPr lang="en-CA" sz="2000" dirty="0"/>
              <a:t>Orbit Distance:	</a:t>
            </a:r>
            <a:r>
              <a:rPr lang="en-CA" sz="2000" dirty="0" smtClean="0"/>
              <a:t>         4,498,396,441 </a:t>
            </a:r>
            <a:r>
              <a:rPr lang="en-CA" sz="2000" dirty="0"/>
              <a:t>km (30.10 AU)</a:t>
            </a:r>
          </a:p>
          <a:p>
            <a:r>
              <a:rPr lang="en-CA" sz="2000" dirty="0"/>
              <a:t>Orbit Period:	</a:t>
            </a:r>
            <a:r>
              <a:rPr lang="en-CA" sz="2000" dirty="0" smtClean="0"/>
              <a:t>         60,190 </a:t>
            </a:r>
            <a:r>
              <a:rPr lang="en-CA" sz="2000" dirty="0"/>
              <a:t>days (164.8 years</a:t>
            </a:r>
            <a:r>
              <a:rPr lang="en-CA" sz="2000" dirty="0" smtClean="0"/>
              <a:t>)</a:t>
            </a:r>
          </a:p>
          <a:p>
            <a:r>
              <a:rPr lang="en-CA" sz="2000" dirty="0" smtClean="0"/>
              <a:t>Rotation Period:            16.1 hours</a:t>
            </a:r>
            <a:endParaRPr lang="en-CA" sz="2000" dirty="0"/>
          </a:p>
          <a:p>
            <a:r>
              <a:rPr lang="en-CA" sz="2000" dirty="0"/>
              <a:t>Effective </a:t>
            </a:r>
            <a:r>
              <a:rPr lang="en-CA" sz="2000" dirty="0" smtClean="0"/>
              <a:t>Temp: </a:t>
            </a:r>
            <a:r>
              <a:rPr lang="en-CA" sz="2000" dirty="0"/>
              <a:t>	</a:t>
            </a:r>
            <a:r>
              <a:rPr lang="en-CA" sz="2000" dirty="0" smtClean="0"/>
              <a:t>         -</a:t>
            </a:r>
            <a:r>
              <a:rPr lang="en-CA" sz="2000" dirty="0"/>
              <a:t>214 °C</a:t>
            </a:r>
          </a:p>
          <a:p>
            <a:r>
              <a:rPr lang="en-CA" sz="2000" dirty="0"/>
              <a:t>Discovery Date:	</a:t>
            </a:r>
            <a:r>
              <a:rPr lang="en-CA" sz="2000" dirty="0" smtClean="0"/>
              <a:t>         September </a:t>
            </a:r>
            <a:r>
              <a:rPr lang="en-CA" sz="2000" dirty="0"/>
              <a:t>23rd 1846</a:t>
            </a:r>
          </a:p>
          <a:p>
            <a:r>
              <a:rPr lang="en-CA" sz="2000" dirty="0"/>
              <a:t>Discovered By:	</a:t>
            </a:r>
            <a:r>
              <a:rPr lang="en-CA" sz="2000" dirty="0" smtClean="0"/>
              <a:t>         </a:t>
            </a:r>
            <a:r>
              <a:rPr lang="en-CA" sz="2000" dirty="0" err="1" smtClean="0"/>
              <a:t>Urbain</a:t>
            </a:r>
            <a:r>
              <a:rPr lang="en-CA" sz="2000" dirty="0" smtClean="0"/>
              <a:t> </a:t>
            </a:r>
            <a:r>
              <a:rPr lang="en-CA" sz="2000" dirty="0"/>
              <a:t>Le </a:t>
            </a:r>
            <a:r>
              <a:rPr lang="en-CA" sz="2000" dirty="0" err="1" smtClean="0"/>
              <a:t>Verrier</a:t>
            </a:r>
            <a:r>
              <a:rPr lang="en-CA" sz="2000" dirty="0" smtClean="0"/>
              <a:t>, </a:t>
            </a:r>
            <a:r>
              <a:rPr lang="en-CA" sz="2000" dirty="0"/>
              <a:t>Johann Galle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3735" y="5893750"/>
            <a:ext cx="328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http://space-facts.com/neptune/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417" y="382099"/>
            <a:ext cx="962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Outer regions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1975338"/>
            <a:ext cx="7704000" cy="385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4369" y="6211669"/>
            <a:ext cx="7291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  <a:hlinkClick r:id="rId3"/>
              </a:rPr>
              <a:t>https://commons.wikimedia.org/wiki/File:TheTransneptunians_73AU.svg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845" y="6353128"/>
            <a:ext cx="481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https://en.wikipedia.org/wiki/File:EightTNOs.png</a:t>
            </a:r>
          </a:p>
        </p:txBody>
      </p:sp>
    </p:spTree>
    <p:extLst>
      <p:ext uri="{BB962C8B-B14F-4D97-AF65-F5344CB8AC3E}">
        <p14:creationId xmlns:p14="http://schemas.microsoft.com/office/powerpoint/2010/main" val="87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87988"/>
              </p:ext>
            </p:extLst>
          </p:nvPr>
        </p:nvGraphicFramePr>
        <p:xfrm>
          <a:off x="1254370" y="1297073"/>
          <a:ext cx="6904892" cy="49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4892"/>
              </a:tblGrid>
              <a:tr h="49197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*</a:t>
                      </a:r>
                      <a:r>
                        <a:rPr lang="en-CA" sz="2400" dirty="0" err="1" smtClean="0"/>
                        <a:t>Transneptunian</a:t>
                      </a:r>
                      <a:r>
                        <a:rPr lang="en-CA" sz="2400" dirty="0" smtClean="0"/>
                        <a:t> Ice Dwarf Planets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13455"/>
              </p:ext>
            </p:extLst>
          </p:nvPr>
        </p:nvGraphicFramePr>
        <p:xfrm>
          <a:off x="1254370" y="1789052"/>
          <a:ext cx="6904892" cy="3306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387"/>
                <a:gridCol w="2064997"/>
                <a:gridCol w="1467121"/>
                <a:gridCol w="1686387"/>
              </a:tblGrid>
              <a:tr h="41328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Size (km)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Mass (</a:t>
                      </a:r>
                      <a:r>
                        <a:rPr lang="en-CA" baseline="0" dirty="0" smtClean="0"/>
                        <a:t>kg)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 Distance (AU)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hlinkClick r:id="rId2"/>
                        </a:rPr>
                        <a:t>Pluto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2375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1.30</a:t>
                      </a:r>
                      <a:r>
                        <a:rPr lang="en-CA" dirty="0" smtClean="0">
                          <a:effectLst/>
                        </a:rPr>
                        <a:t>×</a:t>
                      </a:r>
                      <a:r>
                        <a:rPr lang="en-CA" dirty="0" smtClean="0"/>
                        <a:t>10</a:t>
                      </a:r>
                      <a:r>
                        <a:rPr lang="en-CA" baseline="30000" dirty="0" smtClean="0"/>
                        <a:t>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39.48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3" tooltip="Eris (dwarf planet)"/>
                        </a:rPr>
                        <a:t>Eris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1.66</a:t>
                      </a:r>
                      <a:r>
                        <a:rPr lang="en-CA" dirty="0" smtClean="0">
                          <a:effectLst/>
                        </a:rPr>
                        <a:t>×</a:t>
                      </a:r>
                      <a:r>
                        <a:rPr lang="en-CA" dirty="0" smtClean="0"/>
                        <a:t>10</a:t>
                      </a:r>
                      <a:r>
                        <a:rPr lang="en-CA" baseline="30000" dirty="0" smtClean="0"/>
                        <a:t>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67.78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err="1" smtClean="0">
                          <a:hlinkClick r:id="rId4" tooltip="Makemake"/>
                        </a:rPr>
                        <a:t>Makemake</a:t>
                      </a:r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1502x1430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&lt; 4.4 × 10</a:t>
                      </a:r>
                      <a:r>
                        <a:rPr lang="en-CA" baseline="30000" dirty="0" smtClean="0"/>
                        <a:t>21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45.72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5" tooltip="Haumea"/>
                        </a:rPr>
                        <a:t>Haumea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1,920 × 1,540 × 990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4.00</a:t>
                      </a:r>
                      <a:r>
                        <a:rPr lang="en-CA" dirty="0" smtClean="0">
                          <a:effectLst/>
                        </a:rPr>
                        <a:t>×</a:t>
                      </a:r>
                      <a:r>
                        <a:rPr lang="en-CA" dirty="0" smtClean="0"/>
                        <a:t>10</a:t>
                      </a:r>
                      <a:r>
                        <a:rPr lang="en-CA" baseline="30000" dirty="0" smtClean="0"/>
                        <a:t>21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43.22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6" tooltip="90377 Sedna"/>
                        </a:rPr>
                        <a:t>Sedna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~ 1000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</a:t>
                      </a:r>
                      <a:r>
                        <a:rPr lang="en-CA" baseline="0" dirty="0" smtClean="0"/>
                        <a:t> satellites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506.2**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7" tooltip="50000 Quaoar"/>
                        </a:rPr>
                        <a:t>Quaoar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1.4</a:t>
                      </a:r>
                      <a:r>
                        <a:rPr lang="en-CA" dirty="0" smtClean="0">
                          <a:effectLst/>
                        </a:rPr>
                        <a:t>×</a:t>
                      </a:r>
                      <a:r>
                        <a:rPr lang="en-CA" dirty="0" smtClean="0"/>
                        <a:t>10</a:t>
                      </a:r>
                      <a:r>
                        <a:rPr lang="en-CA" baseline="30000" dirty="0" smtClean="0"/>
                        <a:t>21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43.37</a:t>
                      </a:r>
                      <a:endParaRPr lang="en-CA" dirty="0"/>
                    </a:p>
                  </a:txBody>
                  <a:tcPr/>
                </a:tc>
              </a:tr>
              <a:tr h="413287">
                <a:tc>
                  <a:txBody>
                    <a:bodyPr/>
                    <a:lstStyle/>
                    <a:p>
                      <a:r>
                        <a:rPr lang="en-CA" dirty="0" smtClean="0">
                          <a:hlinkClick r:id="rId8" tooltip="Snow White"/>
                        </a:rPr>
                        <a:t>“Snow White"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1535x1280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~1.5 × 10</a:t>
                      </a:r>
                      <a:r>
                        <a:rPr lang="en-CA" baseline="30000" dirty="0" smtClean="0"/>
                        <a:t>21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66.99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0923" y="559190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**eccentricity 0.855 (presently near perihelion)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219199" y="5204266"/>
            <a:ext cx="5521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*   </a:t>
            </a:r>
            <a:r>
              <a:rPr lang="en-CA" dirty="0" smtClean="0">
                <a:hlinkClick r:id="rId9"/>
              </a:rPr>
              <a:t>https</a:t>
            </a:r>
            <a:r>
              <a:rPr lang="en-CA" dirty="0">
                <a:hlinkClick r:id="rId9"/>
              </a:rPr>
              <a:t>://en.wikipedia.org/wiki/Trans-Neptunian_object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69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60" y="343738"/>
            <a:ext cx="8116765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latin typeface="+mn-lt"/>
              </a:rPr>
              <a:t>  </a:t>
            </a:r>
            <a:r>
              <a:rPr lang="en-CA" sz="5300" b="1" dirty="0" smtClean="0">
                <a:latin typeface="+mn-lt"/>
              </a:rPr>
              <a:t>Planets of our Solar System</a:t>
            </a:r>
            <a:endParaRPr lang="en-CA" sz="5300" b="1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06" y="1859267"/>
            <a:ext cx="7919390" cy="4291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6123" y="5737938"/>
            <a:ext cx="7791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Artist’s image of protoplanetary nebula: By NASA [Public domain], via Wikimedia Commons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8860" y="6284240"/>
            <a:ext cx="7326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dirty="0">
                <a:solidFill>
                  <a:prstClr val="black"/>
                </a:solidFill>
                <a:hlinkClick r:id="rId3"/>
              </a:rPr>
              <a:t>Let us learn something of these planets and their orbits</a:t>
            </a:r>
            <a:r>
              <a:rPr lang="en-CA" sz="1600" dirty="0">
                <a:solidFill>
                  <a:prstClr val="black"/>
                </a:solidFill>
                <a:hlinkClick r:id="rId3"/>
              </a:rPr>
              <a:t>.</a:t>
            </a:r>
            <a:endParaRPr lang="en-CA" sz="16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8" y="1438031"/>
            <a:ext cx="8128000" cy="489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0954" y="5966266"/>
            <a:ext cx="7690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https://www.eso.org/public/outreach/eduoff/vt-2004/Background/Infol2/EIS-C1_pf.html</a:t>
            </a:r>
          </a:p>
        </p:txBody>
      </p:sp>
    </p:spTree>
    <p:extLst>
      <p:ext uri="{BB962C8B-B14F-4D97-AF65-F5344CB8AC3E}">
        <p14:creationId xmlns:p14="http://schemas.microsoft.com/office/powerpoint/2010/main" val="28136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Kuiper belt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" y="1497037"/>
            <a:ext cx="8100000" cy="4738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2698" y="6362674"/>
            <a:ext cx="4189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srgbClr val="FF0000"/>
                </a:solidFill>
                <a:hlinkClick r:id="rId3"/>
              </a:rPr>
              <a:t>Kuiper Belt </a:t>
            </a:r>
            <a:r>
              <a:rPr lang="en-CA" dirty="0" smtClean="0">
                <a:solidFill>
                  <a:srgbClr val="FF0000"/>
                </a:solidFill>
              </a:rPr>
              <a:t>– artwork:  </a:t>
            </a:r>
            <a:r>
              <a:rPr lang="en-CA" dirty="0">
                <a:solidFill>
                  <a:srgbClr val="FF0000"/>
                </a:solidFill>
                <a:hlinkClick r:id="rId4" action="ppaction://hlinkfile"/>
              </a:rPr>
              <a:t>laurinemoreau.com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>
                <a:latin typeface="+mn-lt"/>
              </a:rPr>
              <a:t>Oort</a:t>
            </a:r>
            <a:r>
              <a:rPr lang="en-CA" b="1" dirty="0" smtClean="0">
                <a:latin typeface="+mn-lt"/>
              </a:rPr>
              <a:t> cloud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24" y="1494000"/>
            <a:ext cx="4860000" cy="486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3606" y="6488668"/>
            <a:ext cx="4236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err="1" smtClean="0">
                <a:solidFill>
                  <a:srgbClr val="FF0000"/>
                </a:solidFill>
                <a:hlinkClick r:id="rId3"/>
              </a:rPr>
              <a:t>Oort</a:t>
            </a:r>
            <a:r>
              <a:rPr lang="en-CA" dirty="0" smtClean="0">
                <a:solidFill>
                  <a:srgbClr val="FF0000"/>
                </a:solidFill>
                <a:hlinkClick r:id="rId3"/>
              </a:rPr>
              <a:t> Cloud  </a:t>
            </a:r>
            <a:r>
              <a:rPr lang="en-CA" dirty="0" smtClean="0">
                <a:solidFill>
                  <a:srgbClr val="FF0000"/>
                </a:solidFill>
              </a:rPr>
              <a:t>– </a:t>
            </a:r>
            <a:r>
              <a:rPr lang="en-CA" dirty="0">
                <a:solidFill>
                  <a:srgbClr val="FF0000"/>
                </a:solidFill>
              </a:rPr>
              <a:t>artwork:  </a:t>
            </a:r>
            <a:r>
              <a:rPr lang="en-CA" dirty="0">
                <a:solidFill>
                  <a:srgbClr val="FF0000"/>
                </a:solidFill>
                <a:hlinkClick r:id="rId4" action="ppaction://hlinkfile"/>
              </a:rPr>
              <a:t>laurinemoreau.com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Worksheet" r:id="rId4" imgW="1228835" imgH="390420" progId="Excel.Sheet.12">
                  <p:embed/>
                </p:oleObj>
              </mc:Choice>
              <mc:Fallback>
                <p:oleObj name="Worksheet" r:id="rId4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6884"/>
              </p:ext>
            </p:extLst>
          </p:nvPr>
        </p:nvGraphicFramePr>
        <p:xfrm>
          <a:off x="1488830" y="1219199"/>
          <a:ext cx="6330460" cy="3951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066"/>
                <a:gridCol w="1255519"/>
                <a:gridCol w="1333989"/>
                <a:gridCol w="1255519"/>
                <a:gridCol w="1330367"/>
              </a:tblGrid>
              <a:tr h="1642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CA" sz="2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The planetary system: orbital parameters</a:t>
                      </a:r>
                      <a:endParaRPr lang="en-CA" sz="2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2511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Planet</a:t>
                      </a:r>
                      <a:endParaRPr lang="en-CA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D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Period (</a:t>
                      </a:r>
                      <a:r>
                        <a:rPr lang="en-CA" sz="1800" b="1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yr</a:t>
                      </a:r>
                      <a:r>
                        <a:rPr lang="en-CA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)</a:t>
                      </a:r>
                      <a:endParaRPr lang="en-CA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D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Distance (AU)</a:t>
                      </a:r>
                      <a:endParaRPr lang="en-CA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D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Eccentricity</a:t>
                      </a:r>
                      <a:endParaRPr lang="en-CA" sz="18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D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Inclination </a:t>
                      </a:r>
                      <a:r>
                        <a:rPr lang="en-CA" sz="1800" b="1" u="none" strike="noStrike" baseline="30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</a:t>
                      </a:r>
                      <a:endParaRPr lang="en-CA" sz="1800" b="1" i="0" u="none" strike="noStrike" baseline="30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D661"/>
                    </a:solidFill>
                  </a:tcPr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>
                          <a:effectLst/>
                        </a:rPr>
                        <a:t>Mercury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0.2408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0.39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0.206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7.0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Venus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0.6152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0.72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0.007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3.4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Earth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1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0.017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Mars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1.881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1.52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0.093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1.9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Ceres*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3.63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2.36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0.237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7.1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Jupiter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11.86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5.2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0.049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1.3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Saturn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29.46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9.54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0.056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2.5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Uranus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84.01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19.19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0.047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0.8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>
                          <a:effectLst/>
                        </a:rPr>
                        <a:t>Neptune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164.79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30.0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0.009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1.8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  <a:tr h="32511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u="none" strike="noStrike" dirty="0" smtClean="0">
                          <a:effectLst/>
                        </a:rPr>
                        <a:t>Pluto*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>
                          <a:effectLst/>
                        </a:rPr>
                        <a:t>248.5</a:t>
                      </a:r>
                      <a:endParaRPr lang="en-C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 smtClean="0">
                          <a:effectLst/>
                        </a:rPr>
                        <a:t>39.48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0.25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800" u="none" strike="noStrike" dirty="0">
                          <a:effectLst/>
                        </a:rPr>
                        <a:t>17.2</a:t>
                      </a:r>
                      <a:endParaRPr lang="en-C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16000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9538" y="5409274"/>
            <a:ext cx="166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</a:rPr>
              <a:t>* Dwarf planets</a:t>
            </a:r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latin typeface="+mn-lt"/>
              </a:rPr>
              <a:t>Orbital eccentricity</a:t>
            </a:r>
            <a:endParaRPr lang="en-CA" b="1" dirty="0"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80492" y="2532185"/>
            <a:ext cx="4994031" cy="3247292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6066692" y="4032739"/>
            <a:ext cx="269631" cy="24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2180492" y="4155831"/>
            <a:ext cx="4994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4"/>
            <a:endCxn id="3" idx="0"/>
          </p:cNvCxnSpPr>
          <p:nvPr/>
        </p:nvCxnSpPr>
        <p:spPr>
          <a:xfrm flipV="1">
            <a:off x="4677508" y="2532185"/>
            <a:ext cx="0" cy="3247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67754" y="2652345"/>
            <a:ext cx="105508" cy="12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86400" y="2625969"/>
            <a:ext cx="281354" cy="64477"/>
          </a:xfrm>
          <a:prstGeom prst="straightConnector1">
            <a:avLst/>
          </a:prstGeom>
          <a:ln w="539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21192" y="369416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a</a:t>
            </a:r>
            <a:endParaRPr lang="en-C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30938" y="315607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b</a:t>
            </a: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88767" y="3971165"/>
            <a:ext cx="14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X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066692" y="3509528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Sun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8027" y="2328359"/>
            <a:ext cx="97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Planet</a:t>
            </a:r>
            <a:endParaRPr lang="en-CA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174523" y="3949841"/>
            <a:ext cx="118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Perihelion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073341" y="3939625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Aphelion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2530" y="1956913"/>
                <a:ext cx="188673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1 − </m:t>
                          </m:r>
                          <m:f>
                            <m:f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4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CA" sz="2400" b="0" i="1" baseline="30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30" y="1956913"/>
                <a:ext cx="1886735" cy="10911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466844" y="5921778"/>
            <a:ext cx="6295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/>
              <a:t>a</a:t>
            </a:r>
            <a:r>
              <a:rPr lang="en-CA" sz="2200" dirty="0" smtClean="0"/>
              <a:t>   is the semi-major axis, </a:t>
            </a:r>
          </a:p>
          <a:p>
            <a:r>
              <a:rPr lang="en-CA" sz="2200" b="1" dirty="0" smtClean="0"/>
              <a:t>b</a:t>
            </a:r>
            <a:r>
              <a:rPr lang="en-CA" sz="2200" dirty="0" smtClean="0"/>
              <a:t>   is the semi-minor axis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3181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latin typeface="+mn-lt"/>
              </a:rPr>
              <a:t>Orbital inclination</a:t>
            </a:r>
            <a:endParaRPr lang="en-CA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66692" y="3202915"/>
            <a:ext cx="269631" cy="24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99583" y="3278327"/>
            <a:ext cx="5074939" cy="2059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03690" y="3277897"/>
            <a:ext cx="105508" cy="1289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58265" y="3357054"/>
            <a:ext cx="369074" cy="11025"/>
          </a:xfrm>
          <a:prstGeom prst="straightConnector1">
            <a:avLst/>
          </a:prstGeom>
          <a:ln w="539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1012" y="3280026"/>
            <a:ext cx="14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X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066692" y="3509528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Sun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3758" y="3517165"/>
            <a:ext cx="978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Planet</a:t>
            </a:r>
            <a:endParaRPr lang="en-CA" sz="24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099582" y="3341179"/>
            <a:ext cx="5074939" cy="111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9549" y="3971193"/>
            <a:ext cx="3938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Ecliptic plane (Earth’s orbital plane)</a:t>
            </a:r>
            <a:endParaRPr lang="en-CA" sz="2000" b="1" dirty="0">
              <a:solidFill>
                <a:srgbClr val="FF0000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6200000" flipH="1">
            <a:off x="1613404" y="2807311"/>
            <a:ext cx="769392" cy="45719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35615" y="1944662"/>
            <a:ext cx="130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B050"/>
                </a:solidFill>
              </a:rPr>
              <a:t>Inclination angle</a:t>
            </a:r>
          </a:p>
        </p:txBody>
      </p:sp>
    </p:spTree>
    <p:extLst>
      <p:ext uri="{BB962C8B-B14F-4D97-AF65-F5344CB8AC3E}">
        <p14:creationId xmlns:p14="http://schemas.microsoft.com/office/powerpoint/2010/main" val="42254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/>
      <p:bldP spid="17" grpId="0"/>
      <p:bldP spid="18" grpId="0"/>
      <p:bldP spid="25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Mercury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6" y="2074985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0031" y="1934869"/>
            <a:ext cx="5380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Diameter:	4,879 km</a:t>
            </a:r>
          </a:p>
          <a:p>
            <a:r>
              <a:rPr lang="en-CA" sz="2000" dirty="0"/>
              <a:t>Mass:	</a:t>
            </a:r>
            <a:r>
              <a:rPr lang="en-CA" sz="2000" dirty="0" smtClean="0"/>
              <a:t>                3.30 </a:t>
            </a:r>
            <a:r>
              <a:rPr lang="en-CA" sz="2000" dirty="0"/>
              <a:t>x </a:t>
            </a:r>
            <a:r>
              <a:rPr lang="en-CA" sz="2000" dirty="0" smtClean="0"/>
              <a:t>10</a:t>
            </a:r>
            <a:r>
              <a:rPr lang="en-CA" sz="2000" baseline="30000" dirty="0" smtClean="0"/>
              <a:t>23</a:t>
            </a:r>
            <a:r>
              <a:rPr lang="en-CA" sz="2000" dirty="0" smtClean="0"/>
              <a:t> </a:t>
            </a:r>
            <a:r>
              <a:rPr lang="en-CA" sz="2000" dirty="0"/>
              <a:t>kg (5.5% Earth)</a:t>
            </a:r>
          </a:p>
          <a:p>
            <a:r>
              <a:rPr lang="en-CA" sz="2000" dirty="0"/>
              <a:t>Moons:	</a:t>
            </a:r>
            <a:r>
              <a:rPr lang="en-CA" sz="2000" dirty="0" smtClean="0"/>
              <a:t>                None</a:t>
            </a:r>
            <a:endParaRPr lang="en-CA" sz="2000" dirty="0"/>
          </a:p>
          <a:p>
            <a:r>
              <a:rPr lang="en-CA" sz="2000" dirty="0"/>
              <a:t>Orbit Distance:	57,909,227 km (0.39 AU)</a:t>
            </a:r>
          </a:p>
          <a:p>
            <a:r>
              <a:rPr lang="en-CA" sz="2000" dirty="0"/>
              <a:t>Orbit Period:	88 </a:t>
            </a:r>
            <a:r>
              <a:rPr lang="en-CA" sz="2000" dirty="0" smtClean="0"/>
              <a:t>days</a:t>
            </a:r>
          </a:p>
          <a:p>
            <a:r>
              <a:rPr lang="en-CA" sz="2000" dirty="0" smtClean="0"/>
              <a:t>Rotation Period:   58.7 days (3:2 spin-orbit couple)</a:t>
            </a:r>
            <a:endParaRPr lang="en-CA" sz="2000" dirty="0"/>
          </a:p>
          <a:p>
            <a:r>
              <a:rPr lang="en-CA" sz="2000" dirty="0"/>
              <a:t>Surface </a:t>
            </a:r>
            <a:r>
              <a:rPr lang="en-CA" sz="2000" dirty="0" smtClean="0"/>
              <a:t>Temp: </a:t>
            </a:r>
            <a:r>
              <a:rPr lang="en-CA" sz="2000" dirty="0"/>
              <a:t>	-173 to 427°C</a:t>
            </a:r>
          </a:p>
          <a:p>
            <a:r>
              <a:rPr lang="en-CA" sz="2000" dirty="0"/>
              <a:t>First Record:	14th century BC</a:t>
            </a:r>
          </a:p>
          <a:p>
            <a:r>
              <a:rPr lang="en-CA" sz="2000" dirty="0"/>
              <a:t>Recorded By:	Assyrian astronomers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8812" y="6093042"/>
            <a:ext cx="328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http://space-facts.com/mercury/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305" y="520211"/>
            <a:ext cx="9334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Venus</a:t>
            </a:r>
            <a:endParaRPr lang="en-CA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3139" y="2234192"/>
            <a:ext cx="5275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Diameter:	</a:t>
            </a:r>
            <a:r>
              <a:rPr lang="en-CA" sz="2000" dirty="0" smtClean="0"/>
              <a:t>  12,104 </a:t>
            </a:r>
            <a:r>
              <a:rPr lang="en-CA" sz="2000" dirty="0"/>
              <a:t>km</a:t>
            </a:r>
          </a:p>
          <a:p>
            <a:r>
              <a:rPr lang="en-CA" sz="2000" dirty="0"/>
              <a:t>Mass:	</a:t>
            </a:r>
            <a:r>
              <a:rPr lang="en-CA" sz="2000" dirty="0" smtClean="0"/>
              <a:t>                  4.87 </a:t>
            </a:r>
            <a:r>
              <a:rPr lang="en-CA" sz="2000" dirty="0"/>
              <a:t>x </a:t>
            </a:r>
            <a:r>
              <a:rPr lang="en-CA" sz="2000" dirty="0" smtClean="0"/>
              <a:t>10</a:t>
            </a:r>
            <a:r>
              <a:rPr lang="en-CA" sz="2000" baseline="30000" dirty="0" smtClean="0"/>
              <a:t>24</a:t>
            </a:r>
            <a:r>
              <a:rPr lang="en-CA" sz="2000" dirty="0" smtClean="0"/>
              <a:t> </a:t>
            </a:r>
            <a:r>
              <a:rPr lang="en-CA" sz="2000" dirty="0"/>
              <a:t>kg (81.5% Earth)</a:t>
            </a:r>
          </a:p>
          <a:p>
            <a:r>
              <a:rPr lang="en-CA" sz="2000" dirty="0"/>
              <a:t>Moons:	</a:t>
            </a:r>
            <a:r>
              <a:rPr lang="en-CA" sz="2000" dirty="0" smtClean="0"/>
              <a:t>                  None</a:t>
            </a:r>
            <a:endParaRPr lang="en-CA" sz="2000" dirty="0"/>
          </a:p>
          <a:p>
            <a:r>
              <a:rPr lang="en-CA" sz="2000" dirty="0"/>
              <a:t>Orbit Distance:	</a:t>
            </a:r>
            <a:r>
              <a:rPr lang="en-CA" sz="2000" dirty="0" smtClean="0"/>
              <a:t>  108,209,475 </a:t>
            </a:r>
            <a:r>
              <a:rPr lang="en-CA" sz="2000" dirty="0"/>
              <a:t>km (0.73 AU)</a:t>
            </a:r>
          </a:p>
          <a:p>
            <a:r>
              <a:rPr lang="en-CA" sz="2000" dirty="0"/>
              <a:t>Orbit Period:	</a:t>
            </a:r>
            <a:r>
              <a:rPr lang="en-CA" sz="2000" dirty="0" smtClean="0"/>
              <a:t>  225 days</a:t>
            </a:r>
          </a:p>
          <a:p>
            <a:r>
              <a:rPr lang="en-CA" sz="2000" dirty="0" smtClean="0"/>
              <a:t>Rotation Period:     243 days (retrograde)</a:t>
            </a:r>
            <a:endParaRPr lang="en-CA" sz="2000" dirty="0"/>
          </a:p>
          <a:p>
            <a:r>
              <a:rPr lang="en-CA" sz="2000" dirty="0"/>
              <a:t>Surface </a:t>
            </a:r>
            <a:r>
              <a:rPr lang="en-CA" sz="2000" dirty="0" smtClean="0"/>
              <a:t>Temp: </a:t>
            </a:r>
            <a:r>
              <a:rPr lang="en-CA" sz="2000" dirty="0"/>
              <a:t>	</a:t>
            </a:r>
            <a:r>
              <a:rPr lang="en-CA" sz="2000" dirty="0" smtClean="0"/>
              <a:t>  462 </a:t>
            </a:r>
            <a:r>
              <a:rPr lang="en-CA" sz="2000" dirty="0"/>
              <a:t>°</a:t>
            </a:r>
            <a:r>
              <a:rPr lang="en-CA" sz="2000" dirty="0" smtClean="0"/>
              <a:t>C (almost constant)</a:t>
            </a:r>
            <a:endParaRPr lang="en-CA" sz="2000" dirty="0"/>
          </a:p>
          <a:p>
            <a:r>
              <a:rPr lang="en-CA" sz="2000" dirty="0"/>
              <a:t>First Record:	</a:t>
            </a:r>
            <a:r>
              <a:rPr lang="en-CA" sz="2000" dirty="0" smtClean="0"/>
              <a:t>  17th </a:t>
            </a:r>
            <a:r>
              <a:rPr lang="en-CA" sz="2000" dirty="0"/>
              <a:t>century BC</a:t>
            </a:r>
          </a:p>
          <a:p>
            <a:r>
              <a:rPr lang="en-CA" sz="2000" dirty="0"/>
              <a:t>Recorded By:	</a:t>
            </a:r>
            <a:r>
              <a:rPr lang="en-CA" sz="2000" dirty="0" smtClean="0"/>
              <a:t>  Babylonian </a:t>
            </a:r>
            <a:r>
              <a:rPr lang="en-CA" sz="2000" dirty="0"/>
              <a:t>astronomers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3" y="2234192"/>
            <a:ext cx="2286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4381" y="5999257"/>
            <a:ext cx="3051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http://space-facts.com/venus/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981" y="560510"/>
            <a:ext cx="9525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Earth</a:t>
            </a:r>
            <a:endParaRPr lang="en-CA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2234192"/>
            <a:ext cx="2286000" cy="228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1076" y="2389892"/>
            <a:ext cx="49705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Equatorial </a:t>
            </a:r>
            <a:r>
              <a:rPr lang="en-CA" dirty="0" smtClean="0"/>
              <a:t>Diameter:           12,756 </a:t>
            </a:r>
            <a:r>
              <a:rPr lang="en-CA" dirty="0"/>
              <a:t>km</a:t>
            </a:r>
          </a:p>
          <a:p>
            <a:r>
              <a:rPr lang="en-CA" dirty="0"/>
              <a:t>Polar Diameter:	</a:t>
            </a:r>
            <a:r>
              <a:rPr lang="en-CA" dirty="0" smtClean="0"/>
              <a:t>             12,714 </a:t>
            </a:r>
            <a:r>
              <a:rPr lang="en-CA" dirty="0"/>
              <a:t>km</a:t>
            </a:r>
          </a:p>
          <a:p>
            <a:r>
              <a:rPr lang="en-CA" dirty="0"/>
              <a:t>Mass:	</a:t>
            </a:r>
            <a:r>
              <a:rPr lang="en-CA" dirty="0" smtClean="0"/>
              <a:t>                               5.97 </a:t>
            </a:r>
            <a:r>
              <a:rPr lang="en-CA" dirty="0"/>
              <a:t>x </a:t>
            </a:r>
            <a:r>
              <a:rPr lang="en-CA" dirty="0" smtClean="0"/>
              <a:t>10</a:t>
            </a:r>
            <a:r>
              <a:rPr lang="en-CA" baseline="30000" dirty="0" smtClean="0"/>
              <a:t>24</a:t>
            </a:r>
            <a:r>
              <a:rPr lang="en-CA" dirty="0" smtClean="0"/>
              <a:t> </a:t>
            </a:r>
            <a:r>
              <a:rPr lang="en-CA" dirty="0"/>
              <a:t>kg</a:t>
            </a:r>
          </a:p>
          <a:p>
            <a:r>
              <a:rPr lang="en-CA" dirty="0"/>
              <a:t>Moons:	</a:t>
            </a:r>
            <a:r>
              <a:rPr lang="en-CA" dirty="0" smtClean="0"/>
              <a:t>                               1 </a:t>
            </a:r>
            <a:r>
              <a:rPr lang="en-CA" dirty="0"/>
              <a:t>(The Moon)</a:t>
            </a:r>
          </a:p>
          <a:p>
            <a:r>
              <a:rPr lang="en-CA" dirty="0"/>
              <a:t>Orbit Distance:	</a:t>
            </a:r>
            <a:r>
              <a:rPr lang="en-CA" dirty="0" smtClean="0"/>
              <a:t>              149,598,262 </a:t>
            </a:r>
            <a:r>
              <a:rPr lang="en-CA" dirty="0"/>
              <a:t>km (1 AU)</a:t>
            </a:r>
          </a:p>
          <a:p>
            <a:r>
              <a:rPr lang="en-CA" dirty="0"/>
              <a:t>Orbit Period:	</a:t>
            </a:r>
            <a:r>
              <a:rPr lang="en-CA" dirty="0" smtClean="0"/>
              <a:t>              365.26 days</a:t>
            </a:r>
          </a:p>
          <a:p>
            <a:r>
              <a:rPr lang="en-CA" dirty="0" smtClean="0"/>
              <a:t>Rotation Period (solar):        86 400 seconds = 1 day</a:t>
            </a:r>
          </a:p>
          <a:p>
            <a:r>
              <a:rPr lang="en-CA" dirty="0" smtClean="0"/>
              <a:t>Rotation Period: (sidereal):  23.93 hours</a:t>
            </a:r>
            <a:endParaRPr lang="en-CA" dirty="0"/>
          </a:p>
          <a:p>
            <a:r>
              <a:rPr lang="en-CA" dirty="0"/>
              <a:t>Surface Temperature</a:t>
            </a:r>
            <a:r>
              <a:rPr lang="en-CA" dirty="0" smtClean="0"/>
              <a:t>:           -</a:t>
            </a:r>
            <a:r>
              <a:rPr lang="en-CA" dirty="0"/>
              <a:t>88 to 58°C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8197" y="5858580"/>
            <a:ext cx="300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http://space-facts.com/earth/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000" y="513618"/>
            <a:ext cx="11334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+mn-lt"/>
              </a:rPr>
              <a:t>Moon</a:t>
            </a:r>
            <a:endParaRPr lang="en-CA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1076" y="2389892"/>
            <a:ext cx="49705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/>
              <a:t>Diameter:              3,475 km (0.27 Earth’s)</a:t>
            </a:r>
            <a:endParaRPr lang="en-CA" sz="2000" dirty="0"/>
          </a:p>
          <a:p>
            <a:r>
              <a:rPr lang="en-CA" sz="2000" dirty="0"/>
              <a:t>Mass:	</a:t>
            </a:r>
            <a:r>
              <a:rPr lang="en-CA" sz="2000" dirty="0" smtClean="0"/>
              <a:t>                7.35 </a:t>
            </a:r>
            <a:r>
              <a:rPr lang="en-CA" sz="2000" dirty="0"/>
              <a:t>× </a:t>
            </a:r>
            <a:r>
              <a:rPr lang="en-CA" sz="2000" dirty="0" smtClean="0"/>
              <a:t>10</a:t>
            </a:r>
            <a:r>
              <a:rPr lang="en-CA" sz="2000" baseline="30000" dirty="0" smtClean="0"/>
              <a:t>22</a:t>
            </a:r>
            <a:r>
              <a:rPr lang="en-CA" sz="2000" dirty="0" smtClean="0"/>
              <a:t> </a:t>
            </a:r>
            <a:r>
              <a:rPr lang="en-CA" sz="2000" dirty="0"/>
              <a:t>kg (0.01 </a:t>
            </a:r>
            <a:r>
              <a:rPr lang="en-CA" sz="2000" dirty="0" smtClean="0"/>
              <a:t>Earth’s</a:t>
            </a:r>
            <a:r>
              <a:rPr lang="en-CA" sz="2000" dirty="0"/>
              <a:t>)</a:t>
            </a:r>
          </a:p>
          <a:p>
            <a:r>
              <a:rPr lang="en-CA" sz="2000" dirty="0" smtClean="0"/>
              <a:t>Orbital </a:t>
            </a:r>
            <a:r>
              <a:rPr lang="en-CA" sz="2000" dirty="0" err="1" smtClean="0"/>
              <a:t>eccen</a:t>
            </a:r>
            <a:r>
              <a:rPr lang="en-CA" sz="2000" dirty="0" smtClean="0"/>
              <a:t>.:      0.055</a:t>
            </a:r>
            <a:endParaRPr lang="en-CA" sz="2000" dirty="0"/>
          </a:p>
          <a:p>
            <a:r>
              <a:rPr lang="en-CA" sz="2000" dirty="0"/>
              <a:t>Orbit </a:t>
            </a:r>
            <a:r>
              <a:rPr lang="en-CA" sz="2000" dirty="0" smtClean="0"/>
              <a:t>Distance:     384,400 </a:t>
            </a:r>
            <a:r>
              <a:rPr lang="en-CA" sz="2000" dirty="0"/>
              <a:t>km</a:t>
            </a:r>
          </a:p>
          <a:p>
            <a:r>
              <a:rPr lang="en-CA" sz="2000" dirty="0"/>
              <a:t>Orbit </a:t>
            </a:r>
            <a:r>
              <a:rPr lang="en-CA" sz="2000" dirty="0" smtClean="0"/>
              <a:t>Period:         27.3 days (Tropical month)</a:t>
            </a:r>
          </a:p>
          <a:p>
            <a:r>
              <a:rPr lang="en-CA" sz="2000" dirty="0"/>
              <a:t> </a:t>
            </a:r>
            <a:r>
              <a:rPr lang="en-CA" sz="2000" dirty="0" smtClean="0"/>
              <a:t>                                29.53 days (Synodic month)</a:t>
            </a:r>
            <a:endParaRPr lang="en-CA" sz="2000" dirty="0"/>
          </a:p>
          <a:p>
            <a:r>
              <a:rPr lang="en-CA" sz="2000" dirty="0"/>
              <a:t>Surface </a:t>
            </a:r>
            <a:r>
              <a:rPr lang="en-CA" sz="2000" dirty="0" smtClean="0"/>
              <a:t>Temp:      -</a:t>
            </a:r>
            <a:r>
              <a:rPr lang="en-CA" sz="2000" dirty="0"/>
              <a:t>233 to </a:t>
            </a:r>
            <a:r>
              <a:rPr lang="en-CA" sz="2000" dirty="0" smtClean="0"/>
              <a:t>123</a:t>
            </a:r>
            <a:r>
              <a:rPr lang="en-CA" dirty="0" smtClean="0"/>
              <a:t>C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2391507"/>
            <a:ext cx="22860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8505" y="5671011"/>
            <a:ext cx="343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prstClr val="black"/>
                </a:solidFill>
                <a:hlinkClick r:id="rId3"/>
              </a:rPr>
              <a:t>http://space-facts.com/the-moon/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83" y="515448"/>
            <a:ext cx="8477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10658</TotalTime>
  <Words>443</Words>
  <Application>Microsoft Office PowerPoint</Application>
  <PresentationFormat>On-screen Show (4:3)</PresentationFormat>
  <Paragraphs>272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Cambria Math</vt:lpstr>
      <vt:lpstr>1_Office Theme</vt:lpstr>
      <vt:lpstr>2_Office Theme</vt:lpstr>
      <vt:lpstr>Worksheet</vt:lpstr>
      <vt:lpstr>Terrestrial Planets</vt:lpstr>
      <vt:lpstr>  Planets of our Solar System</vt:lpstr>
      <vt:lpstr>PowerPoint Presentation</vt:lpstr>
      <vt:lpstr>Orbital eccentricity</vt:lpstr>
      <vt:lpstr>Orbital inclination</vt:lpstr>
      <vt:lpstr>Mercury</vt:lpstr>
      <vt:lpstr>Venus</vt:lpstr>
      <vt:lpstr>Earth</vt:lpstr>
      <vt:lpstr>Moon</vt:lpstr>
      <vt:lpstr>Mars</vt:lpstr>
      <vt:lpstr>Asteroids</vt:lpstr>
      <vt:lpstr>PowerPoint Presentation</vt:lpstr>
      <vt:lpstr>Jupiter</vt:lpstr>
      <vt:lpstr>Saturn</vt:lpstr>
      <vt:lpstr>Uranus</vt:lpstr>
      <vt:lpstr>Neptune</vt:lpstr>
      <vt:lpstr>Outer regions</vt:lpstr>
      <vt:lpstr>PowerPoint Presentation</vt:lpstr>
      <vt:lpstr>PowerPoint Presentation</vt:lpstr>
      <vt:lpstr>Kuiper belt</vt:lpstr>
      <vt:lpstr>Oort cloud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Planets</dc:title>
  <dc:creator>olivia</dc:creator>
  <cp:lastModifiedBy>olivia</cp:lastModifiedBy>
  <cp:revision>135</cp:revision>
  <dcterms:created xsi:type="dcterms:W3CDTF">2017-01-22T17:24:03Z</dcterms:created>
  <dcterms:modified xsi:type="dcterms:W3CDTF">2019-12-31T17:15:58Z</dcterms:modified>
</cp:coreProperties>
</file>