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2"/>
  </p:notesMasterIdLst>
  <p:sldIdLst>
    <p:sldId id="263" r:id="rId2"/>
    <p:sldId id="257" r:id="rId3"/>
    <p:sldId id="258" r:id="rId4"/>
    <p:sldId id="266" r:id="rId5"/>
    <p:sldId id="267" r:id="rId6"/>
    <p:sldId id="268" r:id="rId7"/>
    <p:sldId id="273" r:id="rId8"/>
    <p:sldId id="259" r:id="rId9"/>
    <p:sldId id="274" r:id="rId10"/>
    <p:sldId id="275" r:id="rId11"/>
    <p:sldId id="272" r:id="rId12"/>
    <p:sldId id="265" r:id="rId13"/>
    <p:sldId id="260" r:id="rId14"/>
    <p:sldId id="261" r:id="rId15"/>
    <p:sldId id="262" r:id="rId16"/>
    <p:sldId id="289" r:id="rId17"/>
    <p:sldId id="276" r:id="rId18"/>
    <p:sldId id="277" r:id="rId19"/>
    <p:sldId id="269" r:id="rId20"/>
    <p:sldId id="271" r:id="rId21"/>
    <p:sldId id="279" r:id="rId22"/>
    <p:sldId id="278" r:id="rId23"/>
    <p:sldId id="281" r:id="rId24"/>
    <p:sldId id="280" r:id="rId25"/>
    <p:sldId id="283" r:id="rId26"/>
    <p:sldId id="284" r:id="rId27"/>
    <p:sldId id="285" r:id="rId28"/>
    <p:sldId id="287" r:id="rId29"/>
    <p:sldId id="291" r:id="rId30"/>
    <p:sldId id="282"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58" autoAdjust="0"/>
  </p:normalViewPr>
  <p:slideViewPr>
    <p:cSldViewPr snapToGrid="0">
      <p:cViewPr varScale="1">
        <p:scale>
          <a:sx n="78" d="100"/>
          <a:sy n="78" d="100"/>
        </p:scale>
        <p:origin x="1014" y="84"/>
      </p:cViewPr>
      <p:guideLst/>
    </p:cSldViewPr>
  </p:slideViewPr>
  <p:notesTextViewPr>
    <p:cViewPr>
      <p:scale>
        <a:sx n="1" d="1"/>
        <a:sy n="1" d="1"/>
      </p:scale>
      <p:origin x="0" y="0"/>
    </p:cViewPr>
  </p:notesTextViewPr>
  <p:sorterViewPr>
    <p:cViewPr>
      <p:scale>
        <a:sx n="100" d="100"/>
        <a:sy n="100" d="100"/>
      </p:scale>
      <p:origin x="0" y="-13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1DAC8D-3FA0-4E93-A23B-3D206B4CCCB8}" type="datetimeFigureOut">
              <a:rPr lang="en-CA" smtClean="0"/>
              <a:t>14/12/2020</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A0343D-2BD6-4CC9-8D2E-95ED0C4657F1}" type="slidenum">
              <a:rPr lang="en-CA" smtClean="0"/>
              <a:t>‹#›</a:t>
            </a:fld>
            <a:endParaRPr lang="en-CA"/>
          </a:p>
        </p:txBody>
      </p:sp>
    </p:spTree>
    <p:extLst>
      <p:ext uri="{BB962C8B-B14F-4D97-AF65-F5344CB8AC3E}">
        <p14:creationId xmlns:p14="http://schemas.microsoft.com/office/powerpoint/2010/main" val="959169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DA0343D-2BD6-4CC9-8D2E-95ED0C4657F1}" type="slidenum">
              <a:rPr lang="en-CA" smtClean="0"/>
              <a:t>25</a:t>
            </a:fld>
            <a:endParaRPr lang="en-CA"/>
          </a:p>
        </p:txBody>
      </p:sp>
    </p:spTree>
    <p:extLst>
      <p:ext uri="{BB962C8B-B14F-4D97-AF65-F5344CB8AC3E}">
        <p14:creationId xmlns:p14="http://schemas.microsoft.com/office/powerpoint/2010/main" val="3531936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DA0343D-2BD6-4CC9-8D2E-95ED0C4657F1}" type="slidenum">
              <a:rPr lang="en-CA" smtClean="0"/>
              <a:t>30</a:t>
            </a:fld>
            <a:endParaRPr lang="en-CA"/>
          </a:p>
        </p:txBody>
      </p:sp>
    </p:spTree>
    <p:extLst>
      <p:ext uri="{BB962C8B-B14F-4D97-AF65-F5344CB8AC3E}">
        <p14:creationId xmlns:p14="http://schemas.microsoft.com/office/powerpoint/2010/main" val="4036037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14/12/2020</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037015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14/12/2020</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70325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14/12/2020</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013848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14/12/2020</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629399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14/12/2020</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063722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78621A2-B687-4726-93D9-79BE1664C035}" type="datetimeFigureOut">
              <a:rPr lang="en-CA" smtClean="0">
                <a:solidFill>
                  <a:prstClr val="black">
                    <a:tint val="75000"/>
                  </a:prstClr>
                </a:solidFill>
              </a:rPr>
              <a:pPr/>
              <a:t>14/12/2020</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086023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78621A2-B687-4726-93D9-79BE1664C035}" type="datetimeFigureOut">
              <a:rPr lang="en-CA" smtClean="0">
                <a:solidFill>
                  <a:prstClr val="black">
                    <a:tint val="75000"/>
                  </a:prstClr>
                </a:solidFill>
              </a:rPr>
              <a:pPr/>
              <a:t>14/12/2020</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226755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78621A2-B687-4726-93D9-79BE1664C035}" type="datetimeFigureOut">
              <a:rPr lang="en-CA" smtClean="0">
                <a:solidFill>
                  <a:prstClr val="black">
                    <a:tint val="75000"/>
                  </a:prstClr>
                </a:solidFill>
              </a:rPr>
              <a:pPr/>
              <a:t>14/12/2020</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98138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8621A2-B687-4726-93D9-79BE1664C035}" type="datetimeFigureOut">
              <a:rPr lang="en-CA" smtClean="0">
                <a:solidFill>
                  <a:prstClr val="black">
                    <a:tint val="75000"/>
                  </a:prstClr>
                </a:solidFill>
              </a:rPr>
              <a:pPr/>
              <a:t>14/12/2020</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613966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8621A2-B687-4726-93D9-79BE1664C035}" type="datetimeFigureOut">
              <a:rPr lang="en-CA" smtClean="0">
                <a:solidFill>
                  <a:prstClr val="black">
                    <a:tint val="75000"/>
                  </a:prstClr>
                </a:solidFill>
              </a:rPr>
              <a:pPr/>
              <a:t>14/12/2020</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087917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8621A2-B687-4726-93D9-79BE1664C035}" type="datetimeFigureOut">
              <a:rPr lang="en-CA" smtClean="0">
                <a:solidFill>
                  <a:prstClr val="black">
                    <a:tint val="75000"/>
                  </a:prstClr>
                </a:solidFill>
              </a:rPr>
              <a:pPr/>
              <a:t>14/12/2020</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088248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638C50-FDE5-4DBC-A2F0-ED4D546ABFE8}" type="datetimeFigureOut">
              <a:rPr lang="en-CA" smtClean="0">
                <a:solidFill>
                  <a:prstClr val="black">
                    <a:tint val="75000"/>
                  </a:prstClr>
                </a:solidFill>
              </a:rPr>
              <a:pPr/>
              <a:t>14/12/2020</a:t>
            </a:fld>
            <a:endParaRPr lang="en-CA">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5724710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hyperphysics.phy-astr.gsu.edu/hbase/Starlog/staspe.html#c4" TargetMode="External"/><Relationship Id="rId2" Type="http://schemas.openxmlformats.org/officeDocument/2006/relationships/hyperlink" Target="http://hyperphysics.phy-astr.gsu.edu/hbase/Starlog/staspe.html#c2" TargetMode="External"/><Relationship Id="rId1" Type="http://schemas.openxmlformats.org/officeDocument/2006/relationships/slideLayout" Target="../slideLayouts/slideLayout6.xml"/><Relationship Id="rId6" Type="http://schemas.openxmlformats.org/officeDocument/2006/relationships/hyperlink" Target="https://www.reverbnation.com/tunepak/1349839" TargetMode="External"/><Relationship Id="rId5" Type="http://schemas.openxmlformats.org/officeDocument/2006/relationships/hyperlink" Target="http://www.dianenalini.com/" TargetMode="External"/><Relationship Id="rId4" Type="http://schemas.openxmlformats.org/officeDocument/2006/relationships/hyperlink" Target="http://sappho.eps.mcgill.ca/~olivia/CourseMedia/OBAFGKMLT.mp3"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www.esa.int/Our_Activities/Space_Science/Hipparcos_overview" TargetMode="External"/><Relationship Id="rId2" Type="http://schemas.openxmlformats.org/officeDocument/2006/relationships/image" Target="../media/image3.emf"/><Relationship Id="rId1" Type="http://schemas.openxmlformats.org/officeDocument/2006/relationships/slideLayout" Target="../slideLayouts/slideLayout6.xml"/><Relationship Id="rId4" Type="http://schemas.openxmlformats.org/officeDocument/2006/relationships/hyperlink" Target="http://sci.esa.int/gaia/"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tars.astro.illinois.edu/sow/sun.html" TargetMode="External"/><Relationship Id="rId2" Type="http://schemas.openxmlformats.org/officeDocument/2006/relationships/hyperlink" Target="http://stars.astro.illinois.edu/sow/class.html" TargetMode="External"/><Relationship Id="rId1" Type="http://schemas.openxmlformats.org/officeDocument/2006/relationships/slideLayout" Target="../slideLayouts/slideLayout6.xml"/><Relationship Id="rId6" Type="http://schemas.openxmlformats.org/officeDocument/2006/relationships/hyperlink" Target="http://stars.astro.illinois.edu/sow/sirius.html" TargetMode="External"/><Relationship Id="rId5" Type="http://schemas.openxmlformats.org/officeDocument/2006/relationships/hyperlink" Target="http://stars.astro.illinois.edu/sow/rigil-kent.html" TargetMode="External"/><Relationship Id="rId4" Type="http://schemas.openxmlformats.org/officeDocument/2006/relationships/hyperlink" Target="http://www.solstation.com/stars/alp-cent3.htm"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tars.astro.illinois.edu/sow/rigil-kent.html" TargetMode="External"/><Relationship Id="rId13" Type="http://schemas.openxmlformats.org/officeDocument/2006/relationships/hyperlink" Target="http://stars.astro.illinois.edu/sow/betelgeuse.html" TargetMode="External"/><Relationship Id="rId3" Type="http://schemas.openxmlformats.org/officeDocument/2006/relationships/hyperlink" Target="http://stars.astro.illinois.edu/sow/sun.html" TargetMode="External"/><Relationship Id="rId7" Type="http://schemas.openxmlformats.org/officeDocument/2006/relationships/hyperlink" Target="http://stars.astro.illinois.edu/sow/arcturus.html" TargetMode="External"/><Relationship Id="rId12" Type="http://schemas.openxmlformats.org/officeDocument/2006/relationships/hyperlink" Target="http://stars.astro.illinois.edu/sow/procyon.html" TargetMode="External"/><Relationship Id="rId2" Type="http://schemas.openxmlformats.org/officeDocument/2006/relationships/hyperlink" Target="http://stars.astro.illinois.edu/sow/class.html" TargetMode="External"/><Relationship Id="rId1" Type="http://schemas.openxmlformats.org/officeDocument/2006/relationships/slideLayout" Target="../slideLayouts/slideLayout6.xml"/><Relationship Id="rId6" Type="http://schemas.openxmlformats.org/officeDocument/2006/relationships/hyperlink" Target="http://stars.astro.illinois.edu/sow/canopus.html" TargetMode="External"/><Relationship Id="rId11" Type="http://schemas.openxmlformats.org/officeDocument/2006/relationships/hyperlink" Target="http://stars.astro.illinois.edu/sow/rigel.html" TargetMode="External"/><Relationship Id="rId5" Type="http://schemas.openxmlformats.org/officeDocument/2006/relationships/hyperlink" Target="http://www.solstation.com/stars/alp-cent3.htm" TargetMode="External"/><Relationship Id="rId10" Type="http://schemas.openxmlformats.org/officeDocument/2006/relationships/hyperlink" Target="http://stars.astro.illinois.edu/sow/capella.html" TargetMode="External"/><Relationship Id="rId4" Type="http://schemas.openxmlformats.org/officeDocument/2006/relationships/hyperlink" Target="http://stars.astro.illinois.edu/sow/sirius.html" TargetMode="External"/><Relationship Id="rId9" Type="http://schemas.openxmlformats.org/officeDocument/2006/relationships/hyperlink" Target="http://stars.astro.illinois.edu/sow/vega.html"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en.wikipedia.org/wiki/Hertzsprung%E2%80%93Russell_diagram#/media/File:HRDiagram.png" TargetMode="External"/><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hyperlink" Target="http://sci.esa.int/gaia/60240-the-hertzsprung-russell-diagram/" TargetMode="External"/><Relationship Id="rId4" Type="http://schemas.openxmlformats.org/officeDocument/2006/relationships/hyperlink" Target="http://www.esa.int/Our_Activities/Space_Science/Hipparcos_overview"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hyperlink" Target="http://hyperphysics.phy-astr.gsu.edu/hbase/Astro/cepheid.html" TargetMode="External"/><Relationship Id="rId2" Type="http://schemas.openxmlformats.org/officeDocument/2006/relationships/image" Target="../media/image9.g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hyperphysics.phy-astr.gsu.edu/hbase/Astro/cepheid.html"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hyperlink" Target="https://en.wikipedia.org/wiki/File:Hubble-aucouleurs.png" TargetMode="External"/><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hyperlink" Target="http://news.nationalgeographic.com/content/dam/news/rights-exempt/nat-geo-staff-graphics-illustrations/2016/02/eso1606a.ngsversion.1456410119606.jpg?01"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atlasoftheuniverse.com/12lys.html" TargetMode="External"/><Relationship Id="rId2" Type="http://schemas.openxmlformats.org/officeDocument/2006/relationships/image" Target="../media/image16.gif"/><Relationship Id="rId1" Type="http://schemas.openxmlformats.org/officeDocument/2006/relationships/slideLayout" Target="../slideLayouts/slideLayout6.xml"/><Relationship Id="rId4" Type="http://schemas.openxmlformats.org/officeDocument/2006/relationships/hyperlink" Target="http://www.atlasoftheuniverse.com/me.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hyperlink" Target="http://www.astro.ucla.edu/~wright/doppler.ht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hyperlink" Target="http://image.slidesharecdn.com/redshiftdraft-140213082740-phpapp02/95/redshift-draft-29-638.jpg?cb=1392280088" TargetMode="External"/><Relationship Id="rId1" Type="http://schemas.openxmlformats.org/officeDocument/2006/relationships/slideLayout" Target="../slideLayouts/slideLayout6.xml"/><Relationship Id="rId4" Type="http://schemas.openxmlformats.org/officeDocument/2006/relationships/image" Target="../media/image20.emf"/></Relationships>
</file>

<file path=ppt/slides/_rels/slide2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www.theguardian.com/science/2019/nov/02/hubble-constant-mystery-that-keeps-getting-bigger-estimate-rate-expansion-universe-cosmology-cepheid" TargetMode="External"/><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hyperlink" Target="http://news.nationalgeographic.com/content/dam/news/rights-exempt/nat-geo-staff-graphics-illustrations/2016/02/eso1606a.ngsversion.1456410119606.jpg?01"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www.astro.cornell.edu/academics/courses/astro201/hipparchus.htm" TargetMode="External"/><Relationship Id="rId2" Type="http://schemas.openxmlformats.org/officeDocument/2006/relationships/hyperlink" Target="https://en.wikipedia.org/wiki/Hipparchus"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hyperphysics.phy-astr.gsu.edu/hbase/wien.html"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098637"/>
            <a:ext cx="6858000" cy="748693"/>
          </a:xfrm>
        </p:spPr>
        <p:txBody>
          <a:bodyPr>
            <a:normAutofit fontScale="90000"/>
          </a:bodyPr>
          <a:lstStyle/>
          <a:p>
            <a:r>
              <a:rPr lang="en-CA" b="1" dirty="0" smtClean="0"/>
              <a:t>Terrestrial Planets</a:t>
            </a:r>
            <a:endParaRPr lang="en-CA" b="1" dirty="0"/>
          </a:p>
        </p:txBody>
      </p:sp>
      <p:sp>
        <p:nvSpPr>
          <p:cNvPr id="3" name="Subtitle 2"/>
          <p:cNvSpPr>
            <a:spLocks noGrp="1"/>
          </p:cNvSpPr>
          <p:nvPr>
            <p:ph type="subTitle" idx="1"/>
          </p:nvPr>
        </p:nvSpPr>
        <p:spPr/>
        <p:txBody>
          <a:bodyPr>
            <a:normAutofit/>
          </a:bodyPr>
          <a:lstStyle/>
          <a:p>
            <a:r>
              <a:rPr lang="en-CA" sz="1800" smtClean="0"/>
              <a:t>Week </a:t>
            </a:r>
            <a:r>
              <a:rPr lang="en-CA" sz="1800" dirty="0"/>
              <a:t>3</a:t>
            </a:r>
          </a:p>
        </p:txBody>
      </p:sp>
      <p:sp>
        <p:nvSpPr>
          <p:cNvPr id="4" name="TextBox 3"/>
          <p:cNvSpPr txBox="1"/>
          <p:nvPr/>
        </p:nvSpPr>
        <p:spPr>
          <a:xfrm>
            <a:off x="789974" y="4980734"/>
            <a:ext cx="2821329" cy="715581"/>
          </a:xfrm>
          <a:prstGeom prst="rect">
            <a:avLst/>
          </a:prstGeom>
          <a:noFill/>
        </p:spPr>
        <p:txBody>
          <a:bodyPr wrap="square" rtlCol="0">
            <a:spAutoFit/>
          </a:bodyPr>
          <a:lstStyle/>
          <a:p>
            <a:r>
              <a:rPr lang="en-CA" sz="1350" dirty="0">
                <a:solidFill>
                  <a:prstClr val="black"/>
                </a:solidFill>
              </a:rPr>
              <a:t>Professor Olivia Jensen</a:t>
            </a:r>
          </a:p>
          <a:p>
            <a:r>
              <a:rPr lang="en-CA" sz="1350" dirty="0">
                <a:solidFill>
                  <a:prstClr val="black"/>
                </a:solidFill>
              </a:rPr>
              <a:t>Earth and Planetary Sciences</a:t>
            </a:r>
          </a:p>
          <a:p>
            <a:r>
              <a:rPr lang="en-CA" sz="1350" dirty="0">
                <a:solidFill>
                  <a:prstClr val="black"/>
                </a:solidFill>
              </a:rPr>
              <a:t>FD Adams 131C</a:t>
            </a:r>
          </a:p>
        </p:txBody>
      </p:sp>
    </p:spTree>
    <p:extLst>
      <p:ext uri="{BB962C8B-B14F-4D97-AF65-F5344CB8AC3E}">
        <p14:creationId xmlns:p14="http://schemas.microsoft.com/office/powerpoint/2010/main" val="34000846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800" b="1" dirty="0" smtClean="0">
                <a:latin typeface="+mn-lt"/>
              </a:rPr>
              <a:t>Spectral type – colour of stars</a:t>
            </a:r>
            <a:endParaRPr lang="en-CA" sz="4800" b="1" dirty="0">
              <a:latin typeface="+mn-lt"/>
            </a:endParaRPr>
          </a:p>
        </p:txBody>
      </p:sp>
      <p:sp>
        <p:nvSpPr>
          <p:cNvPr id="3" name="TextBox 2"/>
          <p:cNvSpPr txBox="1"/>
          <p:nvPr/>
        </p:nvSpPr>
        <p:spPr>
          <a:xfrm>
            <a:off x="628650" y="1690689"/>
            <a:ext cx="7886700" cy="461665"/>
          </a:xfrm>
          <a:prstGeom prst="rect">
            <a:avLst/>
          </a:prstGeom>
          <a:noFill/>
        </p:spPr>
        <p:txBody>
          <a:bodyPr wrap="square" rtlCol="0">
            <a:spAutoFit/>
          </a:bodyPr>
          <a:lstStyle/>
          <a:p>
            <a:r>
              <a:rPr lang="en-CA" sz="2400" dirty="0" smtClean="0"/>
              <a:t>Astronomers classify stars according to </a:t>
            </a:r>
            <a:r>
              <a:rPr lang="en-CA" sz="2400" b="1" i="1" dirty="0" smtClean="0"/>
              <a:t>Spectral Type </a:t>
            </a:r>
            <a:r>
              <a:rPr lang="en-CA" sz="2400" dirty="0" smtClean="0"/>
              <a:t>(colour).</a:t>
            </a:r>
            <a:endParaRPr lang="en-CA" sz="2400" dirty="0"/>
          </a:p>
        </p:txBody>
      </p:sp>
      <p:graphicFrame>
        <p:nvGraphicFramePr>
          <p:cNvPr id="5" name="Table 4"/>
          <p:cNvGraphicFramePr>
            <a:graphicFrameLocks noGrp="1"/>
          </p:cNvGraphicFramePr>
          <p:nvPr>
            <p:extLst>
              <p:ext uri="{D42A27DB-BD31-4B8C-83A1-F6EECF244321}">
                <p14:modId xmlns:p14="http://schemas.microsoft.com/office/powerpoint/2010/main" val="206829967"/>
              </p:ext>
            </p:extLst>
          </p:nvPr>
        </p:nvGraphicFramePr>
        <p:xfrm>
          <a:off x="951738" y="2261616"/>
          <a:ext cx="6808470" cy="3962400"/>
        </p:xfrm>
        <a:graphic>
          <a:graphicData uri="http://schemas.openxmlformats.org/drawingml/2006/table">
            <a:tbl>
              <a:tblPr/>
              <a:tblGrid>
                <a:gridCol w="1624203"/>
                <a:gridCol w="2231136"/>
                <a:gridCol w="2953131"/>
              </a:tblGrid>
              <a:tr h="363322">
                <a:tc>
                  <a:txBody>
                    <a:bodyPr/>
                    <a:lstStyle/>
                    <a:p>
                      <a:r>
                        <a:rPr lang="en-CA" sz="2000" b="1" dirty="0" smtClean="0"/>
                        <a:t>Spectral Type</a:t>
                      </a:r>
                      <a:endParaRPr lang="en-CA" sz="2000" b="1" dirty="0"/>
                    </a:p>
                  </a:txBody>
                  <a:tcPr anchor="ctr">
                    <a:lnL>
                      <a:noFill/>
                    </a:lnL>
                    <a:lnR>
                      <a:noFill/>
                    </a:lnR>
                    <a:lnT>
                      <a:noFill/>
                    </a:lnT>
                    <a:lnB>
                      <a:noFill/>
                    </a:lnB>
                  </a:tcPr>
                </a:tc>
                <a:tc>
                  <a:txBody>
                    <a:bodyPr/>
                    <a:lstStyle/>
                    <a:p>
                      <a:pPr algn="ctr"/>
                      <a:r>
                        <a:rPr lang="en-CA" sz="2000" b="1" dirty="0" smtClean="0"/>
                        <a:t>Temperature</a:t>
                      </a:r>
                      <a:endParaRPr lang="en-CA" sz="2000" b="1" dirty="0"/>
                    </a:p>
                  </a:txBody>
                  <a:tcPr anchor="ctr">
                    <a:lnL>
                      <a:noFill/>
                    </a:lnL>
                    <a:lnR w="12700" cap="flat" cmpd="sng" algn="ctr">
                      <a:noFill/>
                      <a:prstDash val="solid"/>
                      <a:round/>
                      <a:headEnd type="none" w="med" len="med"/>
                      <a:tailEnd type="none" w="med" len="med"/>
                    </a:lnR>
                    <a:lnT>
                      <a:noFill/>
                    </a:lnT>
                    <a:lnB>
                      <a:noFill/>
                    </a:lnB>
                  </a:tcPr>
                </a:tc>
                <a:tc>
                  <a:txBody>
                    <a:bodyPr/>
                    <a:lstStyle/>
                    <a:p>
                      <a:pPr algn="ctr"/>
                      <a:r>
                        <a:rPr lang="en-CA" sz="2000" b="1" dirty="0" smtClean="0"/>
                        <a:t>Characteristics</a:t>
                      </a:r>
                      <a:endParaRPr lang="en-CA" sz="20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63322">
                <a:tc>
                  <a:txBody>
                    <a:bodyPr/>
                    <a:lstStyle/>
                    <a:p>
                      <a:pPr algn="ctr"/>
                      <a:r>
                        <a:rPr lang="en-CA" sz="2000" b="1" dirty="0"/>
                        <a:t>O</a:t>
                      </a:r>
                    </a:p>
                  </a:txBody>
                  <a:tcPr anchor="ctr">
                    <a:lnL>
                      <a:noFill/>
                    </a:lnL>
                    <a:lnR>
                      <a:noFill/>
                    </a:lnR>
                    <a:lnT>
                      <a:noFill/>
                    </a:lnT>
                    <a:lnB>
                      <a:noFill/>
                    </a:lnB>
                  </a:tcPr>
                </a:tc>
                <a:tc>
                  <a:txBody>
                    <a:bodyPr/>
                    <a:lstStyle/>
                    <a:p>
                      <a:pPr marL="0" indent="0"/>
                      <a:r>
                        <a:rPr lang="en-CA" sz="2000" dirty="0"/>
                        <a:t>30,000 - 60,000 K </a:t>
                      </a:r>
                    </a:p>
                  </a:txBody>
                  <a:tcPr anchor="ctr">
                    <a:lnL>
                      <a:noFill/>
                    </a:lnL>
                    <a:lnR>
                      <a:noFill/>
                    </a:lnR>
                    <a:lnT>
                      <a:noFill/>
                    </a:lnT>
                    <a:lnB>
                      <a:noFill/>
                    </a:lnB>
                  </a:tcPr>
                </a:tc>
                <a:tc>
                  <a:txBody>
                    <a:bodyPr/>
                    <a:lstStyle/>
                    <a:p>
                      <a:r>
                        <a:rPr lang="en-CA" sz="2000" dirty="0">
                          <a:hlinkClick r:id="rId2"/>
                        </a:rPr>
                        <a:t>Blue stars</a:t>
                      </a:r>
                      <a:endParaRPr lang="en-CA" sz="2000" dirty="0"/>
                    </a:p>
                  </a:txBody>
                  <a:tcPr anchor="ctr">
                    <a:lnL>
                      <a:noFill/>
                    </a:lnL>
                    <a:lnR>
                      <a:noFill/>
                    </a:lnR>
                    <a:lnT w="12700" cap="flat" cmpd="sng" algn="ctr">
                      <a:noFill/>
                      <a:prstDash val="solid"/>
                      <a:round/>
                      <a:headEnd type="none" w="med" len="med"/>
                      <a:tailEnd type="none" w="med" len="med"/>
                    </a:lnT>
                    <a:lnB>
                      <a:noFill/>
                    </a:lnB>
                  </a:tcPr>
                </a:tc>
              </a:tr>
              <a:tr h="363322">
                <a:tc>
                  <a:txBody>
                    <a:bodyPr/>
                    <a:lstStyle/>
                    <a:p>
                      <a:pPr algn="ctr"/>
                      <a:r>
                        <a:rPr lang="en-CA" sz="2000" b="1" dirty="0"/>
                        <a:t>B </a:t>
                      </a:r>
                    </a:p>
                  </a:txBody>
                  <a:tcPr anchor="ctr">
                    <a:lnL>
                      <a:noFill/>
                    </a:lnL>
                    <a:lnR>
                      <a:noFill/>
                    </a:lnR>
                    <a:lnT>
                      <a:noFill/>
                    </a:lnT>
                    <a:lnB>
                      <a:noFill/>
                    </a:lnB>
                  </a:tcPr>
                </a:tc>
                <a:tc>
                  <a:txBody>
                    <a:bodyPr/>
                    <a:lstStyle/>
                    <a:p>
                      <a:r>
                        <a:rPr lang="en-CA" sz="2000" dirty="0"/>
                        <a:t>10,000 - 30,000 K </a:t>
                      </a:r>
                    </a:p>
                  </a:txBody>
                  <a:tcPr anchor="ctr">
                    <a:lnL>
                      <a:noFill/>
                    </a:lnL>
                    <a:lnR>
                      <a:noFill/>
                    </a:lnR>
                    <a:lnT>
                      <a:noFill/>
                    </a:lnT>
                    <a:lnB>
                      <a:noFill/>
                    </a:lnB>
                  </a:tcPr>
                </a:tc>
                <a:tc>
                  <a:txBody>
                    <a:bodyPr/>
                    <a:lstStyle/>
                    <a:p>
                      <a:r>
                        <a:rPr lang="en-CA" sz="2000" dirty="0">
                          <a:hlinkClick r:id="rId3"/>
                        </a:rPr>
                        <a:t>Blue-white stars</a:t>
                      </a:r>
                      <a:endParaRPr lang="en-CA" sz="2000" dirty="0"/>
                    </a:p>
                  </a:txBody>
                  <a:tcPr anchor="ctr">
                    <a:lnL>
                      <a:noFill/>
                    </a:lnL>
                    <a:lnR>
                      <a:noFill/>
                    </a:lnR>
                    <a:lnT>
                      <a:noFill/>
                    </a:lnT>
                    <a:lnB>
                      <a:noFill/>
                    </a:lnB>
                  </a:tcPr>
                </a:tc>
              </a:tr>
              <a:tr h="363322">
                <a:tc>
                  <a:txBody>
                    <a:bodyPr/>
                    <a:lstStyle/>
                    <a:p>
                      <a:pPr algn="ctr"/>
                      <a:r>
                        <a:rPr lang="en-CA" sz="2000" b="1" dirty="0"/>
                        <a:t>A </a:t>
                      </a:r>
                    </a:p>
                  </a:txBody>
                  <a:tcPr anchor="ctr">
                    <a:lnL>
                      <a:noFill/>
                    </a:lnL>
                    <a:lnR>
                      <a:noFill/>
                    </a:lnR>
                    <a:lnT>
                      <a:noFill/>
                    </a:lnT>
                    <a:lnB>
                      <a:noFill/>
                    </a:lnB>
                  </a:tcPr>
                </a:tc>
                <a:tc>
                  <a:txBody>
                    <a:bodyPr/>
                    <a:lstStyle/>
                    <a:p>
                      <a:r>
                        <a:rPr lang="en-CA" sz="2000" dirty="0"/>
                        <a:t>7,500 - 10,000 K </a:t>
                      </a:r>
                    </a:p>
                  </a:txBody>
                  <a:tcPr anchor="ctr">
                    <a:lnL>
                      <a:noFill/>
                    </a:lnL>
                    <a:lnR>
                      <a:noFill/>
                    </a:lnR>
                    <a:lnT>
                      <a:noFill/>
                    </a:lnT>
                    <a:lnB>
                      <a:noFill/>
                    </a:lnB>
                  </a:tcPr>
                </a:tc>
                <a:tc>
                  <a:txBody>
                    <a:bodyPr/>
                    <a:lstStyle/>
                    <a:p>
                      <a:r>
                        <a:rPr lang="en-CA" sz="2000" dirty="0"/>
                        <a:t>White stars</a:t>
                      </a:r>
                    </a:p>
                  </a:txBody>
                  <a:tcPr anchor="ctr">
                    <a:lnL>
                      <a:noFill/>
                    </a:lnL>
                    <a:lnR>
                      <a:noFill/>
                    </a:lnR>
                    <a:lnT>
                      <a:noFill/>
                    </a:lnT>
                    <a:lnB>
                      <a:noFill/>
                    </a:lnB>
                  </a:tcPr>
                </a:tc>
              </a:tr>
              <a:tr h="363322">
                <a:tc>
                  <a:txBody>
                    <a:bodyPr/>
                    <a:lstStyle/>
                    <a:p>
                      <a:pPr algn="ctr"/>
                      <a:r>
                        <a:rPr lang="en-CA" sz="2000" b="1"/>
                        <a:t>F </a:t>
                      </a:r>
                    </a:p>
                  </a:txBody>
                  <a:tcPr anchor="ctr">
                    <a:lnL>
                      <a:noFill/>
                    </a:lnL>
                    <a:lnR>
                      <a:noFill/>
                    </a:lnR>
                    <a:lnT>
                      <a:noFill/>
                    </a:lnT>
                    <a:lnB>
                      <a:noFill/>
                    </a:lnB>
                  </a:tcPr>
                </a:tc>
                <a:tc>
                  <a:txBody>
                    <a:bodyPr/>
                    <a:lstStyle/>
                    <a:p>
                      <a:r>
                        <a:rPr lang="en-CA" sz="2000" dirty="0"/>
                        <a:t>6,000 - 7,500 K </a:t>
                      </a:r>
                    </a:p>
                  </a:txBody>
                  <a:tcPr anchor="ctr">
                    <a:lnL>
                      <a:noFill/>
                    </a:lnL>
                    <a:lnR>
                      <a:noFill/>
                    </a:lnR>
                    <a:lnT>
                      <a:noFill/>
                    </a:lnT>
                    <a:lnB>
                      <a:noFill/>
                    </a:lnB>
                  </a:tcPr>
                </a:tc>
                <a:tc>
                  <a:txBody>
                    <a:bodyPr/>
                    <a:lstStyle/>
                    <a:p>
                      <a:r>
                        <a:rPr lang="en-CA" sz="2000" dirty="0"/>
                        <a:t>Yellow-white stars</a:t>
                      </a:r>
                    </a:p>
                  </a:txBody>
                  <a:tcPr anchor="ctr">
                    <a:lnL>
                      <a:noFill/>
                    </a:lnL>
                    <a:lnR>
                      <a:noFill/>
                    </a:lnR>
                    <a:lnT>
                      <a:noFill/>
                    </a:lnT>
                    <a:lnB>
                      <a:noFill/>
                    </a:lnB>
                  </a:tcPr>
                </a:tc>
              </a:tr>
              <a:tr h="363322">
                <a:tc>
                  <a:txBody>
                    <a:bodyPr/>
                    <a:lstStyle/>
                    <a:p>
                      <a:pPr algn="ctr"/>
                      <a:r>
                        <a:rPr lang="en-CA" sz="2000" b="1"/>
                        <a:t>G </a:t>
                      </a:r>
                    </a:p>
                  </a:txBody>
                  <a:tcPr anchor="ctr">
                    <a:lnL>
                      <a:noFill/>
                    </a:lnL>
                    <a:lnR>
                      <a:noFill/>
                    </a:lnR>
                    <a:lnT>
                      <a:noFill/>
                    </a:lnT>
                    <a:lnB>
                      <a:noFill/>
                    </a:lnB>
                  </a:tcPr>
                </a:tc>
                <a:tc>
                  <a:txBody>
                    <a:bodyPr/>
                    <a:lstStyle/>
                    <a:p>
                      <a:r>
                        <a:rPr lang="en-CA" sz="2000" dirty="0"/>
                        <a:t>5,000 - 6,000 K </a:t>
                      </a:r>
                    </a:p>
                  </a:txBody>
                  <a:tcPr anchor="ctr">
                    <a:lnL>
                      <a:noFill/>
                    </a:lnL>
                    <a:lnR>
                      <a:noFill/>
                    </a:lnR>
                    <a:lnT>
                      <a:noFill/>
                    </a:lnT>
                    <a:lnB>
                      <a:noFill/>
                    </a:lnB>
                  </a:tcPr>
                </a:tc>
                <a:tc>
                  <a:txBody>
                    <a:bodyPr/>
                    <a:lstStyle/>
                    <a:p>
                      <a:r>
                        <a:rPr lang="en-CA" sz="2000" dirty="0"/>
                        <a:t>Yellow stars (like the Sun)</a:t>
                      </a:r>
                    </a:p>
                  </a:txBody>
                  <a:tcPr anchor="ctr">
                    <a:lnL>
                      <a:noFill/>
                    </a:lnL>
                    <a:lnR>
                      <a:noFill/>
                    </a:lnR>
                    <a:lnT>
                      <a:noFill/>
                    </a:lnT>
                    <a:lnB>
                      <a:noFill/>
                    </a:lnB>
                  </a:tcPr>
                </a:tc>
              </a:tr>
              <a:tr h="363322">
                <a:tc>
                  <a:txBody>
                    <a:bodyPr/>
                    <a:lstStyle/>
                    <a:p>
                      <a:pPr algn="ctr"/>
                      <a:r>
                        <a:rPr lang="en-CA" sz="2000" b="1"/>
                        <a:t>K </a:t>
                      </a:r>
                    </a:p>
                  </a:txBody>
                  <a:tcPr anchor="ctr">
                    <a:lnL>
                      <a:noFill/>
                    </a:lnL>
                    <a:lnR>
                      <a:noFill/>
                    </a:lnR>
                    <a:lnT>
                      <a:noFill/>
                    </a:lnT>
                    <a:lnB>
                      <a:noFill/>
                    </a:lnB>
                  </a:tcPr>
                </a:tc>
                <a:tc>
                  <a:txBody>
                    <a:bodyPr/>
                    <a:lstStyle/>
                    <a:p>
                      <a:r>
                        <a:rPr lang="en-CA" sz="2000"/>
                        <a:t>3,500 - 5,000K </a:t>
                      </a:r>
                    </a:p>
                  </a:txBody>
                  <a:tcPr anchor="ctr">
                    <a:lnL>
                      <a:noFill/>
                    </a:lnL>
                    <a:lnR>
                      <a:noFill/>
                    </a:lnR>
                    <a:lnT>
                      <a:noFill/>
                    </a:lnT>
                    <a:lnB>
                      <a:noFill/>
                    </a:lnB>
                  </a:tcPr>
                </a:tc>
                <a:tc>
                  <a:txBody>
                    <a:bodyPr/>
                    <a:lstStyle/>
                    <a:p>
                      <a:r>
                        <a:rPr lang="en-CA" sz="2000" dirty="0"/>
                        <a:t>Yellow-orange stars</a:t>
                      </a:r>
                    </a:p>
                  </a:txBody>
                  <a:tcPr anchor="ctr">
                    <a:lnL>
                      <a:noFill/>
                    </a:lnL>
                    <a:lnR>
                      <a:noFill/>
                    </a:lnR>
                    <a:lnT>
                      <a:noFill/>
                    </a:lnT>
                    <a:lnB>
                      <a:noFill/>
                    </a:lnB>
                  </a:tcPr>
                </a:tc>
              </a:tr>
              <a:tr h="363322">
                <a:tc>
                  <a:txBody>
                    <a:bodyPr/>
                    <a:lstStyle/>
                    <a:p>
                      <a:pPr algn="ctr"/>
                      <a:r>
                        <a:rPr lang="en-CA" sz="2000" b="1"/>
                        <a:t>M </a:t>
                      </a:r>
                    </a:p>
                  </a:txBody>
                  <a:tcPr anchor="ctr">
                    <a:lnL>
                      <a:noFill/>
                    </a:lnL>
                    <a:lnR>
                      <a:noFill/>
                    </a:lnR>
                    <a:lnT>
                      <a:noFill/>
                    </a:lnT>
                    <a:lnB>
                      <a:noFill/>
                    </a:lnB>
                  </a:tcPr>
                </a:tc>
                <a:tc>
                  <a:txBody>
                    <a:bodyPr/>
                    <a:lstStyle/>
                    <a:p>
                      <a:r>
                        <a:rPr lang="en-CA" sz="2000" dirty="0"/>
                        <a:t>&lt; 3,500 K </a:t>
                      </a:r>
                    </a:p>
                  </a:txBody>
                  <a:tcPr anchor="ctr">
                    <a:lnL>
                      <a:noFill/>
                    </a:lnL>
                    <a:lnR>
                      <a:noFill/>
                    </a:lnR>
                    <a:lnT>
                      <a:noFill/>
                    </a:lnT>
                    <a:lnB>
                      <a:noFill/>
                    </a:lnB>
                  </a:tcPr>
                </a:tc>
                <a:tc>
                  <a:txBody>
                    <a:bodyPr/>
                    <a:lstStyle/>
                    <a:p>
                      <a:r>
                        <a:rPr lang="en-CA" sz="2000" dirty="0"/>
                        <a:t>Red </a:t>
                      </a:r>
                      <a:r>
                        <a:rPr lang="en-CA" sz="2000" dirty="0" smtClean="0"/>
                        <a:t>stars</a:t>
                      </a:r>
                    </a:p>
                  </a:txBody>
                  <a:tcPr anchor="ctr">
                    <a:lnL>
                      <a:noFill/>
                    </a:lnL>
                    <a:lnR>
                      <a:noFill/>
                    </a:lnR>
                    <a:lnT>
                      <a:noFill/>
                    </a:lnT>
                    <a:lnB>
                      <a:noFill/>
                    </a:lnB>
                  </a:tcPr>
                </a:tc>
              </a:tr>
              <a:tr h="363322">
                <a:tc>
                  <a:txBody>
                    <a:bodyPr/>
                    <a:lstStyle/>
                    <a:p>
                      <a:pPr algn="ctr"/>
                      <a:r>
                        <a:rPr lang="en-CA" sz="2000" b="1" dirty="0" smtClean="0"/>
                        <a:t>L</a:t>
                      </a:r>
                      <a:endParaRPr lang="en-CA" sz="2000" b="1" dirty="0"/>
                    </a:p>
                  </a:txBody>
                  <a:tcPr anchor="ctr">
                    <a:lnL>
                      <a:noFill/>
                    </a:lnL>
                    <a:lnR>
                      <a:noFill/>
                    </a:lnR>
                    <a:lnT>
                      <a:noFill/>
                    </a:lnT>
                    <a:lnB>
                      <a:noFill/>
                    </a:lnB>
                  </a:tcPr>
                </a:tc>
                <a:tc>
                  <a:txBody>
                    <a:bodyPr/>
                    <a:lstStyle/>
                    <a:p>
                      <a:r>
                        <a:rPr lang="en-CA" sz="2000" dirty="0" smtClean="0"/>
                        <a:t>~ 2,000 K</a:t>
                      </a:r>
                      <a:endParaRPr lang="en-CA" sz="2000" dirty="0"/>
                    </a:p>
                  </a:txBody>
                  <a:tcPr anchor="ctr">
                    <a:lnL>
                      <a:noFill/>
                    </a:lnL>
                    <a:lnR>
                      <a:noFill/>
                    </a:lnR>
                    <a:lnT>
                      <a:noFill/>
                    </a:lnT>
                    <a:lnB>
                      <a:noFill/>
                    </a:lnB>
                  </a:tcPr>
                </a:tc>
                <a:tc>
                  <a:txBody>
                    <a:bodyPr/>
                    <a:lstStyle/>
                    <a:p>
                      <a:r>
                        <a:rPr lang="en-CA" sz="2000" dirty="0" smtClean="0"/>
                        <a:t>Too cool for fusion?</a:t>
                      </a:r>
                    </a:p>
                  </a:txBody>
                  <a:tcPr anchor="ctr">
                    <a:lnL>
                      <a:noFill/>
                    </a:lnL>
                    <a:lnR>
                      <a:noFill/>
                    </a:lnR>
                    <a:lnT>
                      <a:noFill/>
                    </a:lnT>
                    <a:lnB>
                      <a:noFill/>
                    </a:lnB>
                  </a:tcPr>
                </a:tc>
              </a:tr>
              <a:tr h="363322">
                <a:tc>
                  <a:txBody>
                    <a:bodyPr/>
                    <a:lstStyle/>
                    <a:p>
                      <a:pPr algn="ctr"/>
                      <a:r>
                        <a:rPr lang="en-CA" sz="2000" b="1" dirty="0" smtClean="0"/>
                        <a:t>T</a:t>
                      </a:r>
                      <a:endParaRPr lang="en-CA" sz="2000" b="1" dirty="0"/>
                    </a:p>
                  </a:txBody>
                  <a:tcPr anchor="ctr">
                    <a:lnL>
                      <a:noFill/>
                    </a:lnL>
                    <a:lnR>
                      <a:noFill/>
                    </a:lnR>
                    <a:lnT>
                      <a:noFill/>
                    </a:lnT>
                    <a:lnB>
                      <a:noFill/>
                    </a:lnB>
                  </a:tcPr>
                </a:tc>
                <a:tc>
                  <a:txBody>
                    <a:bodyPr/>
                    <a:lstStyle/>
                    <a:p>
                      <a:r>
                        <a:rPr lang="en-CA" sz="2000" dirty="0" smtClean="0"/>
                        <a:t>550 – 1300K   </a:t>
                      </a:r>
                      <a:endParaRPr lang="en-CA" sz="2000" dirty="0"/>
                    </a:p>
                  </a:txBody>
                  <a:tcPr anchor="ctr">
                    <a:lnL>
                      <a:noFill/>
                    </a:lnL>
                    <a:lnR>
                      <a:noFill/>
                    </a:lnR>
                    <a:lnT>
                      <a:noFill/>
                    </a:lnT>
                    <a:lnB>
                      <a:noFill/>
                    </a:lnB>
                  </a:tcPr>
                </a:tc>
                <a:tc>
                  <a:txBody>
                    <a:bodyPr/>
                    <a:lstStyle/>
                    <a:p>
                      <a:r>
                        <a:rPr lang="en-CA" sz="2000" dirty="0" smtClean="0"/>
                        <a:t>Methane Dwarfs</a:t>
                      </a:r>
                    </a:p>
                  </a:txBody>
                  <a:tcPr anchor="ctr">
                    <a:lnL>
                      <a:noFill/>
                    </a:lnL>
                    <a:lnR>
                      <a:noFill/>
                    </a:lnR>
                    <a:lnT>
                      <a:noFill/>
                    </a:lnT>
                    <a:lnB>
                      <a:noFill/>
                    </a:lnB>
                  </a:tcPr>
                </a:tc>
              </a:tr>
            </a:tbl>
          </a:graphicData>
        </a:graphic>
      </p:graphicFrame>
      <p:sp>
        <p:nvSpPr>
          <p:cNvPr id="6" name="TextBox 5"/>
          <p:cNvSpPr txBox="1"/>
          <p:nvPr/>
        </p:nvSpPr>
        <p:spPr>
          <a:xfrm>
            <a:off x="1274064" y="2662309"/>
            <a:ext cx="7058406" cy="1631216"/>
          </a:xfrm>
          <a:prstGeom prst="rect">
            <a:avLst/>
          </a:prstGeom>
          <a:noFill/>
        </p:spPr>
        <p:txBody>
          <a:bodyPr wrap="square" rtlCol="0">
            <a:spAutoFit/>
          </a:bodyPr>
          <a:lstStyle/>
          <a:p>
            <a:r>
              <a:rPr lang="en-CA" sz="3600" b="1" dirty="0" smtClean="0">
                <a:solidFill>
                  <a:srgbClr val="FF0000"/>
                </a:solidFill>
              </a:rPr>
              <a:t>O</a:t>
            </a:r>
            <a:r>
              <a:rPr lang="en-CA" sz="3600" b="1" dirty="0" smtClean="0"/>
              <a:t>h </a:t>
            </a:r>
            <a:r>
              <a:rPr lang="en-CA" sz="3600" b="1" dirty="0" smtClean="0">
                <a:solidFill>
                  <a:srgbClr val="FF0000"/>
                </a:solidFill>
              </a:rPr>
              <a:t>B</a:t>
            </a:r>
            <a:r>
              <a:rPr lang="en-CA" sz="3600" b="1" dirty="0" smtClean="0"/>
              <a:t>e </a:t>
            </a:r>
            <a:r>
              <a:rPr lang="en-CA" sz="3600" b="1" dirty="0" smtClean="0">
                <a:solidFill>
                  <a:srgbClr val="FF0000"/>
                </a:solidFill>
              </a:rPr>
              <a:t>A</a:t>
            </a:r>
            <a:r>
              <a:rPr lang="en-CA" sz="3600" b="1" dirty="0" smtClean="0"/>
              <a:t> </a:t>
            </a:r>
            <a:r>
              <a:rPr lang="en-CA" sz="3600" b="1" dirty="0" smtClean="0">
                <a:solidFill>
                  <a:srgbClr val="FF0000"/>
                </a:solidFill>
              </a:rPr>
              <a:t>F</a:t>
            </a:r>
            <a:r>
              <a:rPr lang="en-CA" sz="3600" b="1" dirty="0" smtClean="0"/>
              <a:t>ine </a:t>
            </a:r>
            <a:r>
              <a:rPr lang="en-CA" sz="3600" b="1" dirty="0" smtClean="0">
                <a:solidFill>
                  <a:srgbClr val="FF0000"/>
                </a:solidFill>
              </a:rPr>
              <a:t>G</a:t>
            </a:r>
            <a:r>
              <a:rPr lang="en-CA" sz="3600" b="1" dirty="0" smtClean="0"/>
              <a:t>irl, </a:t>
            </a:r>
            <a:r>
              <a:rPr lang="en-CA" sz="3600" b="1" dirty="0" smtClean="0">
                <a:solidFill>
                  <a:srgbClr val="FF0000"/>
                </a:solidFill>
              </a:rPr>
              <a:t>K</a:t>
            </a:r>
            <a:r>
              <a:rPr lang="en-CA" sz="3600" b="1" dirty="0" smtClean="0"/>
              <a:t>iss </a:t>
            </a:r>
            <a:r>
              <a:rPr lang="en-CA" sz="3600" b="1" dirty="0" smtClean="0">
                <a:solidFill>
                  <a:srgbClr val="FF0000"/>
                </a:solidFill>
              </a:rPr>
              <a:t>M</a:t>
            </a:r>
            <a:r>
              <a:rPr lang="en-CA" sz="3600" b="1" dirty="0" smtClean="0"/>
              <a:t>e </a:t>
            </a:r>
            <a:r>
              <a:rPr lang="en-CA" sz="3600" b="1" dirty="0" smtClean="0">
                <a:solidFill>
                  <a:srgbClr val="FF0000"/>
                </a:solidFill>
              </a:rPr>
              <a:t>L</a:t>
            </a:r>
            <a:r>
              <a:rPr lang="en-CA" sz="3600" b="1" dirty="0" smtClean="0"/>
              <a:t>ike </a:t>
            </a:r>
            <a:r>
              <a:rPr lang="en-CA" sz="3600" b="1" dirty="0" smtClean="0">
                <a:solidFill>
                  <a:srgbClr val="FF0000"/>
                </a:solidFill>
              </a:rPr>
              <a:t>T</a:t>
            </a:r>
            <a:r>
              <a:rPr lang="en-CA" sz="3600" b="1" dirty="0" smtClean="0"/>
              <a:t>hat!</a:t>
            </a:r>
          </a:p>
          <a:p>
            <a:endParaRPr lang="en-CA" sz="3200" b="1" dirty="0"/>
          </a:p>
          <a:p>
            <a:r>
              <a:rPr lang="en-CA" sz="3200" b="1" dirty="0" smtClean="0"/>
              <a:t>    … </a:t>
            </a:r>
            <a:r>
              <a:rPr lang="en-CA" sz="3200" dirty="0" smtClean="0">
                <a:hlinkClick r:id="rId4"/>
              </a:rPr>
              <a:t>song</a:t>
            </a:r>
            <a:r>
              <a:rPr lang="en-CA" sz="3200" dirty="0" smtClean="0"/>
              <a:t> by </a:t>
            </a:r>
            <a:r>
              <a:rPr lang="en-CA" sz="3200" b="1" dirty="0" smtClean="0">
                <a:hlinkClick r:id="rId5"/>
              </a:rPr>
              <a:t>Diane </a:t>
            </a:r>
            <a:r>
              <a:rPr lang="en-CA" sz="3200" b="1" dirty="0" err="1" smtClean="0">
                <a:hlinkClick r:id="rId5"/>
              </a:rPr>
              <a:t>Nalini</a:t>
            </a:r>
            <a:r>
              <a:rPr lang="en-CA" sz="3200" b="1" dirty="0" smtClean="0"/>
              <a:t>,</a:t>
            </a:r>
            <a:r>
              <a:rPr lang="en-CA" sz="3200" dirty="0" smtClean="0"/>
              <a:t> </a:t>
            </a:r>
            <a:r>
              <a:rPr lang="en-CA" sz="3200" dirty="0">
                <a:hlinkClick r:id="rId6"/>
              </a:rPr>
              <a:t>the lyrics</a:t>
            </a:r>
            <a:endParaRPr lang="en-CA" sz="3200" b="1" dirty="0"/>
          </a:p>
        </p:txBody>
      </p:sp>
    </p:spTree>
    <p:extLst>
      <p:ext uri="{BB962C8B-B14F-4D97-AF65-F5344CB8AC3E}">
        <p14:creationId xmlns:p14="http://schemas.microsoft.com/office/powerpoint/2010/main" val="225440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b="1" dirty="0" smtClean="0">
                <a:latin typeface="+mn-lt"/>
              </a:rPr>
              <a:t>Distance to Stars and Galaxies</a:t>
            </a:r>
            <a:endParaRPr lang="en-CA" sz="4800" b="1" dirty="0">
              <a:latin typeface="+mn-lt"/>
            </a:endParaRPr>
          </a:p>
        </p:txBody>
      </p:sp>
      <p:sp>
        <p:nvSpPr>
          <p:cNvPr id="3" name="TextBox 2"/>
          <p:cNvSpPr txBox="1"/>
          <p:nvPr/>
        </p:nvSpPr>
        <p:spPr>
          <a:xfrm>
            <a:off x="628650" y="2097024"/>
            <a:ext cx="8168639" cy="3493264"/>
          </a:xfrm>
          <a:prstGeom prst="rect">
            <a:avLst/>
          </a:prstGeom>
          <a:noFill/>
        </p:spPr>
        <p:txBody>
          <a:bodyPr wrap="square" rtlCol="0">
            <a:spAutoFit/>
          </a:bodyPr>
          <a:lstStyle/>
          <a:p>
            <a:pPr>
              <a:spcAft>
                <a:spcPts val="600"/>
              </a:spcAft>
            </a:pPr>
            <a:r>
              <a:rPr lang="en-CA" sz="2400" dirty="0" smtClean="0"/>
              <a:t>For stars, if we know how far away they are and we know how bright they look (</a:t>
            </a:r>
            <a:r>
              <a:rPr lang="en-CA" sz="2400" b="1" dirty="0" smtClean="0"/>
              <a:t>apparent magnitude</a:t>
            </a:r>
            <a:r>
              <a:rPr lang="en-CA" sz="2400" dirty="0" smtClean="0"/>
              <a:t>), we know how bright they are… their intrinsic brightness or </a:t>
            </a:r>
            <a:r>
              <a:rPr lang="en-CA" sz="2400" b="1" i="1" dirty="0" smtClean="0"/>
              <a:t>luminosity</a:t>
            </a:r>
            <a:r>
              <a:rPr lang="en-CA" sz="2400" dirty="0" smtClean="0"/>
              <a:t>.  We measure this in terms of </a:t>
            </a:r>
            <a:r>
              <a:rPr lang="en-CA" sz="2400" b="1" dirty="0" smtClean="0"/>
              <a:t>absolute magnitude</a:t>
            </a:r>
            <a:r>
              <a:rPr lang="en-CA" sz="2400" dirty="0" smtClean="0"/>
              <a:t>.</a:t>
            </a:r>
          </a:p>
          <a:p>
            <a:r>
              <a:rPr lang="en-CA" sz="2400" dirty="0" smtClean="0"/>
              <a:t>Rather than measuring the inherent luminosity, astronomers describe the intrinsic brightness of a star as the </a:t>
            </a:r>
            <a:r>
              <a:rPr lang="en-CA" sz="2400" b="1" dirty="0" smtClean="0"/>
              <a:t>apparent magnitude</a:t>
            </a:r>
            <a:r>
              <a:rPr lang="en-CA" sz="2400" dirty="0" smtClean="0"/>
              <a:t> a star would show </a:t>
            </a:r>
            <a:r>
              <a:rPr lang="en-CA" sz="2400" b="1" i="1" dirty="0" smtClean="0"/>
              <a:t>if it were at a distance of exactly 10 parsecs</a:t>
            </a:r>
            <a:r>
              <a:rPr lang="en-CA" sz="2400" dirty="0" smtClean="0"/>
              <a:t>; this defines the absolute magnitude.</a:t>
            </a:r>
          </a:p>
          <a:p>
            <a:r>
              <a:rPr lang="en-CA" sz="2400" dirty="0" smtClean="0"/>
              <a:t> </a:t>
            </a:r>
            <a:endParaRPr lang="en-CA" sz="2800" b="1" dirty="0">
              <a:ea typeface="Cambria Math" panose="02040503050406030204" pitchFamily="18" charset="0"/>
            </a:endParaRPr>
          </a:p>
        </p:txBody>
      </p:sp>
    </p:spTree>
    <p:extLst>
      <p:ext uri="{BB962C8B-B14F-4D97-AF65-F5344CB8AC3E}">
        <p14:creationId xmlns:p14="http://schemas.microsoft.com/office/powerpoint/2010/main" val="39704585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9524" y="365127"/>
            <a:ext cx="5641020" cy="1325563"/>
          </a:xfrm>
        </p:spPr>
        <p:txBody>
          <a:bodyPr>
            <a:noAutofit/>
          </a:bodyPr>
          <a:lstStyle/>
          <a:p>
            <a:r>
              <a:rPr lang="en-CA" sz="4800" b="1" dirty="0" smtClean="0">
                <a:latin typeface="+mn-lt"/>
              </a:rPr>
              <a:t>Parallax triangulation</a:t>
            </a:r>
            <a:endParaRPr lang="en-CA" sz="4800" b="1" dirty="0">
              <a:latin typeface="+mn-lt"/>
            </a:endParaRPr>
          </a:p>
        </p:txBody>
      </p:sp>
      <p:pic>
        <p:nvPicPr>
          <p:cNvPr id="3" name="Picture 2"/>
          <p:cNvPicPr>
            <a:picLocks noChangeAspect="1"/>
          </p:cNvPicPr>
          <p:nvPr/>
        </p:nvPicPr>
        <p:blipFill>
          <a:blip r:embed="rId2"/>
          <a:stretch>
            <a:fillRect/>
          </a:stretch>
        </p:blipFill>
        <p:spPr>
          <a:xfrm>
            <a:off x="1410289" y="1690690"/>
            <a:ext cx="6548775" cy="5040000"/>
          </a:xfrm>
          <a:prstGeom prst="rect">
            <a:avLst/>
          </a:prstGeom>
        </p:spPr>
      </p:pic>
      <p:sp>
        <p:nvSpPr>
          <p:cNvPr id="4" name="TextBox 3"/>
          <p:cNvSpPr txBox="1"/>
          <p:nvPr/>
        </p:nvSpPr>
        <p:spPr>
          <a:xfrm>
            <a:off x="526846" y="2489282"/>
            <a:ext cx="8315660" cy="3416320"/>
          </a:xfrm>
          <a:prstGeom prst="rect">
            <a:avLst/>
          </a:prstGeom>
          <a:noFill/>
        </p:spPr>
        <p:txBody>
          <a:bodyPr wrap="square" rtlCol="0">
            <a:spAutoFit/>
          </a:bodyPr>
          <a:lstStyle/>
          <a:p>
            <a:r>
              <a:rPr lang="en-CA" sz="2400" dirty="0" smtClean="0"/>
              <a:t>Recently, </a:t>
            </a:r>
            <a:r>
              <a:rPr lang="en-CA" sz="2400" dirty="0"/>
              <a:t>with high precision astronomical measurement using the </a:t>
            </a:r>
            <a:r>
              <a:rPr lang="en-CA" sz="2400" dirty="0" err="1" smtClean="0">
                <a:hlinkClick r:id="rId3"/>
              </a:rPr>
              <a:t>Hipparcos</a:t>
            </a:r>
            <a:r>
              <a:rPr lang="en-CA" sz="2400" dirty="0" smtClean="0">
                <a:hlinkClick r:id="rId3"/>
              </a:rPr>
              <a:t> satellite’s </a:t>
            </a:r>
            <a:r>
              <a:rPr lang="en-CA" sz="2400" dirty="0" smtClean="0"/>
              <a:t>dual </a:t>
            </a:r>
            <a:r>
              <a:rPr lang="en-CA" sz="2400" dirty="0"/>
              <a:t>telescopes, we </a:t>
            </a:r>
            <a:r>
              <a:rPr lang="en-CA" sz="2400" dirty="0" smtClean="0"/>
              <a:t>have determined the </a:t>
            </a:r>
            <a:r>
              <a:rPr lang="en-CA" sz="2400" dirty="0"/>
              <a:t>distance to </a:t>
            </a:r>
            <a:r>
              <a:rPr lang="en-CA" sz="2400" dirty="0" smtClean="0"/>
              <a:t>most stars </a:t>
            </a:r>
            <a:r>
              <a:rPr lang="en-CA" sz="2400" dirty="0"/>
              <a:t>with distances of </a:t>
            </a:r>
            <a:r>
              <a:rPr lang="en-CA" sz="2400" dirty="0" smtClean="0"/>
              <a:t>less than </a:t>
            </a:r>
            <a:r>
              <a:rPr lang="en-CA" sz="2400" dirty="0"/>
              <a:t>about 300 pc </a:t>
            </a:r>
            <a:r>
              <a:rPr lang="en-CA" sz="2400" dirty="0" smtClean="0"/>
              <a:t>(~ </a:t>
            </a:r>
            <a:r>
              <a:rPr lang="en-CA" sz="2400" dirty="0"/>
              <a:t>1000 light years) with an accuracy of 10</a:t>
            </a:r>
            <a:r>
              <a:rPr lang="en-CA" sz="2400" dirty="0" smtClean="0"/>
              <a:t>%...</a:t>
            </a:r>
          </a:p>
          <a:p>
            <a:endParaRPr lang="en-CA" sz="2400" dirty="0"/>
          </a:p>
          <a:p>
            <a:r>
              <a:rPr lang="en-CA" sz="2400" dirty="0" smtClean="0"/>
              <a:t>More recently, and with even greater accuracy, </a:t>
            </a:r>
            <a:r>
              <a:rPr lang="en-CA" sz="2400" dirty="0" smtClean="0">
                <a:hlinkClick r:id="rId4"/>
              </a:rPr>
              <a:t>ESA’s Gaia satellite </a:t>
            </a:r>
            <a:r>
              <a:rPr lang="en-CA" sz="2400" dirty="0" smtClean="0"/>
              <a:t>has taken on the mapping of the positions of one billion stars in our Milky Way galaxy along with a determination of their apparent brightness.   </a:t>
            </a:r>
            <a:endParaRPr lang="en-CA" sz="2400" dirty="0"/>
          </a:p>
        </p:txBody>
      </p:sp>
    </p:spTree>
    <p:extLst>
      <p:ext uri="{BB962C8B-B14F-4D97-AF65-F5344CB8AC3E}">
        <p14:creationId xmlns:p14="http://schemas.microsoft.com/office/powerpoint/2010/main" val="10452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The 10 nearest Stars</a:t>
            </a:r>
            <a:endParaRPr lang="en-CA" sz="4800" b="1" dirty="0">
              <a:latin typeface="+mn-lt"/>
            </a:endParaRPr>
          </a:p>
        </p:txBody>
      </p:sp>
      <p:graphicFrame>
        <p:nvGraphicFramePr>
          <p:cNvPr id="4" name="Table 3"/>
          <p:cNvGraphicFramePr>
            <a:graphicFrameLocks noGrp="1"/>
          </p:cNvGraphicFramePr>
          <p:nvPr/>
        </p:nvGraphicFramePr>
        <p:xfrm>
          <a:off x="628650" y="1795353"/>
          <a:ext cx="7886700" cy="4079240"/>
        </p:xfrm>
        <a:graphic>
          <a:graphicData uri="http://schemas.openxmlformats.org/drawingml/2006/table">
            <a:tbl>
              <a:tblPr firstRow="1" bandRow="1">
                <a:tableStyleId>{5C22544A-7EE6-4342-B048-85BDC9FD1C3A}</a:tableStyleId>
              </a:tblPr>
              <a:tblGrid>
                <a:gridCol w="1577340"/>
                <a:gridCol w="1577340"/>
                <a:gridCol w="1577340"/>
                <a:gridCol w="1577340"/>
                <a:gridCol w="1577340"/>
              </a:tblGrid>
              <a:tr h="370840">
                <a:tc>
                  <a:txBody>
                    <a:bodyPr/>
                    <a:lstStyle/>
                    <a:p>
                      <a:pPr algn="ctr"/>
                      <a:r>
                        <a:rPr lang="en-CA" dirty="0" smtClean="0"/>
                        <a:t>Star</a:t>
                      </a:r>
                      <a:endParaRPr lang="en-CA" dirty="0"/>
                    </a:p>
                  </a:txBody>
                  <a:tcPr/>
                </a:tc>
                <a:tc>
                  <a:txBody>
                    <a:bodyPr/>
                    <a:lstStyle/>
                    <a:p>
                      <a:pPr algn="ctr"/>
                      <a:r>
                        <a:rPr lang="en-CA" dirty="0" smtClean="0"/>
                        <a:t>App. Mag.</a:t>
                      </a:r>
                      <a:endParaRPr lang="en-CA" dirty="0"/>
                    </a:p>
                  </a:txBody>
                  <a:tcPr/>
                </a:tc>
                <a:tc>
                  <a:txBody>
                    <a:bodyPr/>
                    <a:lstStyle/>
                    <a:p>
                      <a:pPr algn="ctr"/>
                      <a:r>
                        <a:rPr lang="en-CA" dirty="0" smtClean="0"/>
                        <a:t>Abs. Mag.</a:t>
                      </a:r>
                      <a:endParaRPr lang="en-CA" dirty="0"/>
                    </a:p>
                  </a:txBody>
                  <a:tcPr/>
                </a:tc>
                <a:tc>
                  <a:txBody>
                    <a:bodyPr/>
                    <a:lstStyle/>
                    <a:p>
                      <a:pPr algn="ctr"/>
                      <a:r>
                        <a:rPr lang="en-CA" dirty="0" smtClean="0"/>
                        <a:t>Distance (</a:t>
                      </a:r>
                      <a:r>
                        <a:rPr lang="en-CA" dirty="0" err="1" smtClean="0"/>
                        <a:t>pC</a:t>
                      </a:r>
                      <a:r>
                        <a:rPr lang="en-CA" dirty="0" smtClean="0"/>
                        <a:t>)</a:t>
                      </a:r>
                      <a:endParaRPr lang="en-CA" dirty="0"/>
                    </a:p>
                  </a:txBody>
                  <a:tcPr/>
                </a:tc>
                <a:tc>
                  <a:txBody>
                    <a:bodyPr/>
                    <a:lstStyle/>
                    <a:p>
                      <a:pPr algn="ctr"/>
                      <a:r>
                        <a:rPr lang="en-CA" dirty="0" smtClean="0">
                          <a:hlinkClick r:id="rId2"/>
                        </a:rPr>
                        <a:t>Spectral type</a:t>
                      </a:r>
                      <a:endParaRPr lang="en-CA" dirty="0"/>
                    </a:p>
                  </a:txBody>
                  <a:tcPr/>
                </a:tc>
              </a:tr>
              <a:tr h="370840">
                <a:tc>
                  <a:txBody>
                    <a:bodyPr/>
                    <a:lstStyle/>
                    <a:p>
                      <a:pPr algn="ctr"/>
                      <a:r>
                        <a:rPr lang="en-CA" dirty="0" smtClean="0">
                          <a:hlinkClick r:id="rId3"/>
                        </a:rPr>
                        <a:t>Sun (Sol)</a:t>
                      </a:r>
                      <a:endParaRPr lang="en-CA" dirty="0"/>
                    </a:p>
                  </a:txBody>
                  <a:tcPr/>
                </a:tc>
                <a:tc>
                  <a:txBody>
                    <a:bodyPr/>
                    <a:lstStyle/>
                    <a:p>
                      <a:pPr algn="ctr"/>
                      <a:r>
                        <a:rPr lang="en-CA" dirty="0" smtClean="0"/>
                        <a:t>-26.8</a:t>
                      </a:r>
                      <a:endParaRPr lang="en-CA" dirty="0"/>
                    </a:p>
                  </a:txBody>
                  <a:tcPr/>
                </a:tc>
                <a:tc>
                  <a:txBody>
                    <a:bodyPr/>
                    <a:lstStyle/>
                    <a:p>
                      <a:pPr algn="ctr"/>
                      <a:r>
                        <a:rPr lang="en-CA" dirty="0" smtClean="0"/>
                        <a:t>+4.83</a:t>
                      </a:r>
                      <a:endParaRPr lang="en-CA" dirty="0"/>
                    </a:p>
                  </a:txBody>
                  <a:tcPr/>
                </a:tc>
                <a:tc>
                  <a:txBody>
                    <a:bodyPr/>
                    <a:lstStyle/>
                    <a:p>
                      <a:pPr algn="ctr"/>
                      <a:r>
                        <a:rPr lang="en-CA" dirty="0" smtClean="0"/>
                        <a:t>0.00000485</a:t>
                      </a:r>
                      <a:endParaRPr lang="en-CA" dirty="0"/>
                    </a:p>
                  </a:txBody>
                  <a:tcPr/>
                </a:tc>
                <a:tc>
                  <a:txBody>
                    <a:bodyPr/>
                    <a:lstStyle/>
                    <a:p>
                      <a:pPr algn="ctr"/>
                      <a:r>
                        <a:rPr lang="en-CA" dirty="0" smtClean="0"/>
                        <a:t>G2</a:t>
                      </a:r>
                      <a:endParaRPr lang="en-CA" dirty="0"/>
                    </a:p>
                  </a:txBody>
                  <a:tcPr/>
                </a:tc>
              </a:tr>
              <a:tr h="370840">
                <a:tc>
                  <a:txBody>
                    <a:bodyPr/>
                    <a:lstStyle/>
                    <a:p>
                      <a:pPr algn="ctr"/>
                      <a:r>
                        <a:rPr lang="en-CA" dirty="0" err="1" smtClean="0">
                          <a:hlinkClick r:id="rId4"/>
                        </a:rPr>
                        <a:t>Proxima</a:t>
                      </a:r>
                      <a:r>
                        <a:rPr lang="en-CA" baseline="0" dirty="0" smtClean="0">
                          <a:hlinkClick r:id="rId4"/>
                        </a:rPr>
                        <a:t> Cent. </a:t>
                      </a:r>
                      <a:endParaRPr lang="en-CA" dirty="0"/>
                    </a:p>
                  </a:txBody>
                  <a:tcPr/>
                </a:tc>
                <a:tc>
                  <a:txBody>
                    <a:bodyPr/>
                    <a:lstStyle/>
                    <a:p>
                      <a:pPr algn="ctr"/>
                      <a:r>
                        <a:rPr lang="en-CA" dirty="0" smtClean="0"/>
                        <a:t>+11.5</a:t>
                      </a:r>
                      <a:endParaRPr lang="en-CA" dirty="0"/>
                    </a:p>
                  </a:txBody>
                  <a:tcPr/>
                </a:tc>
                <a:tc>
                  <a:txBody>
                    <a:bodyPr/>
                    <a:lstStyle/>
                    <a:p>
                      <a:pPr algn="ctr"/>
                      <a:r>
                        <a:rPr lang="en-CA" dirty="0" smtClean="0"/>
                        <a:t>+15.5</a:t>
                      </a:r>
                      <a:endParaRPr lang="en-CA" dirty="0"/>
                    </a:p>
                  </a:txBody>
                  <a:tcPr/>
                </a:tc>
                <a:tc>
                  <a:txBody>
                    <a:bodyPr/>
                    <a:lstStyle/>
                    <a:p>
                      <a:pPr algn="ctr"/>
                      <a:r>
                        <a:rPr lang="en-CA" dirty="0" smtClean="0"/>
                        <a:t>1.29</a:t>
                      </a:r>
                      <a:endParaRPr lang="en-CA" dirty="0"/>
                    </a:p>
                  </a:txBody>
                  <a:tcPr/>
                </a:tc>
                <a:tc>
                  <a:txBody>
                    <a:bodyPr/>
                    <a:lstStyle/>
                    <a:p>
                      <a:pPr algn="ctr"/>
                      <a:r>
                        <a:rPr lang="en-CA" dirty="0" smtClean="0"/>
                        <a:t>M5</a:t>
                      </a:r>
                      <a:endParaRPr lang="en-CA" dirty="0"/>
                    </a:p>
                  </a:txBody>
                  <a:tcPr/>
                </a:tc>
              </a:tr>
              <a:tr h="370840">
                <a:tc>
                  <a:txBody>
                    <a:bodyPr/>
                    <a:lstStyle/>
                    <a:p>
                      <a:pPr algn="ctr"/>
                      <a:r>
                        <a:rPr lang="el-GR" b="1" dirty="0" smtClean="0">
                          <a:hlinkClick r:id="rId5"/>
                        </a:rPr>
                        <a:t>α</a:t>
                      </a:r>
                      <a:r>
                        <a:rPr lang="en-CA" baseline="0" dirty="0" smtClean="0">
                          <a:hlinkClick r:id="rId5"/>
                        </a:rPr>
                        <a:t> Centauri A</a:t>
                      </a:r>
                      <a:endParaRPr lang="en-CA" dirty="0"/>
                    </a:p>
                  </a:txBody>
                  <a:tcPr/>
                </a:tc>
                <a:tc>
                  <a:txBody>
                    <a:bodyPr/>
                    <a:lstStyle/>
                    <a:p>
                      <a:pPr algn="ctr"/>
                      <a:r>
                        <a:rPr lang="en-CA" dirty="0" smtClean="0"/>
                        <a:t>+0.01</a:t>
                      </a:r>
                      <a:endParaRPr lang="en-CA" dirty="0"/>
                    </a:p>
                  </a:txBody>
                  <a:tcPr/>
                </a:tc>
                <a:tc>
                  <a:txBody>
                    <a:bodyPr/>
                    <a:lstStyle/>
                    <a:p>
                      <a:pPr algn="ctr"/>
                      <a:r>
                        <a:rPr lang="en-CA" dirty="0" smtClean="0"/>
                        <a:t>+4.4</a:t>
                      </a:r>
                      <a:endParaRPr lang="en-CA" dirty="0"/>
                    </a:p>
                  </a:txBody>
                  <a:tcPr/>
                </a:tc>
                <a:tc>
                  <a:txBody>
                    <a:bodyPr/>
                    <a:lstStyle/>
                    <a:p>
                      <a:pPr algn="ctr"/>
                      <a:r>
                        <a:rPr lang="en-CA" dirty="0" smtClean="0"/>
                        <a:t>1.29</a:t>
                      </a:r>
                      <a:endParaRPr lang="en-CA" dirty="0"/>
                    </a:p>
                  </a:txBody>
                  <a:tcPr/>
                </a:tc>
                <a:tc>
                  <a:txBody>
                    <a:bodyPr/>
                    <a:lstStyle/>
                    <a:p>
                      <a:pPr algn="ctr"/>
                      <a:r>
                        <a:rPr lang="en-CA" dirty="0" smtClean="0"/>
                        <a:t>G2</a:t>
                      </a:r>
                      <a:endParaRPr lang="en-CA" dirty="0"/>
                    </a:p>
                  </a:txBody>
                  <a:tcPr/>
                </a:tc>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smtClean="0"/>
                        <a:t>α</a:t>
                      </a:r>
                      <a:r>
                        <a:rPr lang="en-CA" baseline="0" dirty="0" smtClean="0"/>
                        <a:t> Centauri B</a:t>
                      </a:r>
                      <a:endParaRPr lang="en-CA" dirty="0"/>
                    </a:p>
                  </a:txBody>
                  <a:tcPr/>
                </a:tc>
                <a:tc>
                  <a:txBody>
                    <a:bodyPr/>
                    <a:lstStyle/>
                    <a:p>
                      <a:pPr algn="ctr"/>
                      <a:r>
                        <a:rPr lang="en-CA" dirty="0" smtClean="0"/>
                        <a:t>+1.5</a:t>
                      </a:r>
                      <a:endParaRPr lang="en-CA" dirty="0"/>
                    </a:p>
                  </a:txBody>
                  <a:tcPr/>
                </a:tc>
                <a:tc>
                  <a:txBody>
                    <a:bodyPr/>
                    <a:lstStyle/>
                    <a:p>
                      <a:pPr algn="ctr"/>
                      <a:r>
                        <a:rPr lang="en-CA" dirty="0" smtClean="0"/>
                        <a:t>+5.8</a:t>
                      </a:r>
                      <a:endParaRPr lang="en-CA" dirty="0"/>
                    </a:p>
                  </a:txBody>
                  <a:tcPr/>
                </a:tc>
                <a:tc>
                  <a:txBody>
                    <a:bodyPr/>
                    <a:lstStyle/>
                    <a:p>
                      <a:pPr algn="ctr"/>
                      <a:r>
                        <a:rPr lang="en-CA" dirty="0" smtClean="0"/>
                        <a:t>1.29</a:t>
                      </a:r>
                      <a:endParaRPr lang="en-CA" dirty="0"/>
                    </a:p>
                  </a:txBody>
                  <a:tcPr/>
                </a:tc>
                <a:tc>
                  <a:txBody>
                    <a:bodyPr/>
                    <a:lstStyle/>
                    <a:p>
                      <a:pPr algn="ctr"/>
                      <a:r>
                        <a:rPr lang="en-CA" dirty="0" smtClean="0"/>
                        <a:t>K5</a:t>
                      </a:r>
                      <a:endParaRPr lang="en-CA" dirty="0"/>
                    </a:p>
                  </a:txBody>
                  <a:tcPr/>
                </a:tc>
              </a:tr>
              <a:tr h="370840">
                <a:tc>
                  <a:txBody>
                    <a:bodyPr/>
                    <a:lstStyle/>
                    <a:p>
                      <a:pPr algn="ctr"/>
                      <a:r>
                        <a:rPr lang="en-CA" dirty="0" smtClean="0"/>
                        <a:t>Barnard’s star</a:t>
                      </a:r>
                      <a:endParaRPr lang="en-CA" dirty="0"/>
                    </a:p>
                  </a:txBody>
                  <a:tcPr/>
                </a:tc>
                <a:tc>
                  <a:txBody>
                    <a:bodyPr/>
                    <a:lstStyle/>
                    <a:p>
                      <a:pPr algn="ctr"/>
                      <a:r>
                        <a:rPr lang="en-CA" dirty="0" smtClean="0"/>
                        <a:t>+9.5 </a:t>
                      </a:r>
                      <a:endParaRPr lang="en-CA" dirty="0"/>
                    </a:p>
                  </a:txBody>
                  <a:tcPr/>
                </a:tc>
                <a:tc>
                  <a:txBody>
                    <a:bodyPr/>
                    <a:lstStyle/>
                    <a:p>
                      <a:pPr algn="ctr"/>
                      <a:r>
                        <a:rPr lang="en-CA" dirty="0" smtClean="0"/>
                        <a:t>+13.2</a:t>
                      </a:r>
                      <a:endParaRPr lang="en-CA" dirty="0"/>
                    </a:p>
                  </a:txBody>
                  <a:tcPr/>
                </a:tc>
                <a:tc>
                  <a:txBody>
                    <a:bodyPr/>
                    <a:lstStyle/>
                    <a:p>
                      <a:pPr algn="ctr"/>
                      <a:r>
                        <a:rPr lang="en-CA" dirty="0" smtClean="0"/>
                        <a:t>1.81</a:t>
                      </a:r>
                      <a:endParaRPr lang="en-CA" dirty="0"/>
                    </a:p>
                  </a:txBody>
                  <a:tcPr/>
                </a:tc>
                <a:tc>
                  <a:txBody>
                    <a:bodyPr/>
                    <a:lstStyle/>
                    <a:p>
                      <a:pPr algn="ctr"/>
                      <a:r>
                        <a:rPr lang="en-CA" dirty="0" smtClean="0"/>
                        <a:t>M5</a:t>
                      </a:r>
                      <a:endParaRPr lang="en-CA" dirty="0"/>
                    </a:p>
                  </a:txBody>
                  <a:tcPr/>
                </a:tc>
              </a:tr>
              <a:tr h="370840">
                <a:tc>
                  <a:txBody>
                    <a:bodyPr/>
                    <a:lstStyle/>
                    <a:p>
                      <a:pPr algn="ctr"/>
                      <a:r>
                        <a:rPr lang="en-CA" dirty="0" smtClean="0"/>
                        <a:t>Wolf</a:t>
                      </a:r>
                      <a:r>
                        <a:rPr lang="en-CA" baseline="0" dirty="0" smtClean="0"/>
                        <a:t> 359</a:t>
                      </a:r>
                      <a:endParaRPr lang="en-CA" dirty="0"/>
                    </a:p>
                  </a:txBody>
                  <a:tcPr/>
                </a:tc>
                <a:tc>
                  <a:txBody>
                    <a:bodyPr/>
                    <a:lstStyle/>
                    <a:p>
                      <a:pPr algn="ctr"/>
                      <a:r>
                        <a:rPr lang="en-CA" dirty="0" smtClean="0"/>
                        <a:t>+13.5</a:t>
                      </a:r>
                      <a:endParaRPr lang="en-CA" dirty="0"/>
                    </a:p>
                  </a:txBody>
                  <a:tcPr/>
                </a:tc>
                <a:tc>
                  <a:txBody>
                    <a:bodyPr/>
                    <a:lstStyle/>
                    <a:p>
                      <a:pPr algn="ctr"/>
                      <a:r>
                        <a:rPr lang="en-CA" dirty="0" smtClean="0"/>
                        <a:t>+16.8</a:t>
                      </a:r>
                      <a:endParaRPr lang="en-CA" dirty="0"/>
                    </a:p>
                  </a:txBody>
                  <a:tcPr/>
                </a:tc>
                <a:tc>
                  <a:txBody>
                    <a:bodyPr/>
                    <a:lstStyle/>
                    <a:p>
                      <a:pPr algn="ctr"/>
                      <a:r>
                        <a:rPr lang="en-CA" dirty="0" smtClean="0"/>
                        <a:t>2.33</a:t>
                      </a:r>
                      <a:endParaRPr lang="en-CA" dirty="0"/>
                    </a:p>
                  </a:txBody>
                  <a:tcPr/>
                </a:tc>
                <a:tc>
                  <a:txBody>
                    <a:bodyPr/>
                    <a:lstStyle/>
                    <a:p>
                      <a:pPr algn="ctr"/>
                      <a:r>
                        <a:rPr lang="en-CA" dirty="0" smtClean="0"/>
                        <a:t>M6</a:t>
                      </a:r>
                      <a:endParaRPr lang="en-CA" dirty="0"/>
                    </a:p>
                  </a:txBody>
                  <a:tcPr/>
                </a:tc>
              </a:tr>
              <a:tr h="370840">
                <a:tc>
                  <a:txBody>
                    <a:bodyPr/>
                    <a:lstStyle/>
                    <a:p>
                      <a:pPr algn="ctr"/>
                      <a:r>
                        <a:rPr lang="en-CA" dirty="0" err="1" smtClean="0"/>
                        <a:t>Lalande</a:t>
                      </a:r>
                      <a:r>
                        <a:rPr lang="en-CA" dirty="0" smtClean="0"/>
                        <a:t> 21185</a:t>
                      </a:r>
                      <a:endParaRPr lang="en-CA" dirty="0"/>
                    </a:p>
                  </a:txBody>
                  <a:tcPr/>
                </a:tc>
                <a:tc>
                  <a:txBody>
                    <a:bodyPr/>
                    <a:lstStyle/>
                    <a:p>
                      <a:pPr algn="ctr"/>
                      <a:r>
                        <a:rPr lang="en-CA" dirty="0" smtClean="0"/>
                        <a:t>+7.5</a:t>
                      </a:r>
                      <a:endParaRPr lang="en-CA" dirty="0"/>
                    </a:p>
                  </a:txBody>
                  <a:tcPr/>
                </a:tc>
                <a:tc>
                  <a:txBody>
                    <a:bodyPr/>
                    <a:lstStyle/>
                    <a:p>
                      <a:pPr algn="ctr"/>
                      <a:r>
                        <a:rPr lang="en-CA" dirty="0" smtClean="0"/>
                        <a:t>+10.4</a:t>
                      </a:r>
                      <a:endParaRPr lang="en-CA" dirty="0"/>
                    </a:p>
                  </a:txBody>
                  <a:tcPr/>
                </a:tc>
                <a:tc>
                  <a:txBody>
                    <a:bodyPr/>
                    <a:lstStyle/>
                    <a:p>
                      <a:pPr algn="ctr"/>
                      <a:r>
                        <a:rPr lang="en-CA" dirty="0" smtClean="0"/>
                        <a:t>2.48</a:t>
                      </a:r>
                      <a:endParaRPr lang="en-CA" dirty="0"/>
                    </a:p>
                  </a:txBody>
                  <a:tcPr/>
                </a:tc>
                <a:tc>
                  <a:txBody>
                    <a:bodyPr/>
                    <a:lstStyle/>
                    <a:p>
                      <a:pPr algn="ctr"/>
                      <a:r>
                        <a:rPr lang="en-CA" dirty="0" smtClean="0"/>
                        <a:t>M2</a:t>
                      </a:r>
                      <a:endParaRPr lang="en-CA" dirty="0"/>
                    </a:p>
                  </a:txBody>
                  <a:tcPr/>
                </a:tc>
              </a:tr>
              <a:tr h="370840">
                <a:tc>
                  <a:txBody>
                    <a:bodyPr/>
                    <a:lstStyle/>
                    <a:p>
                      <a:pPr algn="ctr"/>
                      <a:r>
                        <a:rPr lang="en-CA" dirty="0" err="1" smtClean="0"/>
                        <a:t>Luyten</a:t>
                      </a:r>
                      <a:r>
                        <a:rPr lang="en-CA" dirty="0" smtClean="0"/>
                        <a:t> 726-8A</a:t>
                      </a:r>
                      <a:endParaRPr lang="en-CA" dirty="0"/>
                    </a:p>
                  </a:txBody>
                  <a:tcPr/>
                </a:tc>
                <a:tc>
                  <a:txBody>
                    <a:bodyPr/>
                    <a:lstStyle/>
                    <a:p>
                      <a:pPr algn="ctr"/>
                      <a:r>
                        <a:rPr lang="en-CA" dirty="0" smtClean="0"/>
                        <a:t>+12.5</a:t>
                      </a:r>
                      <a:endParaRPr lang="en-CA" dirty="0"/>
                    </a:p>
                  </a:txBody>
                  <a:tcPr/>
                </a:tc>
                <a:tc>
                  <a:txBody>
                    <a:bodyPr/>
                    <a:lstStyle/>
                    <a:p>
                      <a:pPr algn="ctr"/>
                      <a:r>
                        <a:rPr lang="en-CA" dirty="0" smtClean="0"/>
                        <a:t>+15.4</a:t>
                      </a:r>
                      <a:endParaRPr lang="en-CA" dirty="0"/>
                    </a:p>
                  </a:txBody>
                  <a:tcPr/>
                </a:tc>
                <a:tc>
                  <a:txBody>
                    <a:bodyPr/>
                    <a:lstStyle/>
                    <a:p>
                      <a:pPr algn="ctr"/>
                      <a:r>
                        <a:rPr lang="en-CA" dirty="0" smtClean="0"/>
                        <a:t>2.52</a:t>
                      </a:r>
                      <a:endParaRPr lang="en-CA" dirty="0"/>
                    </a:p>
                  </a:txBody>
                  <a:tcPr/>
                </a:tc>
                <a:tc>
                  <a:txBody>
                    <a:bodyPr/>
                    <a:lstStyle/>
                    <a:p>
                      <a:pPr algn="ctr"/>
                      <a:r>
                        <a:rPr lang="en-CA" dirty="0" smtClean="0"/>
                        <a:t>M5</a:t>
                      </a:r>
                      <a:endParaRPr lang="en-CA" dirty="0"/>
                    </a:p>
                  </a:txBody>
                  <a:tcPr/>
                </a:tc>
              </a:tr>
              <a:tr h="370840">
                <a:tc>
                  <a:txBody>
                    <a:bodyPr/>
                    <a:lstStyle/>
                    <a:p>
                      <a:pPr algn="ctr"/>
                      <a:r>
                        <a:rPr lang="en-CA" dirty="0" smtClean="0">
                          <a:hlinkClick r:id="rId6"/>
                        </a:rPr>
                        <a:t>Sirius A</a:t>
                      </a:r>
                      <a:endParaRPr lang="en-CA" dirty="0"/>
                    </a:p>
                  </a:txBody>
                  <a:tcPr/>
                </a:tc>
                <a:tc>
                  <a:txBody>
                    <a:bodyPr/>
                    <a:lstStyle/>
                    <a:p>
                      <a:pPr algn="ctr"/>
                      <a:r>
                        <a:rPr lang="en-CA" dirty="0" smtClean="0"/>
                        <a:t>-1.47</a:t>
                      </a:r>
                      <a:endParaRPr lang="en-CA" dirty="0"/>
                    </a:p>
                  </a:txBody>
                  <a:tcPr/>
                </a:tc>
                <a:tc>
                  <a:txBody>
                    <a:bodyPr/>
                    <a:lstStyle/>
                    <a:p>
                      <a:pPr algn="ctr"/>
                      <a:r>
                        <a:rPr lang="en-CA" dirty="0" smtClean="0"/>
                        <a:t>+1.4</a:t>
                      </a:r>
                      <a:endParaRPr lang="en-CA" dirty="0"/>
                    </a:p>
                  </a:txBody>
                  <a:tcPr/>
                </a:tc>
                <a:tc>
                  <a:txBody>
                    <a:bodyPr/>
                    <a:lstStyle/>
                    <a:p>
                      <a:pPr algn="ctr"/>
                      <a:r>
                        <a:rPr lang="en-CA" dirty="0" smtClean="0"/>
                        <a:t>2.67</a:t>
                      </a:r>
                      <a:endParaRPr lang="en-CA" dirty="0"/>
                    </a:p>
                  </a:txBody>
                  <a:tcPr/>
                </a:tc>
                <a:tc>
                  <a:txBody>
                    <a:bodyPr/>
                    <a:lstStyle/>
                    <a:p>
                      <a:pPr algn="ctr"/>
                      <a:r>
                        <a:rPr lang="en-CA" dirty="0" smtClean="0"/>
                        <a:t>A1</a:t>
                      </a:r>
                      <a:endParaRPr lang="en-CA" dirty="0"/>
                    </a:p>
                  </a:txBody>
                  <a:tcPr/>
                </a:tc>
              </a:tr>
              <a:tr h="370840">
                <a:tc>
                  <a:txBody>
                    <a:bodyPr/>
                    <a:lstStyle/>
                    <a:p>
                      <a:pPr algn="ctr"/>
                      <a:r>
                        <a:rPr lang="en-CA" dirty="0" smtClean="0"/>
                        <a:t>Sirius B</a:t>
                      </a:r>
                      <a:endParaRPr lang="en-CA" dirty="0"/>
                    </a:p>
                  </a:txBody>
                  <a:tcPr/>
                </a:tc>
                <a:tc>
                  <a:txBody>
                    <a:bodyPr/>
                    <a:lstStyle/>
                    <a:p>
                      <a:pPr algn="ctr"/>
                      <a:r>
                        <a:rPr lang="en-CA" dirty="0" smtClean="0"/>
                        <a:t>+7.2</a:t>
                      </a:r>
                      <a:endParaRPr lang="en-CA" dirty="0"/>
                    </a:p>
                  </a:txBody>
                  <a:tcPr/>
                </a:tc>
                <a:tc>
                  <a:txBody>
                    <a:bodyPr/>
                    <a:lstStyle/>
                    <a:p>
                      <a:pPr algn="ctr"/>
                      <a:r>
                        <a:rPr lang="en-CA" dirty="0" smtClean="0"/>
                        <a:t>+11.5</a:t>
                      </a:r>
                      <a:endParaRPr lang="en-CA" dirty="0"/>
                    </a:p>
                  </a:txBody>
                  <a:tcPr/>
                </a:tc>
                <a:tc>
                  <a:txBody>
                    <a:bodyPr/>
                    <a:lstStyle/>
                    <a:p>
                      <a:pPr algn="ctr"/>
                      <a:r>
                        <a:rPr lang="en-CA" dirty="0" smtClean="0"/>
                        <a:t>2.67</a:t>
                      </a:r>
                      <a:endParaRPr lang="en-CA" dirty="0"/>
                    </a:p>
                  </a:txBody>
                  <a:tcPr/>
                </a:tc>
                <a:tc>
                  <a:txBody>
                    <a:bodyPr/>
                    <a:lstStyle/>
                    <a:p>
                      <a:pPr algn="ctr"/>
                      <a:r>
                        <a:rPr lang="en-CA" dirty="0" smtClean="0"/>
                        <a:t>A0</a:t>
                      </a:r>
                      <a:r>
                        <a:rPr lang="en-CA" baseline="0" dirty="0" smtClean="0"/>
                        <a:t> (dwarf)</a:t>
                      </a:r>
                      <a:endParaRPr lang="en-CA" dirty="0" smtClean="0"/>
                    </a:p>
                  </a:txBody>
                  <a:tcPr/>
                </a:tc>
              </a:tr>
            </a:tbl>
          </a:graphicData>
        </a:graphic>
      </p:graphicFrame>
    </p:spTree>
    <p:extLst>
      <p:ext uri="{BB962C8B-B14F-4D97-AF65-F5344CB8AC3E}">
        <p14:creationId xmlns:p14="http://schemas.microsoft.com/office/powerpoint/2010/main" val="17711823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The 10 brightest Stars</a:t>
            </a:r>
            <a:endParaRPr lang="en-CA" sz="4800" b="1" dirty="0">
              <a:latin typeface="+mn-lt"/>
            </a:endParaRPr>
          </a:p>
        </p:txBody>
      </p:sp>
      <p:graphicFrame>
        <p:nvGraphicFramePr>
          <p:cNvPr id="4" name="Table 3"/>
          <p:cNvGraphicFramePr>
            <a:graphicFrameLocks noGrp="1"/>
          </p:cNvGraphicFramePr>
          <p:nvPr/>
        </p:nvGraphicFramePr>
        <p:xfrm>
          <a:off x="628650" y="1795353"/>
          <a:ext cx="7886700" cy="4079240"/>
        </p:xfrm>
        <a:graphic>
          <a:graphicData uri="http://schemas.openxmlformats.org/drawingml/2006/table">
            <a:tbl>
              <a:tblPr firstRow="1" bandRow="1">
                <a:tableStyleId>{5C22544A-7EE6-4342-B048-85BDC9FD1C3A}</a:tableStyleId>
              </a:tblPr>
              <a:tblGrid>
                <a:gridCol w="1577340"/>
                <a:gridCol w="1577340"/>
                <a:gridCol w="1577340"/>
                <a:gridCol w="1577340"/>
                <a:gridCol w="1577340"/>
              </a:tblGrid>
              <a:tr h="370840">
                <a:tc>
                  <a:txBody>
                    <a:bodyPr/>
                    <a:lstStyle/>
                    <a:p>
                      <a:pPr algn="ctr"/>
                      <a:r>
                        <a:rPr lang="en-CA" dirty="0" smtClean="0"/>
                        <a:t>Star</a:t>
                      </a:r>
                      <a:endParaRPr lang="en-CA" dirty="0"/>
                    </a:p>
                  </a:txBody>
                  <a:tcPr/>
                </a:tc>
                <a:tc>
                  <a:txBody>
                    <a:bodyPr/>
                    <a:lstStyle/>
                    <a:p>
                      <a:pPr algn="ctr"/>
                      <a:r>
                        <a:rPr lang="en-CA" dirty="0" smtClean="0"/>
                        <a:t>App. Mag.</a:t>
                      </a:r>
                      <a:endParaRPr lang="en-CA" dirty="0"/>
                    </a:p>
                  </a:txBody>
                  <a:tcPr/>
                </a:tc>
                <a:tc>
                  <a:txBody>
                    <a:bodyPr/>
                    <a:lstStyle/>
                    <a:p>
                      <a:pPr algn="ctr"/>
                      <a:r>
                        <a:rPr lang="en-CA" dirty="0" smtClean="0"/>
                        <a:t>Abs. Mag.</a:t>
                      </a:r>
                      <a:endParaRPr lang="en-CA" dirty="0"/>
                    </a:p>
                  </a:txBody>
                  <a:tcPr/>
                </a:tc>
                <a:tc>
                  <a:txBody>
                    <a:bodyPr/>
                    <a:lstStyle/>
                    <a:p>
                      <a:pPr algn="ctr"/>
                      <a:r>
                        <a:rPr lang="en-CA" dirty="0" smtClean="0"/>
                        <a:t>Distance (</a:t>
                      </a:r>
                      <a:r>
                        <a:rPr lang="en-CA" dirty="0" err="1" smtClean="0"/>
                        <a:t>pC</a:t>
                      </a:r>
                      <a:r>
                        <a:rPr lang="en-CA" dirty="0" smtClean="0"/>
                        <a:t>)</a:t>
                      </a:r>
                      <a:endParaRPr lang="en-CA" dirty="0"/>
                    </a:p>
                  </a:txBody>
                  <a:tcPr/>
                </a:tc>
                <a:tc>
                  <a:txBody>
                    <a:bodyPr/>
                    <a:lstStyle/>
                    <a:p>
                      <a:pPr algn="ctr"/>
                      <a:r>
                        <a:rPr lang="en-CA" dirty="0" smtClean="0">
                          <a:hlinkClick r:id="rId2"/>
                        </a:rPr>
                        <a:t>Spectral type</a:t>
                      </a:r>
                      <a:endParaRPr lang="en-CA" dirty="0"/>
                    </a:p>
                  </a:txBody>
                  <a:tcPr/>
                </a:tc>
              </a:tr>
              <a:tr h="370840">
                <a:tc>
                  <a:txBody>
                    <a:bodyPr/>
                    <a:lstStyle/>
                    <a:p>
                      <a:pPr algn="ctr"/>
                      <a:r>
                        <a:rPr lang="en-CA" dirty="0" smtClean="0">
                          <a:hlinkClick r:id="rId3"/>
                        </a:rPr>
                        <a:t>Sun (Sol)</a:t>
                      </a:r>
                      <a:endParaRPr lang="en-CA" dirty="0"/>
                    </a:p>
                  </a:txBody>
                  <a:tcPr/>
                </a:tc>
                <a:tc>
                  <a:txBody>
                    <a:bodyPr/>
                    <a:lstStyle/>
                    <a:p>
                      <a:pPr algn="ctr"/>
                      <a:r>
                        <a:rPr lang="en-CA" dirty="0" smtClean="0"/>
                        <a:t>-26.8</a:t>
                      </a:r>
                      <a:endParaRPr lang="en-CA" dirty="0"/>
                    </a:p>
                  </a:txBody>
                  <a:tcPr/>
                </a:tc>
                <a:tc>
                  <a:txBody>
                    <a:bodyPr/>
                    <a:lstStyle/>
                    <a:p>
                      <a:pPr algn="ctr"/>
                      <a:r>
                        <a:rPr lang="en-CA" dirty="0" smtClean="0"/>
                        <a:t>+4.83</a:t>
                      </a:r>
                      <a:endParaRPr lang="en-CA" dirty="0"/>
                    </a:p>
                  </a:txBody>
                  <a:tcPr/>
                </a:tc>
                <a:tc>
                  <a:txBody>
                    <a:bodyPr/>
                    <a:lstStyle/>
                    <a:p>
                      <a:pPr algn="ctr"/>
                      <a:r>
                        <a:rPr lang="en-CA" dirty="0" smtClean="0"/>
                        <a:t>0.00000485</a:t>
                      </a:r>
                      <a:endParaRPr lang="en-CA" dirty="0"/>
                    </a:p>
                  </a:txBody>
                  <a:tcPr/>
                </a:tc>
                <a:tc>
                  <a:txBody>
                    <a:bodyPr/>
                    <a:lstStyle/>
                    <a:p>
                      <a:pPr algn="ctr"/>
                      <a:r>
                        <a:rPr lang="en-CA" dirty="0" smtClean="0"/>
                        <a:t>G2</a:t>
                      </a:r>
                      <a:endParaRPr lang="en-CA" dirty="0"/>
                    </a:p>
                  </a:txBody>
                  <a:tcPr/>
                </a:tc>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dirty="0" smtClean="0">
                          <a:hlinkClick r:id="rId4"/>
                        </a:rPr>
                        <a:t>Sirius A</a:t>
                      </a:r>
                      <a:r>
                        <a:rPr lang="en-CA" baseline="0" dirty="0" smtClean="0">
                          <a:hlinkClick r:id="rId5"/>
                        </a:rPr>
                        <a:t> </a:t>
                      </a:r>
                      <a:endParaRPr lang="en-CA" dirty="0"/>
                    </a:p>
                  </a:txBody>
                  <a:tcPr/>
                </a:tc>
                <a:tc>
                  <a:txBody>
                    <a:bodyPr/>
                    <a:lstStyle/>
                    <a:p>
                      <a:pPr algn="ctr"/>
                      <a:r>
                        <a:rPr lang="en-CA" dirty="0" smtClean="0"/>
                        <a:t>-1.47</a:t>
                      </a:r>
                      <a:endParaRPr lang="en-CA" dirty="0"/>
                    </a:p>
                  </a:txBody>
                  <a:tcPr/>
                </a:tc>
                <a:tc>
                  <a:txBody>
                    <a:bodyPr/>
                    <a:lstStyle/>
                    <a:p>
                      <a:pPr algn="ctr"/>
                      <a:r>
                        <a:rPr lang="en-CA" dirty="0" smtClean="0"/>
                        <a:t>+1.4</a:t>
                      </a:r>
                      <a:endParaRPr lang="en-CA" dirty="0"/>
                    </a:p>
                  </a:txBody>
                  <a:tcPr/>
                </a:tc>
                <a:tc>
                  <a:txBody>
                    <a:bodyPr/>
                    <a:lstStyle/>
                    <a:p>
                      <a:pPr algn="ctr"/>
                      <a:r>
                        <a:rPr lang="en-CA" dirty="0" smtClean="0"/>
                        <a:t>2.67</a:t>
                      </a:r>
                      <a:endParaRPr lang="en-CA" dirty="0"/>
                    </a:p>
                  </a:txBody>
                  <a:tcPr/>
                </a:tc>
                <a:tc>
                  <a:txBody>
                    <a:bodyPr/>
                    <a:lstStyle/>
                    <a:p>
                      <a:pPr algn="ctr"/>
                      <a:r>
                        <a:rPr lang="en-CA" dirty="0" smtClean="0"/>
                        <a:t>A1</a:t>
                      </a:r>
                      <a:endParaRPr lang="en-CA" dirty="0"/>
                    </a:p>
                  </a:txBody>
                  <a:tcPr/>
                </a:tc>
              </a:tr>
              <a:tr h="370840">
                <a:tc>
                  <a:txBody>
                    <a:bodyPr/>
                    <a:lstStyle/>
                    <a:p>
                      <a:pPr algn="ctr"/>
                      <a:r>
                        <a:rPr lang="en-CA" dirty="0" smtClean="0">
                          <a:hlinkClick r:id="rId6"/>
                        </a:rPr>
                        <a:t>Canopus</a:t>
                      </a:r>
                      <a:endParaRPr lang="en-CA" dirty="0"/>
                    </a:p>
                  </a:txBody>
                  <a:tcPr/>
                </a:tc>
                <a:tc>
                  <a:txBody>
                    <a:bodyPr/>
                    <a:lstStyle/>
                    <a:p>
                      <a:pPr algn="ctr"/>
                      <a:r>
                        <a:rPr lang="en-CA" dirty="0" smtClean="0"/>
                        <a:t>-0.72</a:t>
                      </a:r>
                      <a:endParaRPr lang="en-CA" dirty="0"/>
                    </a:p>
                  </a:txBody>
                  <a:tcPr/>
                </a:tc>
                <a:tc>
                  <a:txBody>
                    <a:bodyPr/>
                    <a:lstStyle/>
                    <a:p>
                      <a:pPr algn="ctr"/>
                      <a:r>
                        <a:rPr lang="en-CA" dirty="0" smtClean="0"/>
                        <a:t>-3.1</a:t>
                      </a:r>
                      <a:endParaRPr lang="en-CA" dirty="0"/>
                    </a:p>
                  </a:txBody>
                  <a:tcPr/>
                </a:tc>
                <a:tc>
                  <a:txBody>
                    <a:bodyPr/>
                    <a:lstStyle/>
                    <a:p>
                      <a:pPr algn="ctr"/>
                      <a:r>
                        <a:rPr lang="en-CA" dirty="0" smtClean="0"/>
                        <a:t>30.1</a:t>
                      </a:r>
                      <a:endParaRPr lang="en-CA" dirty="0"/>
                    </a:p>
                  </a:txBody>
                  <a:tcPr/>
                </a:tc>
                <a:tc>
                  <a:txBody>
                    <a:bodyPr/>
                    <a:lstStyle/>
                    <a:p>
                      <a:pPr algn="ctr"/>
                      <a:r>
                        <a:rPr lang="en-CA" dirty="0" smtClean="0"/>
                        <a:t>F0</a:t>
                      </a:r>
                      <a:endParaRPr lang="en-CA" dirty="0"/>
                    </a:p>
                  </a:txBody>
                  <a:tcPr/>
                </a:tc>
              </a:tr>
              <a:tr h="370840">
                <a:tc>
                  <a:txBody>
                    <a:bodyPr/>
                    <a:lstStyle/>
                    <a:p>
                      <a:pPr algn="ctr"/>
                      <a:r>
                        <a:rPr lang="en-CA" dirty="0" smtClean="0">
                          <a:hlinkClick r:id="rId7"/>
                        </a:rPr>
                        <a:t>Arcturus</a:t>
                      </a:r>
                      <a:endParaRPr lang="en-CA" dirty="0"/>
                    </a:p>
                  </a:txBody>
                  <a:tcPr/>
                </a:tc>
                <a:tc>
                  <a:txBody>
                    <a:bodyPr/>
                    <a:lstStyle/>
                    <a:p>
                      <a:pPr algn="ctr"/>
                      <a:r>
                        <a:rPr lang="en-CA" dirty="0" smtClean="0"/>
                        <a:t>-0.06</a:t>
                      </a:r>
                      <a:endParaRPr lang="en-CA" dirty="0"/>
                    </a:p>
                  </a:txBody>
                  <a:tcPr/>
                </a:tc>
                <a:tc>
                  <a:txBody>
                    <a:bodyPr/>
                    <a:lstStyle/>
                    <a:p>
                      <a:pPr algn="ctr"/>
                      <a:r>
                        <a:rPr lang="en-CA" dirty="0" smtClean="0"/>
                        <a:t>-0.3</a:t>
                      </a:r>
                      <a:endParaRPr lang="en-CA" dirty="0"/>
                    </a:p>
                  </a:txBody>
                  <a:tcPr/>
                </a:tc>
                <a:tc>
                  <a:txBody>
                    <a:bodyPr/>
                    <a:lstStyle/>
                    <a:p>
                      <a:pPr algn="ctr"/>
                      <a:r>
                        <a:rPr lang="en-CA" dirty="0" smtClean="0"/>
                        <a:t>11.0</a:t>
                      </a:r>
                      <a:endParaRPr lang="en-CA" dirty="0"/>
                    </a:p>
                  </a:txBody>
                  <a:tcPr/>
                </a:tc>
                <a:tc>
                  <a:txBody>
                    <a:bodyPr/>
                    <a:lstStyle/>
                    <a:p>
                      <a:pPr algn="ctr"/>
                      <a:r>
                        <a:rPr lang="en-CA" dirty="0" smtClean="0"/>
                        <a:t>K2</a:t>
                      </a:r>
                      <a:endParaRPr lang="en-CA" dirty="0"/>
                    </a:p>
                  </a:txBody>
                  <a:tcPr/>
                </a:tc>
              </a:tr>
              <a:tr h="370840">
                <a:tc>
                  <a:txBody>
                    <a:bodyPr/>
                    <a:lstStyle/>
                    <a:p>
                      <a:pPr algn="ctr"/>
                      <a:r>
                        <a:rPr lang="el-GR" b="1" dirty="0" smtClean="0">
                          <a:hlinkClick r:id="rId8"/>
                        </a:rPr>
                        <a:t>α</a:t>
                      </a:r>
                      <a:r>
                        <a:rPr lang="en-CA" baseline="0" dirty="0" smtClean="0">
                          <a:hlinkClick r:id="rId8"/>
                        </a:rPr>
                        <a:t> Centauri A</a:t>
                      </a:r>
                      <a:endParaRPr lang="en-CA" dirty="0"/>
                    </a:p>
                  </a:txBody>
                  <a:tcPr/>
                </a:tc>
                <a:tc>
                  <a:txBody>
                    <a:bodyPr/>
                    <a:lstStyle/>
                    <a:p>
                      <a:pPr algn="ctr"/>
                      <a:r>
                        <a:rPr lang="en-CA" dirty="0" smtClean="0"/>
                        <a:t>+0.01</a:t>
                      </a:r>
                      <a:endParaRPr lang="en-CA" dirty="0"/>
                    </a:p>
                  </a:txBody>
                  <a:tcPr/>
                </a:tc>
                <a:tc>
                  <a:txBody>
                    <a:bodyPr/>
                    <a:lstStyle/>
                    <a:p>
                      <a:pPr algn="ctr"/>
                      <a:r>
                        <a:rPr lang="en-CA" dirty="0" smtClean="0"/>
                        <a:t>+4.4</a:t>
                      </a:r>
                      <a:endParaRPr lang="en-CA" dirty="0"/>
                    </a:p>
                  </a:txBody>
                  <a:tcPr/>
                </a:tc>
                <a:tc>
                  <a:txBody>
                    <a:bodyPr/>
                    <a:lstStyle/>
                    <a:p>
                      <a:pPr algn="ctr"/>
                      <a:r>
                        <a:rPr lang="en-CA" dirty="0" smtClean="0"/>
                        <a:t>1.29</a:t>
                      </a:r>
                      <a:endParaRPr lang="en-CA" dirty="0"/>
                    </a:p>
                  </a:txBody>
                  <a:tcPr/>
                </a:tc>
                <a:tc>
                  <a:txBody>
                    <a:bodyPr/>
                    <a:lstStyle/>
                    <a:p>
                      <a:pPr algn="ctr"/>
                      <a:r>
                        <a:rPr lang="en-CA" dirty="0" smtClean="0"/>
                        <a:t>G2</a:t>
                      </a:r>
                      <a:endParaRPr lang="en-CA" dirty="0"/>
                    </a:p>
                  </a:txBody>
                  <a:tcPr/>
                </a:tc>
              </a:tr>
              <a:tr h="370840">
                <a:tc>
                  <a:txBody>
                    <a:bodyPr/>
                    <a:lstStyle/>
                    <a:p>
                      <a:pPr algn="ctr"/>
                      <a:r>
                        <a:rPr lang="en-CA" dirty="0" smtClean="0">
                          <a:hlinkClick r:id="rId9"/>
                        </a:rPr>
                        <a:t>Vega</a:t>
                      </a:r>
                      <a:endParaRPr lang="en-CA" dirty="0"/>
                    </a:p>
                  </a:txBody>
                  <a:tcPr/>
                </a:tc>
                <a:tc>
                  <a:txBody>
                    <a:bodyPr/>
                    <a:lstStyle/>
                    <a:p>
                      <a:pPr algn="ctr"/>
                      <a:r>
                        <a:rPr lang="en-CA" dirty="0" smtClean="0"/>
                        <a:t>+0.04</a:t>
                      </a:r>
                      <a:endParaRPr lang="en-CA" dirty="0"/>
                    </a:p>
                  </a:txBody>
                  <a:tcPr/>
                </a:tc>
                <a:tc>
                  <a:txBody>
                    <a:bodyPr/>
                    <a:lstStyle/>
                    <a:p>
                      <a:pPr algn="ctr"/>
                      <a:r>
                        <a:rPr lang="en-CA" dirty="0" smtClean="0"/>
                        <a:t>+0.5</a:t>
                      </a:r>
                      <a:endParaRPr lang="en-CA" dirty="0"/>
                    </a:p>
                  </a:txBody>
                  <a:tcPr/>
                </a:tc>
                <a:tc>
                  <a:txBody>
                    <a:bodyPr/>
                    <a:lstStyle/>
                    <a:p>
                      <a:pPr algn="ctr"/>
                      <a:r>
                        <a:rPr lang="en-CA" dirty="0" smtClean="0"/>
                        <a:t>7.36</a:t>
                      </a:r>
                      <a:endParaRPr lang="en-CA" dirty="0"/>
                    </a:p>
                  </a:txBody>
                  <a:tcPr/>
                </a:tc>
                <a:tc>
                  <a:txBody>
                    <a:bodyPr/>
                    <a:lstStyle/>
                    <a:p>
                      <a:pPr algn="ctr"/>
                      <a:r>
                        <a:rPr lang="en-CA" dirty="0" smtClean="0"/>
                        <a:t>A0</a:t>
                      </a:r>
                      <a:endParaRPr lang="en-CA" dirty="0"/>
                    </a:p>
                  </a:txBody>
                  <a:tcPr/>
                </a:tc>
              </a:tr>
              <a:tr h="370840">
                <a:tc>
                  <a:txBody>
                    <a:bodyPr/>
                    <a:lstStyle/>
                    <a:p>
                      <a:pPr algn="ctr"/>
                      <a:r>
                        <a:rPr lang="en-CA" dirty="0" smtClean="0">
                          <a:hlinkClick r:id="rId10"/>
                        </a:rPr>
                        <a:t>Capella</a:t>
                      </a:r>
                      <a:endParaRPr lang="en-CA" dirty="0"/>
                    </a:p>
                  </a:txBody>
                  <a:tcPr/>
                </a:tc>
                <a:tc>
                  <a:txBody>
                    <a:bodyPr/>
                    <a:lstStyle/>
                    <a:p>
                      <a:pPr algn="ctr"/>
                      <a:r>
                        <a:rPr lang="en-CA" dirty="0" smtClean="0"/>
                        <a:t>+0.05</a:t>
                      </a:r>
                      <a:endParaRPr lang="en-CA" dirty="0"/>
                    </a:p>
                  </a:txBody>
                  <a:tcPr/>
                </a:tc>
                <a:tc>
                  <a:txBody>
                    <a:bodyPr/>
                    <a:lstStyle/>
                    <a:p>
                      <a:pPr algn="ctr"/>
                      <a:r>
                        <a:rPr lang="en-CA" dirty="0" smtClean="0"/>
                        <a:t>-0.6</a:t>
                      </a:r>
                      <a:endParaRPr lang="en-CA" dirty="0"/>
                    </a:p>
                  </a:txBody>
                  <a:tcPr/>
                </a:tc>
                <a:tc>
                  <a:txBody>
                    <a:bodyPr/>
                    <a:lstStyle/>
                    <a:p>
                      <a:pPr algn="ctr"/>
                      <a:r>
                        <a:rPr lang="en-CA" dirty="0" smtClean="0"/>
                        <a:t>13.8</a:t>
                      </a:r>
                      <a:endParaRPr lang="en-CA" dirty="0"/>
                    </a:p>
                  </a:txBody>
                  <a:tcPr/>
                </a:tc>
                <a:tc>
                  <a:txBody>
                    <a:bodyPr/>
                    <a:lstStyle/>
                    <a:p>
                      <a:pPr algn="ctr"/>
                      <a:r>
                        <a:rPr lang="en-CA" dirty="0" smtClean="0"/>
                        <a:t>G8</a:t>
                      </a:r>
                      <a:endParaRPr lang="en-CA" dirty="0"/>
                    </a:p>
                  </a:txBody>
                  <a:tcPr/>
                </a:tc>
              </a:tr>
              <a:tr h="370840">
                <a:tc>
                  <a:txBody>
                    <a:bodyPr/>
                    <a:lstStyle/>
                    <a:p>
                      <a:pPr algn="ctr"/>
                      <a:r>
                        <a:rPr lang="en-CA" dirty="0" smtClean="0">
                          <a:hlinkClick r:id="rId11"/>
                        </a:rPr>
                        <a:t>Rigel</a:t>
                      </a:r>
                      <a:endParaRPr lang="en-CA" dirty="0"/>
                    </a:p>
                  </a:txBody>
                  <a:tcPr/>
                </a:tc>
                <a:tc>
                  <a:txBody>
                    <a:bodyPr/>
                    <a:lstStyle/>
                    <a:p>
                      <a:pPr algn="ctr"/>
                      <a:r>
                        <a:rPr lang="en-CA" dirty="0" smtClean="0"/>
                        <a:t>+0.14</a:t>
                      </a:r>
                      <a:endParaRPr lang="en-CA" dirty="0"/>
                    </a:p>
                  </a:txBody>
                  <a:tcPr/>
                </a:tc>
                <a:tc>
                  <a:txBody>
                    <a:bodyPr/>
                    <a:lstStyle/>
                    <a:p>
                      <a:pPr algn="ctr"/>
                      <a:r>
                        <a:rPr lang="en-CA" dirty="0" smtClean="0"/>
                        <a:t>-7.1</a:t>
                      </a:r>
                      <a:endParaRPr lang="en-CA" dirty="0"/>
                    </a:p>
                  </a:txBody>
                  <a:tcPr/>
                </a:tc>
                <a:tc>
                  <a:txBody>
                    <a:bodyPr/>
                    <a:lstStyle/>
                    <a:p>
                      <a:pPr algn="ctr"/>
                      <a:r>
                        <a:rPr lang="en-CA" dirty="0" smtClean="0"/>
                        <a:t>276</a:t>
                      </a:r>
                      <a:endParaRPr lang="en-CA" dirty="0"/>
                    </a:p>
                  </a:txBody>
                  <a:tcPr/>
                </a:tc>
                <a:tc>
                  <a:txBody>
                    <a:bodyPr/>
                    <a:lstStyle/>
                    <a:p>
                      <a:pPr algn="ctr"/>
                      <a:r>
                        <a:rPr lang="en-CA" dirty="0" smtClean="0"/>
                        <a:t>B8</a:t>
                      </a:r>
                      <a:endParaRPr lang="en-CA" dirty="0"/>
                    </a:p>
                  </a:txBody>
                  <a:tcPr/>
                </a:tc>
              </a:tr>
              <a:tr h="370840">
                <a:tc>
                  <a:txBody>
                    <a:bodyPr/>
                    <a:lstStyle/>
                    <a:p>
                      <a:pPr algn="ctr"/>
                      <a:r>
                        <a:rPr lang="en-CA" dirty="0" smtClean="0">
                          <a:hlinkClick r:id="rId12"/>
                        </a:rPr>
                        <a:t>Procyon</a:t>
                      </a:r>
                      <a:endParaRPr lang="en-CA" dirty="0"/>
                    </a:p>
                  </a:txBody>
                  <a:tcPr/>
                </a:tc>
                <a:tc>
                  <a:txBody>
                    <a:bodyPr/>
                    <a:lstStyle/>
                    <a:p>
                      <a:pPr algn="ctr"/>
                      <a:r>
                        <a:rPr lang="en-CA" dirty="0" smtClean="0"/>
                        <a:t>+0.37</a:t>
                      </a:r>
                      <a:endParaRPr lang="en-CA" dirty="0"/>
                    </a:p>
                  </a:txBody>
                  <a:tcPr/>
                </a:tc>
                <a:tc>
                  <a:txBody>
                    <a:bodyPr/>
                    <a:lstStyle/>
                    <a:p>
                      <a:pPr algn="ctr"/>
                      <a:r>
                        <a:rPr lang="en-CA" dirty="0" smtClean="0"/>
                        <a:t>+2.7</a:t>
                      </a:r>
                      <a:endParaRPr lang="en-CA" dirty="0"/>
                    </a:p>
                  </a:txBody>
                  <a:tcPr/>
                </a:tc>
                <a:tc>
                  <a:txBody>
                    <a:bodyPr/>
                    <a:lstStyle/>
                    <a:p>
                      <a:pPr algn="ctr"/>
                      <a:r>
                        <a:rPr lang="en-CA" dirty="0" smtClean="0"/>
                        <a:t>3.50</a:t>
                      </a:r>
                      <a:endParaRPr lang="en-CA" dirty="0"/>
                    </a:p>
                  </a:txBody>
                  <a:tcPr/>
                </a:tc>
                <a:tc>
                  <a:txBody>
                    <a:bodyPr/>
                    <a:lstStyle/>
                    <a:p>
                      <a:pPr algn="ctr"/>
                      <a:r>
                        <a:rPr lang="en-CA" dirty="0" smtClean="0"/>
                        <a:t>F5</a:t>
                      </a:r>
                      <a:endParaRPr lang="en-CA" dirty="0"/>
                    </a:p>
                  </a:txBody>
                  <a:tcPr/>
                </a:tc>
              </a:tr>
              <a:tr h="370840">
                <a:tc>
                  <a:txBody>
                    <a:bodyPr/>
                    <a:lstStyle/>
                    <a:p>
                      <a:pPr algn="ctr"/>
                      <a:r>
                        <a:rPr lang="en-CA" dirty="0" smtClean="0">
                          <a:hlinkClick r:id="rId13"/>
                        </a:rPr>
                        <a:t>Betelgeuse</a:t>
                      </a:r>
                      <a:endParaRPr lang="en-CA" dirty="0"/>
                    </a:p>
                  </a:txBody>
                  <a:tcPr/>
                </a:tc>
                <a:tc>
                  <a:txBody>
                    <a:bodyPr/>
                    <a:lstStyle/>
                    <a:p>
                      <a:pPr algn="ctr"/>
                      <a:r>
                        <a:rPr lang="en-CA" dirty="0" smtClean="0"/>
                        <a:t>+0.41</a:t>
                      </a:r>
                      <a:endParaRPr lang="en-CA" dirty="0"/>
                    </a:p>
                  </a:txBody>
                  <a:tcPr/>
                </a:tc>
                <a:tc>
                  <a:txBody>
                    <a:bodyPr/>
                    <a:lstStyle/>
                    <a:p>
                      <a:pPr algn="ctr"/>
                      <a:r>
                        <a:rPr lang="en-CA" dirty="0" smtClean="0"/>
                        <a:t>-5.6</a:t>
                      </a:r>
                      <a:endParaRPr lang="en-CA" dirty="0"/>
                    </a:p>
                  </a:txBody>
                  <a:tcPr/>
                </a:tc>
                <a:tc>
                  <a:txBody>
                    <a:bodyPr/>
                    <a:lstStyle/>
                    <a:p>
                      <a:pPr algn="ctr"/>
                      <a:r>
                        <a:rPr lang="en-CA" dirty="0" smtClean="0"/>
                        <a:t>159</a:t>
                      </a:r>
                      <a:endParaRPr lang="en-CA" dirty="0"/>
                    </a:p>
                  </a:txBody>
                  <a:tcPr/>
                </a:tc>
                <a:tc>
                  <a:txBody>
                    <a:bodyPr/>
                    <a:lstStyle/>
                    <a:p>
                      <a:pPr algn="ctr"/>
                      <a:r>
                        <a:rPr lang="en-CA" dirty="0" smtClean="0"/>
                        <a:t>M2 (giant)</a:t>
                      </a:r>
                      <a:endParaRPr lang="en-CA" dirty="0"/>
                    </a:p>
                  </a:txBody>
                  <a:tcPr/>
                </a:tc>
              </a:tr>
            </a:tbl>
          </a:graphicData>
        </a:graphic>
      </p:graphicFrame>
    </p:spTree>
    <p:extLst>
      <p:ext uri="{BB962C8B-B14F-4D97-AF65-F5344CB8AC3E}">
        <p14:creationId xmlns:p14="http://schemas.microsoft.com/office/powerpoint/2010/main" val="29586011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933" y="465486"/>
            <a:ext cx="10515600" cy="1325563"/>
          </a:xfrm>
        </p:spPr>
        <p:txBody>
          <a:bodyPr>
            <a:normAutofit/>
          </a:bodyPr>
          <a:lstStyle/>
          <a:p>
            <a:pPr algn="ctr"/>
            <a:r>
              <a:rPr lang="en-CA" sz="4800" b="1" dirty="0" err="1" smtClean="0">
                <a:latin typeface="+mn-lt"/>
              </a:rPr>
              <a:t>Hertzsprung</a:t>
            </a:r>
            <a:r>
              <a:rPr lang="en-CA" sz="4800" b="1" dirty="0" smtClean="0">
                <a:latin typeface="+mn-lt"/>
              </a:rPr>
              <a:t>-Russell Diagram </a:t>
            </a:r>
            <a:endParaRPr lang="en-CA" sz="4800" b="1" dirty="0">
              <a:latin typeface="+mn-lt"/>
            </a:endParaRPr>
          </a:p>
        </p:txBody>
      </p:sp>
      <p:pic>
        <p:nvPicPr>
          <p:cNvPr id="3" name="Picture 2"/>
          <p:cNvPicPr>
            <a:picLocks/>
          </p:cNvPicPr>
          <p:nvPr/>
        </p:nvPicPr>
        <p:blipFill>
          <a:blip r:embed="rId2"/>
          <a:stretch>
            <a:fillRect/>
          </a:stretch>
        </p:blipFill>
        <p:spPr>
          <a:xfrm>
            <a:off x="1212989" y="162681"/>
            <a:ext cx="7067550" cy="6480000"/>
          </a:xfrm>
          <a:prstGeom prst="rect">
            <a:avLst/>
          </a:prstGeom>
        </p:spPr>
      </p:pic>
      <p:sp>
        <p:nvSpPr>
          <p:cNvPr id="4" name="TextBox 3"/>
          <p:cNvSpPr txBox="1"/>
          <p:nvPr/>
        </p:nvSpPr>
        <p:spPr>
          <a:xfrm rot="19006538">
            <a:off x="3931354" y="2766569"/>
            <a:ext cx="1281293" cy="369332"/>
          </a:xfrm>
          <a:prstGeom prst="rect">
            <a:avLst/>
          </a:prstGeom>
          <a:noFill/>
        </p:spPr>
        <p:txBody>
          <a:bodyPr wrap="square" rtlCol="0">
            <a:spAutoFit/>
          </a:bodyPr>
          <a:lstStyle/>
          <a:p>
            <a:r>
              <a:rPr lang="en-CA" b="1" dirty="0">
                <a:solidFill>
                  <a:schemeClr val="accent4">
                    <a:lumMod val="60000"/>
                    <a:lumOff val="40000"/>
                  </a:schemeClr>
                </a:solidFill>
              </a:rPr>
              <a:t>←  Our Sun</a:t>
            </a:r>
          </a:p>
        </p:txBody>
      </p:sp>
      <p:sp>
        <p:nvSpPr>
          <p:cNvPr id="5" name="TextBox 4"/>
          <p:cNvSpPr txBox="1"/>
          <p:nvPr/>
        </p:nvSpPr>
        <p:spPr>
          <a:xfrm>
            <a:off x="1159434" y="6568978"/>
            <a:ext cx="7534050" cy="307777"/>
          </a:xfrm>
          <a:prstGeom prst="rect">
            <a:avLst/>
          </a:prstGeom>
          <a:noFill/>
        </p:spPr>
        <p:txBody>
          <a:bodyPr wrap="none" rtlCol="0">
            <a:spAutoFit/>
          </a:bodyPr>
          <a:lstStyle/>
          <a:p>
            <a:r>
              <a:rPr lang="en-CA" sz="1400" dirty="0">
                <a:hlinkClick r:id="rId3"/>
              </a:rPr>
              <a:t>https://en.wikipedia.org/wiki/Hertzsprung%E2%80%93Russell_diagram#/media/File:HRDiagram.png</a:t>
            </a:r>
            <a:endParaRPr lang="en-CA" sz="1400" dirty="0"/>
          </a:p>
        </p:txBody>
      </p:sp>
      <p:sp>
        <p:nvSpPr>
          <p:cNvPr id="6" name="TextBox 5"/>
          <p:cNvSpPr txBox="1"/>
          <p:nvPr/>
        </p:nvSpPr>
        <p:spPr>
          <a:xfrm>
            <a:off x="402166" y="2108777"/>
            <a:ext cx="8339667" cy="4016484"/>
          </a:xfrm>
          <a:prstGeom prst="rect">
            <a:avLst/>
          </a:prstGeom>
          <a:noFill/>
        </p:spPr>
        <p:txBody>
          <a:bodyPr wrap="square" rtlCol="0">
            <a:spAutoFit/>
          </a:bodyPr>
          <a:lstStyle/>
          <a:p>
            <a:pPr>
              <a:spcAft>
                <a:spcPts val="600"/>
              </a:spcAft>
            </a:pPr>
            <a:r>
              <a:rPr lang="en-CA" sz="2400" dirty="0"/>
              <a:t>Knowing the apparent magnitude of a star and its distance, we can easily determine its absolute magnitude or “</a:t>
            </a:r>
            <a:r>
              <a:rPr lang="en-CA" sz="2400" b="1" i="1" dirty="0"/>
              <a:t>luminosity</a:t>
            </a:r>
            <a:r>
              <a:rPr lang="en-CA" sz="2400" dirty="0"/>
              <a:t>”.  </a:t>
            </a:r>
          </a:p>
          <a:p>
            <a:pPr>
              <a:spcAft>
                <a:spcPts val="600"/>
              </a:spcAft>
            </a:pPr>
            <a:r>
              <a:rPr lang="en-CA" sz="2400" dirty="0"/>
              <a:t>If, then, we place each star into a plot of its luminosity vs. its </a:t>
            </a:r>
            <a:r>
              <a:rPr lang="en-CA" sz="2400" b="1" i="1" dirty="0"/>
              <a:t>colour temperature </a:t>
            </a:r>
            <a:r>
              <a:rPr lang="en-CA" sz="2400" dirty="0"/>
              <a:t>or “</a:t>
            </a:r>
            <a:r>
              <a:rPr lang="en-CA" sz="2400" b="1" i="1" dirty="0"/>
              <a:t>spectral type</a:t>
            </a:r>
            <a:r>
              <a:rPr lang="en-CA" sz="2400" dirty="0"/>
              <a:t>”, we obtain the famous </a:t>
            </a:r>
            <a:r>
              <a:rPr lang="en-CA" sz="2400" b="1" i="1" dirty="0" err="1"/>
              <a:t>Hertzsprung</a:t>
            </a:r>
            <a:r>
              <a:rPr lang="en-CA" sz="2400" b="1" i="1" dirty="0"/>
              <a:t>-Russell Diagram</a:t>
            </a:r>
            <a:r>
              <a:rPr lang="en-CA" sz="2400" dirty="0"/>
              <a:t>.  </a:t>
            </a:r>
          </a:p>
          <a:p>
            <a:pPr>
              <a:spcAft>
                <a:spcPts val="600"/>
              </a:spcAft>
            </a:pPr>
            <a:r>
              <a:rPr lang="en-CA" sz="2400" dirty="0"/>
              <a:t>We can use this to calculate the distance to stars beyond the reach of our parallax triangulation</a:t>
            </a:r>
            <a:r>
              <a:rPr lang="en-CA" sz="2400" dirty="0" smtClean="0"/>
              <a:t>.</a:t>
            </a:r>
          </a:p>
          <a:p>
            <a:pPr>
              <a:spcAft>
                <a:spcPts val="600"/>
              </a:spcAft>
            </a:pPr>
            <a:r>
              <a:rPr lang="en-CA" sz="2400" dirty="0" smtClean="0"/>
              <a:t>The </a:t>
            </a:r>
            <a:r>
              <a:rPr lang="en-CA" sz="2400" b="1" dirty="0" err="1" smtClean="0">
                <a:hlinkClick r:id="rId4"/>
              </a:rPr>
              <a:t>Hipparchos</a:t>
            </a:r>
            <a:r>
              <a:rPr lang="en-CA" sz="2400" b="1" dirty="0" smtClean="0">
                <a:hlinkClick r:id="rId4"/>
              </a:rPr>
              <a:t> satellite </a:t>
            </a:r>
            <a:r>
              <a:rPr lang="en-CA" sz="2400" dirty="0" smtClean="0"/>
              <a:t>has measured the distance to more than 20 000 stars.  Let’s plot them: brightness vs. colour class.  The </a:t>
            </a:r>
            <a:r>
              <a:rPr lang="en-CA" sz="2400" b="1" dirty="0" err="1" smtClean="0">
                <a:hlinkClick r:id="rId5"/>
              </a:rPr>
              <a:t>Gaïa</a:t>
            </a:r>
            <a:r>
              <a:rPr lang="en-CA" sz="2400" b="1" dirty="0" smtClean="0">
                <a:hlinkClick r:id="rId5"/>
              </a:rPr>
              <a:t> mission </a:t>
            </a:r>
            <a:r>
              <a:rPr lang="en-CA" sz="2400" dirty="0" smtClean="0"/>
              <a:t>is now obtaining even more precise H-R diagrams.</a:t>
            </a:r>
          </a:p>
        </p:txBody>
      </p:sp>
      <p:cxnSp>
        <p:nvCxnSpPr>
          <p:cNvPr id="8" name="Straight Connector 7"/>
          <p:cNvCxnSpPr/>
          <p:nvPr/>
        </p:nvCxnSpPr>
        <p:spPr>
          <a:xfrm flipH="1" flipV="1">
            <a:off x="4145071" y="488636"/>
            <a:ext cx="46181" cy="5698836"/>
          </a:xfrm>
          <a:prstGeom prst="line">
            <a:avLst/>
          </a:prstGeom>
        </p:spPr>
        <p:style>
          <a:lnRef idx="3">
            <a:schemeClr val="accent5"/>
          </a:lnRef>
          <a:fillRef idx="0">
            <a:schemeClr val="accent5"/>
          </a:fillRef>
          <a:effectRef idx="2">
            <a:schemeClr val="accent5"/>
          </a:effectRef>
          <a:fontRef idx="minor">
            <a:schemeClr val="tx1"/>
          </a:fontRef>
        </p:style>
      </p:cxnSp>
      <p:cxnSp>
        <p:nvCxnSpPr>
          <p:cNvPr id="11" name="Straight Connector 10"/>
          <p:cNvCxnSpPr/>
          <p:nvPr/>
        </p:nvCxnSpPr>
        <p:spPr>
          <a:xfrm>
            <a:off x="2022832" y="3352245"/>
            <a:ext cx="5420071" cy="8009"/>
          </a:xfrm>
          <a:prstGeom prst="line">
            <a:avLst/>
          </a:prstGeom>
        </p:spPr>
        <p:style>
          <a:lnRef idx="3">
            <a:schemeClr val="accent5"/>
          </a:lnRef>
          <a:fillRef idx="0">
            <a:schemeClr val="accent5"/>
          </a:fillRef>
          <a:effectRef idx="2">
            <a:schemeClr val="accent5"/>
          </a:effectRef>
          <a:fontRef idx="minor">
            <a:schemeClr val="tx1"/>
          </a:fontRef>
        </p:style>
      </p:cxnSp>
      <p:cxnSp>
        <p:nvCxnSpPr>
          <p:cNvPr id="9" name="Straight Connector 8"/>
          <p:cNvCxnSpPr/>
          <p:nvPr/>
        </p:nvCxnSpPr>
        <p:spPr>
          <a:xfrm flipH="1">
            <a:off x="3826933" y="1660718"/>
            <a:ext cx="474134" cy="187772"/>
          </a:xfrm>
          <a:prstGeom prst="line">
            <a:avLst/>
          </a:prstGeom>
          <a:ln w="28575">
            <a:solidFill>
              <a:srgbClr val="FFFF00"/>
            </a:solidFill>
          </a:ln>
        </p:spPr>
        <p:style>
          <a:lnRef idx="2">
            <a:schemeClr val="accent3"/>
          </a:lnRef>
          <a:fillRef idx="0">
            <a:schemeClr val="accent3"/>
          </a:fillRef>
          <a:effectRef idx="1">
            <a:schemeClr val="accent3"/>
          </a:effectRef>
          <a:fontRef idx="minor">
            <a:schemeClr val="tx1"/>
          </a:fontRef>
        </p:style>
      </p:cxnSp>
      <p:sp>
        <p:nvSpPr>
          <p:cNvPr id="15" name="TextBox 14"/>
          <p:cNvSpPr txBox="1"/>
          <p:nvPr/>
        </p:nvSpPr>
        <p:spPr>
          <a:xfrm>
            <a:off x="4248518" y="1394880"/>
            <a:ext cx="1079142" cy="369332"/>
          </a:xfrm>
          <a:prstGeom prst="rect">
            <a:avLst/>
          </a:prstGeom>
          <a:noFill/>
        </p:spPr>
        <p:txBody>
          <a:bodyPr wrap="none" rtlCol="0">
            <a:spAutoFit/>
          </a:bodyPr>
          <a:lstStyle/>
          <a:p>
            <a:r>
              <a:rPr lang="en-CA" dirty="0"/>
              <a:t> </a:t>
            </a:r>
            <a:r>
              <a:rPr lang="el-GR" b="1" dirty="0">
                <a:solidFill>
                  <a:srgbClr val="FFFF00"/>
                </a:solidFill>
              </a:rPr>
              <a:t>δ</a:t>
            </a:r>
            <a:r>
              <a:rPr lang="en-CA" b="1" dirty="0">
                <a:solidFill>
                  <a:srgbClr val="FFFF00"/>
                </a:solidFill>
              </a:rPr>
              <a:t>-</a:t>
            </a:r>
            <a:r>
              <a:rPr lang="en-CA" b="1" dirty="0" err="1">
                <a:solidFill>
                  <a:srgbClr val="FFFF00"/>
                </a:solidFill>
              </a:rPr>
              <a:t>Cephei</a:t>
            </a:r>
            <a:endParaRPr lang="en-CA" b="1" dirty="0">
              <a:solidFill>
                <a:srgbClr val="FFFF00"/>
              </a:solidFill>
            </a:endParaRPr>
          </a:p>
        </p:txBody>
      </p:sp>
    </p:spTree>
    <p:extLst>
      <p:ext uri="{BB962C8B-B14F-4D97-AF65-F5344CB8AC3E}">
        <p14:creationId xmlns:p14="http://schemas.microsoft.com/office/powerpoint/2010/main" val="59272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3"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Distance by H-R plot</a:t>
            </a:r>
            <a:endParaRPr lang="en-CA" sz="4800" b="1" dirty="0">
              <a:latin typeface="+mn-lt"/>
            </a:endParaRPr>
          </a:p>
        </p:txBody>
      </p:sp>
      <p:sp>
        <p:nvSpPr>
          <p:cNvPr id="3" name="Rectangle 2"/>
          <p:cNvSpPr/>
          <p:nvPr/>
        </p:nvSpPr>
        <p:spPr>
          <a:xfrm>
            <a:off x="628650" y="2017634"/>
            <a:ext cx="8308086" cy="2754600"/>
          </a:xfrm>
          <a:prstGeom prst="rect">
            <a:avLst/>
          </a:prstGeom>
        </p:spPr>
        <p:txBody>
          <a:bodyPr wrap="square">
            <a:spAutoFit/>
          </a:bodyPr>
          <a:lstStyle/>
          <a:p>
            <a:pPr>
              <a:spcAft>
                <a:spcPts val="600"/>
              </a:spcAft>
            </a:pPr>
            <a:r>
              <a:rPr lang="en-CA" sz="2400" dirty="0" smtClean="0"/>
              <a:t>We recognize that stars on the </a:t>
            </a:r>
            <a:r>
              <a:rPr lang="en-CA" sz="2400" b="1" i="1" dirty="0" smtClean="0"/>
              <a:t>Main Sequence </a:t>
            </a:r>
            <a:r>
              <a:rPr lang="en-CA" sz="2400" dirty="0" smtClean="0"/>
              <a:t>are in the </a:t>
            </a:r>
            <a:r>
              <a:rPr lang="en-CA" sz="2400" b="1" dirty="0" smtClean="0"/>
              <a:t>H → He</a:t>
            </a:r>
            <a:r>
              <a:rPr lang="en-CA" sz="2400" dirty="0" smtClean="0"/>
              <a:t> fusion stage.  We can determine this by the details of the spectrum of their light which reveals the elemental content of their surface and atmospheres. </a:t>
            </a:r>
          </a:p>
          <a:p>
            <a:pPr>
              <a:spcAft>
                <a:spcPts val="600"/>
              </a:spcAft>
            </a:pPr>
            <a:r>
              <a:rPr lang="en-CA" sz="2400" dirty="0" smtClean="0"/>
              <a:t>So if we know a star is Main Sequence and we know its class or colour temperature, we know how bright it is – it </a:t>
            </a:r>
            <a:r>
              <a:rPr lang="en-CA" sz="2400" b="1" dirty="0" smtClean="0"/>
              <a:t>absolute magnitude</a:t>
            </a:r>
            <a:r>
              <a:rPr lang="en-CA" sz="2400" dirty="0" smtClean="0"/>
              <a:t> or </a:t>
            </a:r>
            <a:r>
              <a:rPr lang="en-CA" sz="2400" b="1" dirty="0" smtClean="0"/>
              <a:t>luminosity</a:t>
            </a:r>
            <a:r>
              <a:rPr lang="en-CA" sz="2400" dirty="0" smtClean="0"/>
              <a:t>.</a:t>
            </a:r>
          </a:p>
        </p:txBody>
      </p:sp>
      <p:pic>
        <p:nvPicPr>
          <p:cNvPr id="4" name="Picture 3"/>
          <p:cNvPicPr>
            <a:picLocks noChangeAspect="1"/>
          </p:cNvPicPr>
          <p:nvPr/>
        </p:nvPicPr>
        <p:blipFill>
          <a:blip r:embed="rId2"/>
          <a:stretch>
            <a:fillRect/>
          </a:stretch>
        </p:blipFill>
        <p:spPr>
          <a:xfrm>
            <a:off x="1249755" y="377390"/>
            <a:ext cx="7065876" cy="6480610"/>
          </a:xfrm>
          <a:prstGeom prst="rect">
            <a:avLst/>
          </a:prstGeom>
          <a:ln>
            <a:solidFill>
              <a:srgbClr val="00B0F0"/>
            </a:solidFill>
          </a:ln>
        </p:spPr>
      </p:pic>
      <p:sp>
        <p:nvSpPr>
          <p:cNvPr id="6" name="Freeform 5"/>
          <p:cNvSpPr/>
          <p:nvPr/>
        </p:nvSpPr>
        <p:spPr>
          <a:xfrm>
            <a:off x="2310438" y="2127039"/>
            <a:ext cx="4523124" cy="3637941"/>
          </a:xfrm>
          <a:custGeom>
            <a:avLst/>
            <a:gdLst>
              <a:gd name="connsiteX0" fmla="*/ 42804 w 4523124"/>
              <a:gd name="connsiteY0" fmla="*/ 11676 h 3637941"/>
              <a:gd name="connsiteX1" fmla="*/ 42804 w 4523124"/>
              <a:gd name="connsiteY1" fmla="*/ 73460 h 3637941"/>
              <a:gd name="connsiteX2" fmla="*/ 487647 w 4523124"/>
              <a:gd name="connsiteY2" fmla="*/ 567730 h 3637941"/>
              <a:gd name="connsiteX3" fmla="*/ 1142555 w 4523124"/>
              <a:gd name="connsiteY3" fmla="*/ 889006 h 3637941"/>
              <a:gd name="connsiteX4" fmla="*/ 1673896 w 4523124"/>
              <a:gd name="connsiteY4" fmla="*/ 1358563 h 3637941"/>
              <a:gd name="connsiteX5" fmla="*/ 2254664 w 4523124"/>
              <a:gd name="connsiteY5" fmla="*/ 1667482 h 3637941"/>
              <a:gd name="connsiteX6" fmla="*/ 3033139 w 4523124"/>
              <a:gd name="connsiteY6" fmla="*/ 2013471 h 3637941"/>
              <a:gd name="connsiteX7" fmla="*/ 3366772 w 4523124"/>
              <a:gd name="connsiteY7" fmla="*/ 2235893 h 3637941"/>
              <a:gd name="connsiteX8" fmla="*/ 3675691 w 4523124"/>
              <a:gd name="connsiteY8" fmla="*/ 2816660 h 3637941"/>
              <a:gd name="connsiteX9" fmla="*/ 4194674 w 4523124"/>
              <a:gd name="connsiteY9" fmla="*/ 3273860 h 3637941"/>
              <a:gd name="connsiteX10" fmla="*/ 4503593 w 4523124"/>
              <a:gd name="connsiteY10" fmla="*/ 3607493 h 3637941"/>
              <a:gd name="connsiteX11" fmla="*/ 4491236 w 4523124"/>
              <a:gd name="connsiteY11" fmla="*/ 3619849 h 3637941"/>
              <a:gd name="connsiteX12" fmla="*/ 4491236 w 4523124"/>
              <a:gd name="connsiteY12" fmla="*/ 3582779 h 3637941"/>
              <a:gd name="connsiteX13" fmla="*/ 4491236 w 4523124"/>
              <a:gd name="connsiteY13" fmla="*/ 3558065 h 363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3124" h="3637941">
                <a:moveTo>
                  <a:pt x="42804" y="11676"/>
                </a:moveTo>
                <a:cubicBezTo>
                  <a:pt x="5734" y="-3770"/>
                  <a:pt x="-31336" y="-19216"/>
                  <a:pt x="42804" y="73460"/>
                </a:cubicBezTo>
                <a:cubicBezTo>
                  <a:pt x="116944" y="166136"/>
                  <a:pt x="304355" y="431806"/>
                  <a:pt x="487647" y="567730"/>
                </a:cubicBezTo>
                <a:cubicBezTo>
                  <a:pt x="670939" y="703654"/>
                  <a:pt x="944847" y="757201"/>
                  <a:pt x="1142555" y="889006"/>
                </a:cubicBezTo>
                <a:cubicBezTo>
                  <a:pt x="1340263" y="1020812"/>
                  <a:pt x="1488545" y="1228817"/>
                  <a:pt x="1673896" y="1358563"/>
                </a:cubicBezTo>
                <a:cubicBezTo>
                  <a:pt x="1859248" y="1488309"/>
                  <a:pt x="2028124" y="1558331"/>
                  <a:pt x="2254664" y="1667482"/>
                </a:cubicBezTo>
                <a:cubicBezTo>
                  <a:pt x="2481204" y="1776633"/>
                  <a:pt x="2847788" y="1918736"/>
                  <a:pt x="3033139" y="2013471"/>
                </a:cubicBezTo>
                <a:cubicBezTo>
                  <a:pt x="3218490" y="2108206"/>
                  <a:pt x="3259680" y="2102028"/>
                  <a:pt x="3366772" y="2235893"/>
                </a:cubicBezTo>
                <a:cubicBezTo>
                  <a:pt x="3473864" y="2369758"/>
                  <a:pt x="3537707" y="2643666"/>
                  <a:pt x="3675691" y="2816660"/>
                </a:cubicBezTo>
                <a:cubicBezTo>
                  <a:pt x="3813675" y="2989655"/>
                  <a:pt x="4056690" y="3142055"/>
                  <a:pt x="4194674" y="3273860"/>
                </a:cubicBezTo>
                <a:cubicBezTo>
                  <a:pt x="4332658" y="3405665"/>
                  <a:pt x="4454166" y="3549828"/>
                  <a:pt x="4503593" y="3607493"/>
                </a:cubicBezTo>
                <a:cubicBezTo>
                  <a:pt x="4553020" y="3665158"/>
                  <a:pt x="4493295" y="3623968"/>
                  <a:pt x="4491236" y="3619849"/>
                </a:cubicBezTo>
                <a:cubicBezTo>
                  <a:pt x="4489177" y="3615730"/>
                  <a:pt x="4491236" y="3582779"/>
                  <a:pt x="4491236" y="3582779"/>
                </a:cubicBezTo>
                <a:lnTo>
                  <a:pt x="4491236" y="3558065"/>
                </a:lnTo>
              </a:path>
            </a:pathLst>
          </a:cu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0" name="Straight Arrow Connector 9"/>
          <p:cNvCxnSpPr/>
          <p:nvPr/>
        </p:nvCxnSpPr>
        <p:spPr>
          <a:xfrm flipH="1">
            <a:off x="4399005" y="704335"/>
            <a:ext cx="12357" cy="3002692"/>
          </a:xfrm>
          <a:prstGeom prst="straightConnector1">
            <a:avLst/>
          </a:prstGeom>
          <a:ln w="444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952368" y="3671521"/>
            <a:ext cx="2446637" cy="22906"/>
          </a:xfrm>
          <a:prstGeom prst="straightConnector1">
            <a:avLst/>
          </a:prstGeom>
          <a:ln w="444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411362" y="843241"/>
            <a:ext cx="1406647" cy="369332"/>
          </a:xfrm>
          <a:prstGeom prst="rect">
            <a:avLst/>
          </a:prstGeom>
          <a:noFill/>
        </p:spPr>
        <p:txBody>
          <a:bodyPr wrap="square" rtlCol="0">
            <a:spAutoFit/>
          </a:bodyPr>
          <a:lstStyle/>
          <a:p>
            <a:r>
              <a:rPr lang="en-CA" b="1" dirty="0" smtClean="0">
                <a:solidFill>
                  <a:srgbClr val="FF0000"/>
                </a:solidFill>
              </a:rPr>
              <a:t>Colour class</a:t>
            </a:r>
            <a:endParaRPr lang="en-CA" b="1" dirty="0">
              <a:solidFill>
                <a:srgbClr val="FF0000"/>
              </a:solidFill>
            </a:endParaRPr>
          </a:p>
        </p:txBody>
      </p:sp>
      <p:sp>
        <p:nvSpPr>
          <p:cNvPr id="18" name="TextBox 17"/>
          <p:cNvSpPr txBox="1"/>
          <p:nvPr/>
        </p:nvSpPr>
        <p:spPr>
          <a:xfrm>
            <a:off x="4437305" y="3433029"/>
            <a:ext cx="1667887" cy="369332"/>
          </a:xfrm>
          <a:prstGeom prst="rect">
            <a:avLst/>
          </a:prstGeom>
          <a:noFill/>
        </p:spPr>
        <p:txBody>
          <a:bodyPr wrap="square" rtlCol="0">
            <a:spAutoFit/>
          </a:bodyPr>
          <a:lstStyle/>
          <a:p>
            <a:r>
              <a:rPr lang="en-CA" b="1" dirty="0" smtClean="0">
                <a:solidFill>
                  <a:srgbClr val="00B0F0"/>
                </a:solidFill>
              </a:rPr>
              <a:t>Main sequence</a:t>
            </a:r>
            <a:endParaRPr lang="en-CA" b="1" dirty="0">
              <a:solidFill>
                <a:srgbClr val="00B0F0"/>
              </a:solidFill>
            </a:endParaRPr>
          </a:p>
        </p:txBody>
      </p:sp>
      <p:sp>
        <p:nvSpPr>
          <p:cNvPr id="19" name="TextBox 18"/>
          <p:cNvSpPr txBox="1"/>
          <p:nvPr/>
        </p:nvSpPr>
        <p:spPr>
          <a:xfrm>
            <a:off x="1989194" y="3204264"/>
            <a:ext cx="829472" cy="369332"/>
          </a:xfrm>
          <a:prstGeom prst="rect">
            <a:avLst/>
          </a:prstGeom>
          <a:noFill/>
        </p:spPr>
        <p:txBody>
          <a:bodyPr wrap="square" rtlCol="0">
            <a:spAutoFit/>
          </a:bodyPr>
          <a:lstStyle/>
          <a:p>
            <a:r>
              <a:rPr lang="en-CA" b="1" dirty="0" err="1" smtClean="0">
                <a:solidFill>
                  <a:srgbClr val="FF0000"/>
                </a:solidFill>
              </a:rPr>
              <a:t>M</a:t>
            </a:r>
            <a:r>
              <a:rPr lang="en-CA" sz="2000" b="1" baseline="-25000" dirty="0" err="1" smtClean="0">
                <a:solidFill>
                  <a:srgbClr val="FF0000"/>
                </a:solidFill>
              </a:rPr>
              <a:t>abs</a:t>
            </a:r>
            <a:endParaRPr lang="en-CA" sz="2000" b="1" baseline="-25000" dirty="0">
              <a:solidFill>
                <a:srgbClr val="FF0000"/>
              </a:solidFill>
            </a:endParaRPr>
          </a:p>
        </p:txBody>
      </p:sp>
    </p:spTree>
    <p:extLst>
      <p:ext uri="{BB962C8B-B14F-4D97-AF65-F5344CB8AC3E}">
        <p14:creationId xmlns:p14="http://schemas.microsoft.com/office/powerpoint/2010/main" val="264204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Distance by H-R plot</a:t>
            </a:r>
            <a:endParaRPr lang="en-CA" sz="4800" b="1" dirty="0">
              <a:latin typeface="+mn-lt"/>
            </a:endParaRPr>
          </a:p>
        </p:txBody>
      </p:sp>
      <mc:AlternateContent xmlns:mc="http://schemas.openxmlformats.org/markup-compatibility/2006" xmlns:a14="http://schemas.microsoft.com/office/drawing/2010/main">
        <mc:Choice Requires="a14">
          <p:sp>
            <p:nvSpPr>
              <p:cNvPr id="3" name="Rectangle 2"/>
              <p:cNvSpPr/>
              <p:nvPr/>
            </p:nvSpPr>
            <p:spPr>
              <a:xfrm>
                <a:off x="628650" y="1794980"/>
                <a:ext cx="8308086" cy="3223126"/>
              </a:xfrm>
              <a:prstGeom prst="rect">
                <a:avLst/>
              </a:prstGeom>
            </p:spPr>
            <p:txBody>
              <a:bodyPr wrap="square">
                <a:spAutoFit/>
              </a:bodyPr>
              <a:lstStyle/>
              <a:p>
                <a:pPr>
                  <a:spcAft>
                    <a:spcPts val="600"/>
                  </a:spcAft>
                </a:pPr>
                <a:r>
                  <a:rPr lang="en-CA" sz="2400" dirty="0" smtClean="0"/>
                  <a:t>Having correlated the star’s luminosity or </a:t>
                </a:r>
                <a:r>
                  <a:rPr lang="en-CA" sz="2400" b="1" dirty="0" smtClean="0"/>
                  <a:t>absolute magnitude</a:t>
                </a:r>
                <a:r>
                  <a:rPr lang="en-CA" sz="2400" b="1" dirty="0" smtClean="0">
                    <a:solidFill>
                      <a:srgbClr val="FF0000"/>
                    </a:solidFill>
                  </a:rPr>
                  <a:t>*</a:t>
                </a:r>
                <a:r>
                  <a:rPr lang="en-CA" sz="2400" b="1" dirty="0" smtClean="0"/>
                  <a:t> </a:t>
                </a:r>
                <a:r>
                  <a:rPr lang="en-CA" sz="2400" dirty="0" smtClean="0"/>
                  <a:t>with its </a:t>
                </a:r>
                <a:r>
                  <a:rPr lang="en-CA" sz="2400" b="1" dirty="0" smtClean="0"/>
                  <a:t>Spectral Type </a:t>
                </a:r>
                <a:r>
                  <a:rPr lang="en-CA" sz="2400" dirty="0" smtClean="0"/>
                  <a:t>using the </a:t>
                </a:r>
                <a:r>
                  <a:rPr lang="en-CA" sz="2400" b="1" dirty="0" smtClean="0"/>
                  <a:t>H-R</a:t>
                </a:r>
                <a:r>
                  <a:rPr lang="en-CA" sz="2400" dirty="0" smtClean="0"/>
                  <a:t> diagram we determine a star’s distance knowing that light intensity decreases proportional to the square of distance, we obtain:</a:t>
                </a:r>
              </a:p>
              <a:p>
                <a:pPr algn="ctr">
                  <a:spcAft>
                    <a:spcPts val="600"/>
                  </a:spcAft>
                </a:pPr>
                <a14:m>
                  <m:oMath xmlns:m="http://schemas.openxmlformats.org/officeDocument/2006/math">
                    <m:r>
                      <a:rPr lang="en-CA" sz="3200" b="1" i="1" smtClean="0">
                        <a:latin typeface="Cambria Math" panose="02040503050406030204" pitchFamily="18" charset="0"/>
                      </a:rPr>
                      <m:t>𝒅</m:t>
                    </m:r>
                    <m:r>
                      <a:rPr lang="en-CA" sz="3200" b="1" i="1" smtClean="0">
                        <a:latin typeface="Cambria Math" panose="02040503050406030204" pitchFamily="18" charset="0"/>
                      </a:rPr>
                      <m:t>=</m:t>
                    </m:r>
                    <m:sSup>
                      <m:sSupPr>
                        <m:ctrlPr>
                          <a:rPr lang="en-CA" sz="3200" b="1" i="1" smtClean="0">
                            <a:latin typeface="Cambria Math" panose="02040503050406030204" pitchFamily="18" charset="0"/>
                          </a:rPr>
                        </m:ctrlPr>
                      </m:sSupPr>
                      <m:e>
                        <m:r>
                          <a:rPr lang="en-CA" sz="3200" b="1" i="1" smtClean="0">
                            <a:latin typeface="Cambria Math" panose="02040503050406030204" pitchFamily="18" charset="0"/>
                          </a:rPr>
                          <m:t>𝟏𝟎</m:t>
                        </m:r>
                      </m:e>
                      <m:sup>
                        <m:r>
                          <a:rPr lang="en-CA" sz="3200" b="1" i="1" smtClean="0">
                            <a:latin typeface="Cambria Math" panose="02040503050406030204" pitchFamily="18" charset="0"/>
                          </a:rPr>
                          <m:t>(  </m:t>
                        </m:r>
                        <m:f>
                          <m:fPr>
                            <m:ctrlPr>
                              <a:rPr lang="en-CA" sz="3200" b="1" i="1" smtClean="0">
                                <a:latin typeface="Cambria Math" panose="02040503050406030204" pitchFamily="18" charset="0"/>
                              </a:rPr>
                            </m:ctrlPr>
                          </m:fPr>
                          <m:num>
                            <m:r>
                              <a:rPr lang="en-CA" sz="3200" b="1" i="1" smtClean="0">
                                <a:latin typeface="Cambria Math" panose="02040503050406030204" pitchFamily="18" charset="0"/>
                              </a:rPr>
                              <m:t>𝑴𝒂𝒑𝒑</m:t>
                            </m:r>
                            <m:r>
                              <a:rPr lang="en-CA" sz="3200" b="1" i="1" smtClean="0">
                                <a:latin typeface="Cambria Math" panose="02040503050406030204" pitchFamily="18" charset="0"/>
                              </a:rPr>
                              <m:t> − </m:t>
                            </m:r>
                            <m:r>
                              <a:rPr lang="en-CA" sz="3200" b="1" i="1" smtClean="0">
                                <a:latin typeface="Cambria Math" panose="02040503050406030204" pitchFamily="18" charset="0"/>
                              </a:rPr>
                              <m:t>𝑴𝒂𝒃𝒔</m:t>
                            </m:r>
                            <m:r>
                              <a:rPr lang="en-CA" sz="3200" b="1" i="1" smtClean="0">
                                <a:latin typeface="Cambria Math" panose="02040503050406030204" pitchFamily="18" charset="0"/>
                              </a:rPr>
                              <m:t>+ </m:t>
                            </m:r>
                            <m:r>
                              <a:rPr lang="en-CA" sz="3200" b="1" i="1" smtClean="0">
                                <a:latin typeface="Cambria Math" panose="02040503050406030204" pitchFamily="18" charset="0"/>
                              </a:rPr>
                              <m:t>𝟓</m:t>
                            </m:r>
                          </m:num>
                          <m:den>
                            <m:r>
                              <a:rPr lang="en-CA" sz="3200" b="1" i="1" smtClean="0">
                                <a:latin typeface="Cambria Math" panose="02040503050406030204" pitchFamily="18" charset="0"/>
                              </a:rPr>
                              <m:t>𝟓</m:t>
                            </m:r>
                          </m:den>
                        </m:f>
                        <m:r>
                          <a:rPr lang="en-CA" sz="3200" b="1" i="1" smtClean="0">
                            <a:latin typeface="Cambria Math" panose="02040503050406030204" pitchFamily="18" charset="0"/>
                          </a:rPr>
                          <m:t>  )</m:t>
                        </m:r>
                      </m:sup>
                    </m:sSup>
                  </m:oMath>
                </a14:m>
                <a:r>
                  <a:rPr lang="en-CA" sz="2800" dirty="0" smtClean="0"/>
                  <a:t> parsecs.</a:t>
                </a:r>
              </a:p>
              <a:p>
                <a:pPr algn="ctr"/>
                <a:endParaRPr lang="en-CA" sz="2800" dirty="0" smtClean="0"/>
              </a:p>
              <a:p>
                <a:pPr algn="ctr">
                  <a:spcAft>
                    <a:spcPts val="600"/>
                  </a:spcAft>
                </a:pPr>
                <a:r>
                  <a:rPr lang="en-CA" sz="2400" b="1" i="1" dirty="0" smtClean="0">
                    <a:solidFill>
                      <a:srgbClr val="FF0000"/>
                    </a:solidFill>
                  </a:rPr>
                  <a:t>*</a:t>
                </a:r>
                <a14:m>
                  <m:oMath xmlns:m="http://schemas.openxmlformats.org/officeDocument/2006/math">
                    <m:r>
                      <a:rPr lang="en-CA" sz="2400" b="1" i="1" smtClean="0">
                        <a:solidFill>
                          <a:srgbClr val="FF0000"/>
                        </a:solidFill>
                        <a:latin typeface="Cambria Math" panose="02040503050406030204" pitchFamily="18" charset="0"/>
                      </a:rPr>
                      <m:t>  </m:t>
                    </m:r>
                    <m:r>
                      <a:rPr lang="en-CA" sz="2400" b="1" i="1" smtClean="0">
                        <a:solidFill>
                          <a:schemeClr val="tx1"/>
                        </a:solidFill>
                        <a:latin typeface="Cambria Math" panose="02040503050406030204" pitchFamily="18" charset="0"/>
                      </a:rPr>
                      <m:t>𝑴</m:t>
                    </m:r>
                    <m:r>
                      <a:rPr lang="en-CA" sz="2400" b="1" i="1" baseline="-25000" smtClean="0">
                        <a:solidFill>
                          <a:schemeClr val="tx1"/>
                        </a:solidFill>
                        <a:latin typeface="Cambria Math" panose="02040503050406030204" pitchFamily="18" charset="0"/>
                      </a:rPr>
                      <m:t>𝒂𝒃𝒔</m:t>
                    </m:r>
                    <m:r>
                      <a:rPr lang="en-CA" sz="2400" b="1" i="1" smtClean="0">
                        <a:solidFill>
                          <a:schemeClr val="tx1"/>
                        </a:solidFill>
                        <a:latin typeface="Cambria Math" panose="02040503050406030204" pitchFamily="18" charset="0"/>
                      </a:rPr>
                      <m:t>=</m:t>
                    </m:r>
                    <m:r>
                      <a:rPr lang="en-CA" sz="2400" b="1" i="1" smtClean="0">
                        <a:solidFill>
                          <a:schemeClr val="tx1"/>
                        </a:solidFill>
                        <a:latin typeface="Cambria Math" panose="02040503050406030204" pitchFamily="18" charset="0"/>
                      </a:rPr>
                      <m:t>𝟒</m:t>
                    </m:r>
                    <m:r>
                      <a:rPr lang="en-CA" sz="2400" b="1" i="1" smtClean="0">
                        <a:solidFill>
                          <a:schemeClr val="tx1"/>
                        </a:solidFill>
                        <a:latin typeface="Cambria Math" panose="02040503050406030204" pitchFamily="18" charset="0"/>
                      </a:rPr>
                      <m:t>.</m:t>
                    </m:r>
                    <m:r>
                      <a:rPr lang="en-CA" sz="2400" b="1" i="1" smtClean="0">
                        <a:solidFill>
                          <a:schemeClr val="tx1"/>
                        </a:solidFill>
                        <a:latin typeface="Cambria Math" panose="02040503050406030204" pitchFamily="18" charset="0"/>
                      </a:rPr>
                      <m:t>𝟖𝟑</m:t>
                    </m:r>
                    <m:r>
                      <a:rPr lang="en-CA" sz="2400" b="1" i="1" smtClean="0">
                        <a:solidFill>
                          <a:schemeClr val="tx1"/>
                        </a:solidFill>
                        <a:latin typeface="Cambria Math" panose="02040503050406030204" pitchFamily="18" charset="0"/>
                      </a:rPr>
                      <m:t> −</m:t>
                    </m:r>
                    <m:r>
                      <a:rPr lang="en-CA" sz="2400" b="1" i="1" smtClean="0">
                        <a:solidFill>
                          <a:schemeClr val="tx1"/>
                        </a:solidFill>
                        <a:latin typeface="Cambria Math" panose="02040503050406030204" pitchFamily="18" charset="0"/>
                      </a:rPr>
                      <m:t>𝟐</m:t>
                    </m:r>
                    <m:r>
                      <a:rPr lang="en-CA" sz="2400" b="1" i="1" smtClean="0">
                        <a:solidFill>
                          <a:schemeClr val="tx1"/>
                        </a:solidFill>
                        <a:latin typeface="Cambria Math" panose="02040503050406030204" pitchFamily="18" charset="0"/>
                      </a:rPr>
                      <m:t>.</m:t>
                    </m:r>
                    <m:r>
                      <a:rPr lang="en-CA" sz="2400" b="1" i="1" smtClean="0">
                        <a:solidFill>
                          <a:schemeClr val="tx1"/>
                        </a:solidFill>
                        <a:latin typeface="Cambria Math" panose="02040503050406030204" pitchFamily="18" charset="0"/>
                      </a:rPr>
                      <m:t>𝟓</m:t>
                    </m:r>
                    <m:r>
                      <a:rPr lang="en-CA" sz="2400" b="1" i="1" smtClean="0">
                        <a:solidFill>
                          <a:schemeClr val="tx1"/>
                        </a:solidFill>
                        <a:latin typeface="Cambria Math" panose="02040503050406030204" pitchFamily="18" charset="0"/>
                      </a:rPr>
                      <m:t> </m:t>
                    </m:r>
                    <m:r>
                      <a:rPr lang="en-CA" sz="2400" b="1" i="1" smtClean="0">
                        <a:solidFill>
                          <a:schemeClr val="tx1"/>
                        </a:solidFill>
                        <a:latin typeface="Cambria Math" panose="02040503050406030204" pitchFamily="18" charset="0"/>
                      </a:rPr>
                      <m:t>𝒍𝒐𝒈</m:t>
                    </m:r>
                    <m:r>
                      <a:rPr lang="en-CA" sz="2400" b="1" i="1" baseline="-25000" smtClean="0">
                        <a:solidFill>
                          <a:schemeClr val="tx1"/>
                        </a:solidFill>
                        <a:latin typeface="Cambria Math" panose="02040503050406030204" pitchFamily="18" charset="0"/>
                      </a:rPr>
                      <m:t>𝟏𝟎</m:t>
                    </m:r>
                    <m:r>
                      <a:rPr lang="en-CA" sz="2400" b="1" i="1" smtClean="0">
                        <a:solidFill>
                          <a:schemeClr val="tx1"/>
                        </a:solidFill>
                        <a:latin typeface="Cambria Math" panose="02040503050406030204" pitchFamily="18" charset="0"/>
                      </a:rPr>
                      <m:t> (</m:t>
                    </m:r>
                    <m:f>
                      <m:fPr>
                        <m:type m:val="skw"/>
                        <m:ctrlPr>
                          <a:rPr lang="en-CA" sz="2400" b="1" i="1" smtClean="0">
                            <a:solidFill>
                              <a:schemeClr val="tx1"/>
                            </a:solidFill>
                            <a:latin typeface="Cambria Math" panose="02040503050406030204" pitchFamily="18" charset="0"/>
                          </a:rPr>
                        </m:ctrlPr>
                      </m:fPr>
                      <m:num>
                        <m:r>
                          <a:rPr lang="en-CA" sz="2400" b="1" i="1" smtClean="0">
                            <a:solidFill>
                              <a:schemeClr val="tx1"/>
                            </a:solidFill>
                            <a:latin typeface="Cambria Math" panose="02040503050406030204" pitchFamily="18" charset="0"/>
                          </a:rPr>
                          <m:t>𝑳</m:t>
                        </m:r>
                      </m:num>
                      <m:den>
                        <m:r>
                          <a:rPr lang="en-CA" sz="2400" b="1" i="1" smtClean="0">
                            <a:solidFill>
                              <a:schemeClr val="tx1"/>
                            </a:solidFill>
                            <a:latin typeface="Cambria Math" panose="02040503050406030204" pitchFamily="18" charset="0"/>
                          </a:rPr>
                          <m:t>𝑳</m:t>
                        </m:r>
                        <m:r>
                          <a:rPr lang="en-CA" sz="2400" b="1" i="1" baseline="-25000" smtClean="0">
                            <a:solidFill>
                              <a:schemeClr val="tx1"/>
                            </a:solidFill>
                            <a:latin typeface="Cambria Math" panose="02040503050406030204" pitchFamily="18" charset="0"/>
                          </a:rPr>
                          <m:t>𝒐</m:t>
                        </m:r>
                      </m:den>
                    </m:f>
                  </m:oMath>
                </a14:m>
                <a:r>
                  <a:rPr lang="en-CA" sz="2400" b="1" dirty="0">
                    <a:solidFill>
                      <a:schemeClr val="tx1"/>
                    </a:solidFill>
                  </a:rPr>
                  <a:t> </a:t>
                </a:r>
                <a14:m>
                  <m:oMath xmlns:m="http://schemas.openxmlformats.org/officeDocument/2006/math">
                    <m:r>
                      <a:rPr lang="en-CA" sz="2400" b="1" i="1" smtClean="0">
                        <a:solidFill>
                          <a:schemeClr val="tx1"/>
                        </a:solidFill>
                        <a:latin typeface="Cambria Math" panose="02040503050406030204" pitchFamily="18" charset="0"/>
                      </a:rPr>
                      <m:t>)</m:t>
                    </m:r>
                  </m:oMath>
                </a14:m>
                <a:endParaRPr lang="en-CA" sz="2400" dirty="0" smtClean="0">
                  <a:solidFill>
                    <a:schemeClr val="tx1"/>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628650" y="1794980"/>
                <a:ext cx="8308086" cy="3223126"/>
              </a:xfrm>
              <a:prstGeom prst="rect">
                <a:avLst/>
              </a:prstGeom>
              <a:blipFill rotWithShape="0">
                <a:blip r:embed="rId2"/>
                <a:stretch>
                  <a:fillRect l="-1101" t="-1512" r="-1908" b="-26654"/>
                </a:stretch>
              </a:blipFill>
            </p:spPr>
            <p:txBody>
              <a:bodyPr/>
              <a:lstStyle/>
              <a:p>
                <a:r>
                  <a:rPr lang="en-CA">
                    <a:noFill/>
                  </a:rPr>
                  <a:t> </a:t>
                </a:r>
              </a:p>
            </p:txBody>
          </p:sp>
        </mc:Fallback>
      </mc:AlternateContent>
    </p:spTree>
    <p:extLst>
      <p:ext uri="{BB962C8B-B14F-4D97-AF65-F5344CB8AC3E}">
        <p14:creationId xmlns:p14="http://schemas.microsoft.com/office/powerpoint/2010/main" val="42231325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927" y="211042"/>
            <a:ext cx="7886700" cy="1379016"/>
          </a:xfrm>
        </p:spPr>
        <p:txBody>
          <a:bodyPr>
            <a:normAutofit/>
          </a:bodyPr>
          <a:lstStyle/>
          <a:p>
            <a:pPr algn="ctr"/>
            <a:r>
              <a:rPr lang="en-CA" sz="4800" b="1" dirty="0" smtClean="0">
                <a:latin typeface="+mn-lt"/>
              </a:rPr>
              <a:t>Beyond our Milky Way</a:t>
            </a:r>
            <a:endParaRPr lang="en-CA" sz="4800" b="1" dirty="0">
              <a:latin typeface="+mn-lt"/>
            </a:endParaRPr>
          </a:p>
        </p:txBody>
      </p:sp>
      <p:sp>
        <p:nvSpPr>
          <p:cNvPr id="3" name="Rectangle 2"/>
          <p:cNvSpPr/>
          <p:nvPr/>
        </p:nvSpPr>
        <p:spPr>
          <a:xfrm>
            <a:off x="431865" y="2027785"/>
            <a:ext cx="8205216" cy="3570208"/>
          </a:xfrm>
          <a:prstGeom prst="rect">
            <a:avLst/>
          </a:prstGeom>
        </p:spPr>
        <p:txBody>
          <a:bodyPr wrap="square">
            <a:spAutoFit/>
          </a:bodyPr>
          <a:lstStyle/>
          <a:p>
            <a:pPr lvl="0">
              <a:spcAft>
                <a:spcPts val="600"/>
              </a:spcAft>
            </a:pPr>
            <a:r>
              <a:rPr lang="en-CA" sz="2400" dirty="0">
                <a:solidFill>
                  <a:prstClr val="black"/>
                </a:solidFill>
              </a:rPr>
              <a:t>Our large </a:t>
            </a:r>
            <a:r>
              <a:rPr lang="en-CA" sz="2400" b="1" i="1" dirty="0">
                <a:solidFill>
                  <a:prstClr val="black"/>
                </a:solidFill>
              </a:rPr>
              <a:t>Milky Way </a:t>
            </a:r>
            <a:r>
              <a:rPr lang="en-CA" sz="2400" dirty="0">
                <a:solidFill>
                  <a:prstClr val="black"/>
                </a:solidFill>
              </a:rPr>
              <a:t>galaxy has two small satellite galaxies which seem to be gravitationally bound to us – the </a:t>
            </a:r>
            <a:r>
              <a:rPr lang="en-CA" sz="2400" b="1" i="1" dirty="0">
                <a:solidFill>
                  <a:prstClr val="black"/>
                </a:solidFill>
              </a:rPr>
              <a:t>Large </a:t>
            </a:r>
            <a:r>
              <a:rPr lang="en-CA" sz="2400" dirty="0">
                <a:solidFill>
                  <a:prstClr val="black"/>
                </a:solidFill>
              </a:rPr>
              <a:t>and</a:t>
            </a:r>
            <a:r>
              <a:rPr lang="en-CA" sz="2400" b="1" i="1" dirty="0">
                <a:solidFill>
                  <a:prstClr val="black"/>
                </a:solidFill>
              </a:rPr>
              <a:t> Small </a:t>
            </a:r>
            <a:r>
              <a:rPr lang="en-CA" sz="2400" b="1" i="1" dirty="0" err="1">
                <a:solidFill>
                  <a:prstClr val="black"/>
                </a:solidFill>
              </a:rPr>
              <a:t>Magellanic</a:t>
            </a:r>
            <a:r>
              <a:rPr lang="en-CA" sz="2400" b="1" i="1" dirty="0">
                <a:solidFill>
                  <a:prstClr val="black"/>
                </a:solidFill>
              </a:rPr>
              <a:t> Clouds</a:t>
            </a:r>
            <a:r>
              <a:rPr lang="en-CA" sz="2400" dirty="0">
                <a:solidFill>
                  <a:prstClr val="black"/>
                </a:solidFill>
              </a:rPr>
              <a:t>. </a:t>
            </a:r>
            <a:r>
              <a:rPr lang="en-CA" sz="2400" dirty="0" smtClean="0">
                <a:solidFill>
                  <a:prstClr val="black"/>
                </a:solidFill>
              </a:rPr>
              <a:t> These are visible from the southern hemisphere.</a:t>
            </a:r>
            <a:endParaRPr lang="en-CA" sz="2400" dirty="0">
              <a:solidFill>
                <a:prstClr val="black"/>
              </a:solidFill>
            </a:endParaRPr>
          </a:p>
          <a:p>
            <a:pPr lvl="0">
              <a:spcAft>
                <a:spcPts val="600"/>
              </a:spcAft>
            </a:pPr>
            <a:r>
              <a:rPr lang="en-CA" sz="2400" dirty="0">
                <a:solidFill>
                  <a:prstClr val="black"/>
                </a:solidFill>
              </a:rPr>
              <a:t>We can resolve individual stars in these small satellite galaxies and so determine their distances to be </a:t>
            </a:r>
            <a:r>
              <a:rPr lang="en-CA" sz="2400" b="1" dirty="0">
                <a:solidFill>
                  <a:prstClr val="black"/>
                </a:solidFill>
              </a:rPr>
              <a:t>46 000 </a:t>
            </a:r>
            <a:r>
              <a:rPr lang="en-CA" sz="2400" b="1" dirty="0" err="1">
                <a:solidFill>
                  <a:prstClr val="black"/>
                </a:solidFill>
              </a:rPr>
              <a:t>pC</a:t>
            </a:r>
            <a:r>
              <a:rPr lang="en-CA" sz="2400" b="1" dirty="0">
                <a:solidFill>
                  <a:prstClr val="black"/>
                </a:solidFill>
              </a:rPr>
              <a:t> </a:t>
            </a:r>
            <a:r>
              <a:rPr lang="en-CA" sz="2400" dirty="0">
                <a:solidFill>
                  <a:prstClr val="black"/>
                </a:solidFill>
              </a:rPr>
              <a:t>and </a:t>
            </a:r>
            <a:r>
              <a:rPr lang="en-CA" sz="2400" b="1" dirty="0">
                <a:solidFill>
                  <a:prstClr val="black"/>
                </a:solidFill>
              </a:rPr>
              <a:t>64 000 </a:t>
            </a:r>
            <a:r>
              <a:rPr lang="en-CA" sz="2400" b="1" dirty="0" err="1">
                <a:solidFill>
                  <a:prstClr val="black"/>
                </a:solidFill>
              </a:rPr>
              <a:t>pC</a:t>
            </a:r>
            <a:r>
              <a:rPr lang="en-CA" sz="2400" b="1" dirty="0">
                <a:solidFill>
                  <a:prstClr val="black"/>
                </a:solidFill>
              </a:rPr>
              <a:t> </a:t>
            </a:r>
            <a:r>
              <a:rPr lang="en-CA" sz="2400" dirty="0">
                <a:solidFill>
                  <a:prstClr val="black"/>
                </a:solidFill>
              </a:rPr>
              <a:t>from the Sun. respectively</a:t>
            </a:r>
            <a:r>
              <a:rPr lang="en-CA" sz="2400" dirty="0" smtClean="0">
                <a:solidFill>
                  <a:prstClr val="black"/>
                </a:solidFill>
              </a:rPr>
              <a:t>.</a:t>
            </a:r>
          </a:p>
          <a:p>
            <a:pPr lvl="0">
              <a:spcAft>
                <a:spcPts val="600"/>
              </a:spcAft>
            </a:pPr>
            <a:r>
              <a:rPr lang="en-CA" sz="2400" dirty="0" smtClean="0">
                <a:solidFill>
                  <a:prstClr val="black"/>
                </a:solidFill>
              </a:rPr>
              <a:t>Beyond this distance, to measure the distance to other galaxies in our local group, we employ the </a:t>
            </a:r>
            <a:r>
              <a:rPr lang="en-CA" sz="2400" b="1" dirty="0" smtClean="0">
                <a:solidFill>
                  <a:prstClr val="black"/>
                </a:solidFill>
              </a:rPr>
              <a:t>Cepheid variables</a:t>
            </a:r>
            <a:r>
              <a:rPr lang="en-CA" sz="2400" dirty="0" smtClean="0">
                <a:solidFill>
                  <a:prstClr val="black"/>
                </a:solidFill>
              </a:rPr>
              <a:t>.</a:t>
            </a:r>
            <a:endParaRPr lang="en-CA" sz="2400" dirty="0">
              <a:solidFill>
                <a:prstClr val="black"/>
              </a:solidFill>
            </a:endParaRPr>
          </a:p>
        </p:txBody>
      </p:sp>
      <p:pic>
        <p:nvPicPr>
          <p:cNvPr id="3074" name="Picture 2" descr="Image result for image milky w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203" y="1279916"/>
            <a:ext cx="7343998" cy="51960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02703" y="5333707"/>
            <a:ext cx="4572000" cy="738664"/>
          </a:xfrm>
          <a:prstGeom prst="rect">
            <a:avLst/>
          </a:prstGeom>
        </p:spPr>
        <p:txBody>
          <a:bodyPr>
            <a:spAutoFit/>
          </a:bodyPr>
          <a:lstStyle/>
          <a:p>
            <a:r>
              <a:rPr lang="en-CA" sz="1400" dirty="0" err="1">
                <a:solidFill>
                  <a:srgbClr val="FF0000"/>
                </a:solidFill>
              </a:rPr>
              <a:t>Skywatcher</a:t>
            </a:r>
            <a:r>
              <a:rPr lang="en-CA" sz="1400" dirty="0">
                <a:solidFill>
                  <a:srgbClr val="FF0000"/>
                </a:solidFill>
              </a:rPr>
              <a:t> Shawn Malone </a:t>
            </a:r>
            <a:r>
              <a:rPr lang="en-CA" sz="1400" dirty="0" smtClean="0">
                <a:solidFill>
                  <a:srgbClr val="FF0000"/>
                </a:solidFill>
              </a:rPr>
              <a:t>photographed the </a:t>
            </a:r>
            <a:r>
              <a:rPr lang="en-CA" sz="1400" dirty="0">
                <a:solidFill>
                  <a:srgbClr val="FF0000"/>
                </a:solidFill>
              </a:rPr>
              <a:t>Milky Way </a:t>
            </a:r>
            <a:r>
              <a:rPr lang="en-CA" sz="1400" dirty="0" smtClean="0">
                <a:solidFill>
                  <a:srgbClr val="FF0000"/>
                </a:solidFill>
              </a:rPr>
              <a:t>during </a:t>
            </a:r>
            <a:r>
              <a:rPr lang="en-CA" sz="1400" dirty="0">
                <a:solidFill>
                  <a:srgbClr val="FF0000"/>
                </a:solidFill>
              </a:rPr>
              <a:t>the weekend of April 28-29, 2012, from the shore of Lake Superior.</a:t>
            </a:r>
          </a:p>
        </p:txBody>
      </p:sp>
      <p:pic>
        <p:nvPicPr>
          <p:cNvPr id="3076" name="Picture 4" descr="The Large Magellanic Cloud (middle left) and Small Magellanic Cloud (upper center) over Paranal Observatory in Chile. European Southern Observat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006" y="1351040"/>
            <a:ext cx="7494391" cy="486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83129" y="5617727"/>
            <a:ext cx="4572000" cy="307777"/>
          </a:xfrm>
          <a:prstGeom prst="rect">
            <a:avLst/>
          </a:prstGeom>
        </p:spPr>
        <p:txBody>
          <a:bodyPr>
            <a:spAutoFit/>
          </a:bodyPr>
          <a:lstStyle/>
          <a:p>
            <a:r>
              <a:rPr lang="en-CA" sz="1400" dirty="0" smtClean="0">
                <a:solidFill>
                  <a:srgbClr val="FF0000"/>
                </a:solidFill>
              </a:rPr>
              <a:t>European </a:t>
            </a:r>
            <a:r>
              <a:rPr lang="en-CA" sz="1400" dirty="0">
                <a:solidFill>
                  <a:srgbClr val="FF0000"/>
                </a:solidFill>
              </a:rPr>
              <a:t>Southern </a:t>
            </a:r>
            <a:r>
              <a:rPr lang="en-CA" sz="1400" dirty="0" smtClean="0">
                <a:solidFill>
                  <a:srgbClr val="FF0000"/>
                </a:solidFill>
              </a:rPr>
              <a:t>Observatory, </a:t>
            </a:r>
            <a:r>
              <a:rPr lang="en-CA" sz="1400" dirty="0" err="1" smtClean="0">
                <a:solidFill>
                  <a:srgbClr val="FF0000"/>
                </a:solidFill>
              </a:rPr>
              <a:t>Paranal</a:t>
            </a:r>
            <a:r>
              <a:rPr lang="en-CA" sz="1400" dirty="0" smtClean="0">
                <a:solidFill>
                  <a:srgbClr val="FF0000"/>
                </a:solidFill>
              </a:rPr>
              <a:t> Chile</a:t>
            </a:r>
            <a:endParaRPr lang="en-CA" sz="1400" dirty="0">
              <a:solidFill>
                <a:srgbClr val="FF0000"/>
              </a:solidFill>
            </a:endParaRPr>
          </a:p>
        </p:txBody>
      </p:sp>
      <p:pic>
        <p:nvPicPr>
          <p:cNvPr id="3078" name="Picture 6" descr="File:Andromeda Galaxy (with h-alph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006" y="1279916"/>
            <a:ext cx="7774607" cy="53808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13203" y="6126486"/>
            <a:ext cx="7365201" cy="307777"/>
          </a:xfrm>
          <a:prstGeom prst="rect">
            <a:avLst/>
          </a:prstGeom>
        </p:spPr>
        <p:txBody>
          <a:bodyPr wrap="square">
            <a:spAutoFit/>
          </a:bodyPr>
          <a:lstStyle/>
          <a:p>
            <a:r>
              <a:rPr lang="en-CA" sz="1400" dirty="0">
                <a:solidFill>
                  <a:srgbClr val="FF0000"/>
                </a:solidFill>
              </a:rPr>
              <a:t>By Adam Evans [CC BY </a:t>
            </a:r>
            <a:r>
              <a:rPr lang="en-CA" sz="1400" dirty="0" smtClean="0">
                <a:solidFill>
                  <a:srgbClr val="FF0000"/>
                </a:solidFill>
              </a:rPr>
              <a:t>2.0http</a:t>
            </a:r>
            <a:r>
              <a:rPr lang="en-CA" sz="1400" dirty="0">
                <a:solidFill>
                  <a:srgbClr val="FF0000"/>
                </a:solidFill>
              </a:rPr>
              <a:t>://creativecommons.org/licenses/by/2.0)], via Wikimedia Commons</a:t>
            </a:r>
          </a:p>
        </p:txBody>
      </p:sp>
    </p:spTree>
    <p:extLst>
      <p:ext uri="{BB962C8B-B14F-4D97-AF65-F5344CB8AC3E}">
        <p14:creationId xmlns:p14="http://schemas.microsoft.com/office/powerpoint/2010/main" val="150320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07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07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076"/>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07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5" grpId="0"/>
      <p:bldP spid="5" grpId="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197" y="356588"/>
            <a:ext cx="7515606" cy="1325563"/>
          </a:xfrm>
        </p:spPr>
        <p:txBody>
          <a:bodyPr>
            <a:noAutofit/>
          </a:bodyPr>
          <a:lstStyle/>
          <a:p>
            <a:r>
              <a:rPr lang="en-CA" sz="4800" b="1" dirty="0" err="1" smtClean="0">
                <a:latin typeface="+mn-lt"/>
              </a:rPr>
              <a:t>Cepheids</a:t>
            </a:r>
            <a:r>
              <a:rPr lang="en-CA" sz="4800" b="1" dirty="0" smtClean="0">
                <a:latin typeface="+mn-lt"/>
              </a:rPr>
              <a:t> take us to Galaxies </a:t>
            </a:r>
            <a:endParaRPr lang="en-CA" sz="4800" b="1" dirty="0">
              <a:latin typeface="+mn-lt"/>
            </a:endParaRPr>
          </a:p>
        </p:txBody>
      </p:sp>
      <p:sp>
        <p:nvSpPr>
          <p:cNvPr id="3" name="TextBox 2"/>
          <p:cNvSpPr txBox="1"/>
          <p:nvPr/>
        </p:nvSpPr>
        <p:spPr>
          <a:xfrm>
            <a:off x="640842" y="1735188"/>
            <a:ext cx="7607808" cy="2385268"/>
          </a:xfrm>
          <a:prstGeom prst="rect">
            <a:avLst/>
          </a:prstGeom>
          <a:noFill/>
        </p:spPr>
        <p:txBody>
          <a:bodyPr wrap="square" rtlCol="0">
            <a:spAutoFit/>
          </a:bodyPr>
          <a:lstStyle/>
          <a:p>
            <a:pPr>
              <a:spcAft>
                <a:spcPts val="600"/>
              </a:spcAft>
            </a:pPr>
            <a:r>
              <a:rPr lang="en-CA" sz="2400" b="1" dirty="0" smtClean="0"/>
              <a:t>Henriette Leavitt </a:t>
            </a:r>
            <a:r>
              <a:rPr lang="en-CA" sz="2400" dirty="0" smtClean="0"/>
              <a:t>working with </a:t>
            </a:r>
            <a:r>
              <a:rPr lang="en-CA" sz="2400" b="1" dirty="0" smtClean="0"/>
              <a:t>Edwin Hubble </a:t>
            </a:r>
            <a:r>
              <a:rPr lang="en-CA" sz="2400" dirty="0" smtClean="0"/>
              <a:t>in the 1920s recognized that a variable type of star called a Cepheid variable, changed brightness periodically and the periodicity was closely related to how bright the star was. </a:t>
            </a:r>
          </a:p>
          <a:p>
            <a:r>
              <a:rPr lang="en-CA" sz="2400" dirty="0" err="1" smtClean="0"/>
              <a:t>Cepheids</a:t>
            </a:r>
            <a:r>
              <a:rPr lang="en-CA" sz="2400" dirty="0" smtClean="0"/>
              <a:t> are very bright stars (low absolute magnitude) and bright enough to be seen in our local group of galaxies.</a:t>
            </a:r>
            <a:endParaRPr lang="en-CA" sz="2400" dirty="0"/>
          </a:p>
        </p:txBody>
      </p:sp>
      <p:pic>
        <p:nvPicPr>
          <p:cNvPr id="4" name="Picture 6" descr="http://hyperphysics.phy-astr.gsu.edu/hbase/Astro/imgast/cephv.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5525" y="4434374"/>
            <a:ext cx="4552950" cy="20097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23631" y="6550223"/>
            <a:ext cx="4857073" cy="307777"/>
          </a:xfrm>
          <a:prstGeom prst="rect">
            <a:avLst/>
          </a:prstGeom>
        </p:spPr>
        <p:txBody>
          <a:bodyPr wrap="square">
            <a:spAutoFit/>
          </a:bodyPr>
          <a:lstStyle/>
          <a:p>
            <a:r>
              <a:rPr lang="en-CA" sz="1400" dirty="0">
                <a:hlinkClick r:id="rId3"/>
              </a:rPr>
              <a:t>http://hyperphysics.phy-astr.gsu.edu/hbase/Astro/cepheid.html</a:t>
            </a:r>
            <a:endParaRPr lang="en-CA" sz="1400" dirty="0"/>
          </a:p>
        </p:txBody>
      </p:sp>
    </p:spTree>
    <p:extLst>
      <p:ext uri="{BB962C8B-B14F-4D97-AF65-F5344CB8AC3E}">
        <p14:creationId xmlns:p14="http://schemas.microsoft.com/office/powerpoint/2010/main" val="27969526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sz="4800" b="1" dirty="0">
                <a:latin typeface="+mn-lt"/>
              </a:rPr>
              <a:t>Scaling the Universe </a:t>
            </a:r>
          </a:p>
        </p:txBody>
      </p:sp>
      <p:sp>
        <p:nvSpPr>
          <p:cNvPr id="3" name="TextBox 2"/>
          <p:cNvSpPr txBox="1"/>
          <p:nvPr/>
        </p:nvSpPr>
        <p:spPr>
          <a:xfrm>
            <a:off x="910441" y="2577929"/>
            <a:ext cx="7604911" cy="2385268"/>
          </a:xfrm>
          <a:prstGeom prst="rect">
            <a:avLst/>
          </a:prstGeom>
          <a:noFill/>
        </p:spPr>
        <p:txBody>
          <a:bodyPr wrap="square" rtlCol="0">
            <a:spAutoFit/>
          </a:bodyPr>
          <a:lstStyle/>
          <a:p>
            <a:pPr>
              <a:spcAft>
                <a:spcPts val="600"/>
              </a:spcAft>
            </a:pPr>
            <a:r>
              <a:rPr lang="en-CA" sz="2400" dirty="0">
                <a:solidFill>
                  <a:prstClr val="black"/>
                </a:solidFill>
              </a:rPr>
              <a:t>We have learned that materials in the Solar System condensed as long ago as </a:t>
            </a:r>
            <a:r>
              <a:rPr lang="en-CA" sz="2400" b="1" dirty="0">
                <a:solidFill>
                  <a:prstClr val="black"/>
                </a:solidFill>
              </a:rPr>
              <a:t>4.567 × 10</a:t>
            </a:r>
            <a:r>
              <a:rPr lang="en-CA" sz="2400" b="1" baseline="30000" dirty="0">
                <a:solidFill>
                  <a:prstClr val="black"/>
                </a:solidFill>
              </a:rPr>
              <a:t>9</a:t>
            </a:r>
            <a:r>
              <a:rPr lang="en-CA" sz="2400" b="1" dirty="0">
                <a:solidFill>
                  <a:prstClr val="black"/>
                </a:solidFill>
              </a:rPr>
              <a:t> </a:t>
            </a:r>
            <a:r>
              <a:rPr lang="en-CA" sz="2400" dirty="0">
                <a:solidFill>
                  <a:prstClr val="black"/>
                </a:solidFill>
              </a:rPr>
              <a:t>years ago. </a:t>
            </a:r>
          </a:p>
          <a:p>
            <a:pPr>
              <a:spcAft>
                <a:spcPts val="600"/>
              </a:spcAft>
            </a:pPr>
            <a:r>
              <a:rPr lang="en-CA" sz="2400" dirty="0">
                <a:solidFill>
                  <a:prstClr val="black"/>
                </a:solidFill>
              </a:rPr>
              <a:t>We know that our Solar System comprises elements that must have been formed in earlier phases of solar evolution.  How have we actually measured the age, and hence size, of our universe?</a:t>
            </a:r>
          </a:p>
        </p:txBody>
      </p:sp>
      <p:sp>
        <p:nvSpPr>
          <p:cNvPr id="4" name="TextBox 3"/>
          <p:cNvSpPr txBox="1"/>
          <p:nvPr/>
        </p:nvSpPr>
        <p:spPr>
          <a:xfrm>
            <a:off x="933639" y="2577929"/>
            <a:ext cx="7536444" cy="2831544"/>
          </a:xfrm>
          <a:prstGeom prst="rect">
            <a:avLst/>
          </a:prstGeom>
          <a:noFill/>
        </p:spPr>
        <p:txBody>
          <a:bodyPr wrap="square" rtlCol="0">
            <a:spAutoFit/>
          </a:bodyPr>
          <a:lstStyle/>
          <a:p>
            <a:pPr>
              <a:spcAft>
                <a:spcPts val="600"/>
              </a:spcAft>
            </a:pPr>
            <a:r>
              <a:rPr lang="en-CA" sz="2400" dirty="0">
                <a:solidFill>
                  <a:prstClr val="black"/>
                </a:solidFill>
              </a:rPr>
              <a:t>We require a methodology for determining distance scales of the universe. </a:t>
            </a:r>
          </a:p>
          <a:p>
            <a:pPr>
              <a:spcAft>
                <a:spcPts val="600"/>
              </a:spcAft>
            </a:pPr>
            <a:r>
              <a:rPr lang="en-CA" sz="2400" dirty="0">
                <a:solidFill>
                  <a:prstClr val="black"/>
                </a:solidFill>
              </a:rPr>
              <a:t>We shall see how distance scales relate to the age of the universe. </a:t>
            </a:r>
          </a:p>
          <a:p>
            <a:pPr>
              <a:spcAft>
                <a:spcPts val="600"/>
              </a:spcAft>
            </a:pPr>
            <a:r>
              <a:rPr lang="en-CA" sz="2400" dirty="0">
                <a:solidFill>
                  <a:prstClr val="black"/>
                </a:solidFill>
              </a:rPr>
              <a:t>We shall bootstrap a scaling method for measuring distances that reach to the edge of the “</a:t>
            </a:r>
            <a:r>
              <a:rPr lang="en-CA" sz="2400" b="1" i="1" dirty="0">
                <a:solidFill>
                  <a:prstClr val="black"/>
                </a:solidFill>
              </a:rPr>
              <a:t>observable</a:t>
            </a:r>
            <a:r>
              <a:rPr lang="en-CA" sz="2400" dirty="0">
                <a:solidFill>
                  <a:prstClr val="black"/>
                </a:solidFill>
              </a:rPr>
              <a:t>” Universe.</a:t>
            </a:r>
          </a:p>
        </p:txBody>
      </p:sp>
      <p:sp>
        <p:nvSpPr>
          <p:cNvPr id="5" name="TextBox 4"/>
          <p:cNvSpPr txBox="1"/>
          <p:nvPr/>
        </p:nvSpPr>
        <p:spPr>
          <a:xfrm>
            <a:off x="954860" y="2573430"/>
            <a:ext cx="7541537" cy="3200876"/>
          </a:xfrm>
          <a:prstGeom prst="rect">
            <a:avLst/>
          </a:prstGeom>
          <a:noFill/>
        </p:spPr>
        <p:txBody>
          <a:bodyPr wrap="square" rtlCol="0">
            <a:spAutoFit/>
          </a:bodyPr>
          <a:lstStyle/>
          <a:p>
            <a:pPr>
              <a:spcAft>
                <a:spcPts val="600"/>
              </a:spcAft>
            </a:pPr>
            <a:r>
              <a:rPr lang="en-CA" sz="2400" dirty="0">
                <a:solidFill>
                  <a:prstClr val="black"/>
                </a:solidFill>
              </a:rPr>
              <a:t>But first, let’s look to a brief history of astronomical measurement.</a:t>
            </a:r>
          </a:p>
          <a:p>
            <a:pPr>
              <a:spcAft>
                <a:spcPts val="600"/>
              </a:spcAft>
            </a:pPr>
            <a:r>
              <a:rPr lang="en-CA" sz="2400" dirty="0">
                <a:solidFill>
                  <a:prstClr val="black"/>
                </a:solidFill>
              </a:rPr>
              <a:t>Our current understanding of the universe is importantly dependent upon our models and our understanding of the scales inherent in those models. </a:t>
            </a:r>
          </a:p>
          <a:p>
            <a:pPr>
              <a:spcAft>
                <a:spcPts val="600"/>
              </a:spcAft>
            </a:pPr>
            <a:r>
              <a:rPr lang="en-CA" sz="2400" dirty="0">
                <a:solidFill>
                  <a:prstClr val="black"/>
                </a:solidFill>
              </a:rPr>
              <a:t>Astronomy is an old science in that astronomical models were already being introduced at the dawn of recorded civilization.</a:t>
            </a:r>
          </a:p>
        </p:txBody>
      </p:sp>
    </p:spTree>
    <p:extLst>
      <p:ext uri="{BB962C8B-B14F-4D97-AF65-F5344CB8AC3E}">
        <p14:creationId xmlns:p14="http://schemas.microsoft.com/office/powerpoint/2010/main" val="303597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6164" y="336037"/>
            <a:ext cx="7387319" cy="1325563"/>
          </a:xfrm>
        </p:spPr>
        <p:txBody>
          <a:bodyPr>
            <a:normAutofit/>
          </a:bodyPr>
          <a:lstStyle/>
          <a:p>
            <a:r>
              <a:rPr lang="en-CA" sz="4800" b="1" dirty="0" err="1" smtClean="0">
                <a:latin typeface="+mn-lt"/>
              </a:rPr>
              <a:t>Cepheids</a:t>
            </a:r>
            <a:r>
              <a:rPr lang="en-CA" sz="4800" b="1" dirty="0" smtClean="0">
                <a:latin typeface="+mn-lt"/>
              </a:rPr>
              <a:t> take us to Galaxies</a:t>
            </a:r>
            <a:endParaRPr lang="en-CA" sz="4800" b="1" dirty="0">
              <a:latin typeface="+mn-lt"/>
            </a:endParaRPr>
          </a:p>
        </p:txBody>
      </p:sp>
      <p:sp>
        <p:nvSpPr>
          <p:cNvPr id="3" name="Rectangle 2"/>
          <p:cNvSpPr/>
          <p:nvPr/>
        </p:nvSpPr>
        <p:spPr>
          <a:xfrm>
            <a:off x="3640963" y="6289597"/>
            <a:ext cx="4874387" cy="307777"/>
          </a:xfrm>
          <a:prstGeom prst="rect">
            <a:avLst/>
          </a:prstGeom>
        </p:spPr>
        <p:txBody>
          <a:bodyPr wrap="square">
            <a:spAutoFit/>
          </a:bodyPr>
          <a:lstStyle/>
          <a:p>
            <a:r>
              <a:rPr lang="en-CA" sz="1400" dirty="0">
                <a:hlinkClick r:id="rId2"/>
              </a:rPr>
              <a:t>http://hyperphysics.phy-astr.gsu.edu/hbase/Astro/cepheid.html</a:t>
            </a:r>
            <a:endParaRPr lang="en-CA" sz="1400" dirty="0"/>
          </a:p>
        </p:txBody>
      </p:sp>
      <p:pic>
        <p:nvPicPr>
          <p:cNvPr id="1032" name="Picture 8" descr="http://en.es-static.us/upl/2010/12/Delta_Cephei_lightcurve.jpeg"/>
          <p:cNvPicPr>
            <a:picLocks noChangeAspect="1" noChangeArrowheads="1"/>
          </p:cNvPicPr>
          <p:nvPr/>
        </p:nvPicPr>
        <p:blipFill rotWithShape="1">
          <a:blip r:embed="rId3">
            <a:extLst>
              <a:ext uri="{28A0092B-C50C-407E-A947-70E740481C1C}">
                <a14:useLocalDpi xmlns:a14="http://schemas.microsoft.com/office/drawing/2010/main" val="0"/>
              </a:ext>
            </a:extLst>
          </a:blip>
          <a:srcRect l="8099" t="11174" r="2191" b="9165"/>
          <a:stretch/>
        </p:blipFill>
        <p:spPr bwMode="auto">
          <a:xfrm>
            <a:off x="1405824" y="2002080"/>
            <a:ext cx="6588000" cy="3384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29412" y="2030933"/>
            <a:ext cx="476412" cy="369332"/>
          </a:xfrm>
          <a:prstGeom prst="rect">
            <a:avLst/>
          </a:prstGeom>
          <a:noFill/>
        </p:spPr>
        <p:txBody>
          <a:bodyPr wrap="none" rtlCol="0">
            <a:spAutoFit/>
          </a:bodyPr>
          <a:lstStyle/>
          <a:p>
            <a:r>
              <a:rPr lang="en-CA" dirty="0" smtClean="0"/>
              <a:t>3.5</a:t>
            </a:r>
            <a:endParaRPr lang="en-CA" dirty="0"/>
          </a:p>
        </p:txBody>
      </p:sp>
      <p:sp>
        <p:nvSpPr>
          <p:cNvPr id="5" name="TextBox 4"/>
          <p:cNvSpPr txBox="1"/>
          <p:nvPr/>
        </p:nvSpPr>
        <p:spPr>
          <a:xfrm>
            <a:off x="929412" y="3722271"/>
            <a:ext cx="476412" cy="369332"/>
          </a:xfrm>
          <a:prstGeom prst="rect">
            <a:avLst/>
          </a:prstGeom>
          <a:noFill/>
        </p:spPr>
        <p:txBody>
          <a:bodyPr wrap="none" rtlCol="0">
            <a:spAutoFit/>
          </a:bodyPr>
          <a:lstStyle/>
          <a:p>
            <a:r>
              <a:rPr lang="en-CA" dirty="0" smtClean="0"/>
              <a:t>4.0</a:t>
            </a:r>
            <a:endParaRPr lang="en-CA" dirty="0"/>
          </a:p>
        </p:txBody>
      </p:sp>
      <p:cxnSp>
        <p:nvCxnSpPr>
          <p:cNvPr id="7" name="Straight Arrow Connector 6"/>
          <p:cNvCxnSpPr/>
          <p:nvPr/>
        </p:nvCxnSpPr>
        <p:spPr>
          <a:xfrm flipV="1">
            <a:off x="3755136" y="5181600"/>
            <a:ext cx="3304032" cy="12192"/>
          </a:xfrm>
          <a:prstGeom prst="straightConnector1">
            <a:avLst/>
          </a:prstGeom>
          <a:ln w="57150">
            <a:headEnd type="stealth"/>
            <a:tailEnd type="stealt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108448" y="5181600"/>
            <a:ext cx="1024128" cy="369332"/>
          </a:xfrm>
          <a:prstGeom prst="rect">
            <a:avLst/>
          </a:prstGeom>
          <a:noFill/>
        </p:spPr>
        <p:txBody>
          <a:bodyPr wrap="square" rtlCol="0">
            <a:spAutoFit/>
          </a:bodyPr>
          <a:lstStyle/>
          <a:p>
            <a:r>
              <a:rPr lang="en-CA" b="1" dirty="0" smtClean="0"/>
              <a:t>5.4 days</a:t>
            </a:r>
            <a:endParaRPr lang="en-CA" b="1" dirty="0"/>
          </a:p>
        </p:txBody>
      </p:sp>
      <p:sp>
        <p:nvSpPr>
          <p:cNvPr id="9" name="TextBox 8"/>
          <p:cNvSpPr txBox="1"/>
          <p:nvPr/>
        </p:nvSpPr>
        <p:spPr>
          <a:xfrm rot="16200000">
            <a:off x="-352534" y="3509414"/>
            <a:ext cx="2194560" cy="369332"/>
          </a:xfrm>
          <a:prstGeom prst="rect">
            <a:avLst/>
          </a:prstGeom>
          <a:noFill/>
        </p:spPr>
        <p:txBody>
          <a:bodyPr wrap="square" rtlCol="0">
            <a:spAutoFit/>
          </a:bodyPr>
          <a:lstStyle/>
          <a:p>
            <a:r>
              <a:rPr lang="en-CA" b="1" dirty="0" smtClean="0"/>
              <a:t>Apparent Magnitude</a:t>
            </a:r>
            <a:endParaRPr lang="en-CA" b="1" dirty="0"/>
          </a:p>
        </p:txBody>
      </p:sp>
      <p:sp>
        <p:nvSpPr>
          <p:cNvPr id="10" name="TextBox 9"/>
          <p:cNvSpPr txBox="1"/>
          <p:nvPr/>
        </p:nvSpPr>
        <p:spPr>
          <a:xfrm>
            <a:off x="3343685" y="1526912"/>
            <a:ext cx="2712276" cy="461665"/>
          </a:xfrm>
          <a:prstGeom prst="rect">
            <a:avLst/>
          </a:prstGeom>
          <a:noFill/>
        </p:spPr>
        <p:txBody>
          <a:bodyPr wrap="square" rtlCol="0">
            <a:spAutoFit/>
          </a:bodyPr>
          <a:lstStyle/>
          <a:p>
            <a:r>
              <a:rPr lang="el-GR" sz="2400" b="1" dirty="0" smtClean="0"/>
              <a:t>δ</a:t>
            </a:r>
            <a:r>
              <a:rPr lang="en-CA" sz="2400" b="1" dirty="0" smtClean="0"/>
              <a:t>-</a:t>
            </a:r>
            <a:r>
              <a:rPr lang="en-CA" sz="2400" b="1" dirty="0" err="1" smtClean="0"/>
              <a:t>Cephei</a:t>
            </a:r>
            <a:r>
              <a:rPr lang="en-CA" sz="2400" b="1" dirty="0" smtClean="0"/>
              <a:t> light curve</a:t>
            </a:r>
            <a:endParaRPr lang="en-CA" sz="2400" b="1" dirty="0"/>
          </a:p>
        </p:txBody>
      </p:sp>
    </p:spTree>
    <p:extLst>
      <p:ext uri="{BB962C8B-B14F-4D97-AF65-F5344CB8AC3E}">
        <p14:creationId xmlns:p14="http://schemas.microsoft.com/office/powerpoint/2010/main" val="4203639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sz="4800" b="1" dirty="0" smtClean="0">
                <a:latin typeface="+mn-lt"/>
              </a:rPr>
              <a:t>Our Local Group of Galaxies</a:t>
            </a:r>
            <a:endParaRPr lang="en-CA" sz="4800" b="1" dirty="0">
              <a:latin typeface="+mn-lt"/>
            </a:endParaRPr>
          </a:p>
        </p:txBody>
      </p:sp>
      <p:pic>
        <p:nvPicPr>
          <p:cNvPr id="5122" name="Picture 2" descr="https://upload.wikimedia.org/wikipedia/commons/thumb/f/fe/Local_Group.svg/640px-Local_Group.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581" y="1502114"/>
            <a:ext cx="6720000" cy="5040000"/>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p:spPr>
      </p:pic>
      <p:sp>
        <p:nvSpPr>
          <p:cNvPr id="3" name="Rectangle 2"/>
          <p:cNvSpPr/>
          <p:nvPr/>
        </p:nvSpPr>
        <p:spPr>
          <a:xfrm>
            <a:off x="1346047" y="6018894"/>
            <a:ext cx="6451906" cy="523220"/>
          </a:xfrm>
          <a:prstGeom prst="rect">
            <a:avLst/>
          </a:prstGeom>
        </p:spPr>
        <p:txBody>
          <a:bodyPr wrap="square">
            <a:spAutoFit/>
          </a:bodyPr>
          <a:lstStyle/>
          <a:p>
            <a:r>
              <a:rPr lang="en-CA" sz="1400" dirty="0">
                <a:solidFill>
                  <a:srgbClr val="FF0000"/>
                </a:solidFill>
              </a:rPr>
              <a:t>By </a:t>
            </a:r>
            <a:r>
              <a:rPr lang="en-CA" sz="1400" dirty="0" err="1">
                <a:solidFill>
                  <a:srgbClr val="FF0000"/>
                </a:solidFill>
              </a:rPr>
              <a:t>Local_Group.svg</a:t>
            </a:r>
            <a:r>
              <a:rPr lang="en-CA" sz="1400" dirty="0">
                <a:solidFill>
                  <a:srgbClr val="FF0000"/>
                </a:solidFill>
              </a:rPr>
              <a:t>: Richard Powell derivative work: </a:t>
            </a:r>
            <a:r>
              <a:rPr lang="en-CA" sz="1400" dirty="0" err="1">
                <a:solidFill>
                  <a:srgbClr val="FF0000"/>
                </a:solidFill>
              </a:rPr>
              <a:t>antropia</a:t>
            </a:r>
            <a:r>
              <a:rPr lang="en-CA" sz="1400" dirty="0">
                <a:solidFill>
                  <a:srgbClr val="FF0000"/>
                </a:solidFill>
              </a:rPr>
              <a:t> (</a:t>
            </a:r>
            <a:r>
              <a:rPr lang="en-CA" sz="1400" dirty="0" err="1">
                <a:solidFill>
                  <a:srgbClr val="FF0000"/>
                </a:solidFill>
              </a:rPr>
              <a:t>Local_Group.svg</a:t>
            </a:r>
            <a:r>
              <a:rPr lang="en-CA" sz="1400" dirty="0">
                <a:solidFill>
                  <a:srgbClr val="FF0000"/>
                </a:solidFill>
              </a:rPr>
              <a:t>) [CC BY-SA 2.5 (http://creativecommons.org/licenses/by-sa/2.5)], via Wikimedia Commons</a:t>
            </a:r>
          </a:p>
        </p:txBody>
      </p:sp>
    </p:spTree>
    <p:extLst>
      <p:ext uri="{BB962C8B-B14F-4D97-AF65-F5344CB8AC3E}">
        <p14:creationId xmlns:p14="http://schemas.microsoft.com/office/powerpoint/2010/main" val="1614395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349" y="164404"/>
            <a:ext cx="7886700" cy="1325563"/>
          </a:xfrm>
        </p:spPr>
        <p:txBody>
          <a:bodyPr>
            <a:normAutofit/>
          </a:bodyPr>
          <a:lstStyle/>
          <a:p>
            <a:pPr algn="ctr"/>
            <a:r>
              <a:rPr lang="en-CA" sz="4800" b="1" dirty="0" smtClean="0">
                <a:latin typeface="+mn-lt"/>
              </a:rPr>
              <a:t>In our Local group</a:t>
            </a:r>
            <a:endParaRPr lang="en-CA" sz="4800" b="1" dirty="0">
              <a:latin typeface="+mn-lt"/>
            </a:endParaRPr>
          </a:p>
        </p:txBody>
      </p:sp>
      <p:pic>
        <p:nvPicPr>
          <p:cNvPr id="3" name="Picture 2"/>
          <p:cNvPicPr>
            <a:picLocks noChangeAspect="1"/>
          </p:cNvPicPr>
          <p:nvPr/>
        </p:nvPicPr>
        <p:blipFill>
          <a:blip r:embed="rId2"/>
          <a:stretch>
            <a:fillRect/>
          </a:stretch>
        </p:blipFill>
        <p:spPr>
          <a:xfrm>
            <a:off x="628650" y="1328396"/>
            <a:ext cx="7773074" cy="5383235"/>
          </a:xfrm>
          <a:prstGeom prst="rect">
            <a:avLst/>
          </a:prstGeom>
        </p:spPr>
      </p:pic>
      <p:sp>
        <p:nvSpPr>
          <p:cNvPr id="4" name="Rectangle 3"/>
          <p:cNvSpPr/>
          <p:nvPr/>
        </p:nvSpPr>
        <p:spPr>
          <a:xfrm>
            <a:off x="628650" y="6296352"/>
            <a:ext cx="7490495" cy="307777"/>
          </a:xfrm>
          <a:prstGeom prst="rect">
            <a:avLst/>
          </a:prstGeom>
        </p:spPr>
        <p:txBody>
          <a:bodyPr wrap="square">
            <a:spAutoFit/>
          </a:bodyPr>
          <a:lstStyle/>
          <a:p>
            <a:r>
              <a:rPr lang="en-CA" sz="1400" dirty="0">
                <a:solidFill>
                  <a:srgbClr val="FF0000"/>
                </a:solidFill>
              </a:rPr>
              <a:t>By Adam Evans [CC BY 2.0http://creativecommons.org/licenses/by/2.0)], via Wikimedia Commons</a:t>
            </a:r>
          </a:p>
        </p:txBody>
      </p:sp>
      <p:sp>
        <p:nvSpPr>
          <p:cNvPr id="5" name="TextBox 4"/>
          <p:cNvSpPr txBox="1"/>
          <p:nvPr/>
        </p:nvSpPr>
        <p:spPr>
          <a:xfrm>
            <a:off x="924494" y="1572322"/>
            <a:ext cx="3590693" cy="461665"/>
          </a:xfrm>
          <a:prstGeom prst="rect">
            <a:avLst/>
          </a:prstGeom>
          <a:noFill/>
        </p:spPr>
        <p:txBody>
          <a:bodyPr wrap="square" rtlCol="0">
            <a:spAutoFit/>
          </a:bodyPr>
          <a:lstStyle/>
          <a:p>
            <a:r>
              <a:rPr lang="en-CA" sz="2400" dirty="0" smtClean="0">
                <a:solidFill>
                  <a:srgbClr val="FFC000"/>
                </a:solidFill>
              </a:rPr>
              <a:t>Andromeda: 2,500,000 </a:t>
            </a:r>
            <a:r>
              <a:rPr lang="en-CA" sz="2400" dirty="0" err="1" smtClean="0">
                <a:solidFill>
                  <a:srgbClr val="FFC000"/>
                </a:solidFill>
              </a:rPr>
              <a:t>ly</a:t>
            </a:r>
            <a:endParaRPr lang="en-CA" sz="2400" dirty="0">
              <a:solidFill>
                <a:srgbClr val="FFC000"/>
              </a:solidFill>
            </a:endParaRPr>
          </a:p>
        </p:txBody>
      </p:sp>
      <p:pic>
        <p:nvPicPr>
          <p:cNvPr id="4098" name="Picture 2" descr="M33 - Triangulum Galax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0" y="1489967"/>
            <a:ext cx="7756872" cy="4932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11512" y="5980552"/>
            <a:ext cx="7702173" cy="523220"/>
          </a:xfrm>
          <a:prstGeom prst="rect">
            <a:avLst/>
          </a:prstGeom>
        </p:spPr>
        <p:txBody>
          <a:bodyPr wrap="square">
            <a:spAutoFit/>
          </a:bodyPr>
          <a:lstStyle/>
          <a:p>
            <a:r>
              <a:rPr lang="en-CA" sz="1400" dirty="0">
                <a:solidFill>
                  <a:srgbClr val="FF0000"/>
                </a:solidFill>
              </a:rPr>
              <a:t>By Alexander </a:t>
            </a:r>
            <a:r>
              <a:rPr lang="en-CA" sz="1400" dirty="0" err="1">
                <a:solidFill>
                  <a:srgbClr val="FF0000"/>
                </a:solidFill>
              </a:rPr>
              <a:t>Meleg</a:t>
            </a:r>
            <a:r>
              <a:rPr lang="en-CA" sz="1400" dirty="0">
                <a:solidFill>
                  <a:srgbClr val="FF0000"/>
                </a:solidFill>
              </a:rPr>
              <a:t> (Own work) [CC BY-SA 3.0 (http://creativecommons.org/licenses/by-sa/3.0)], via Wikimedia Commons</a:t>
            </a:r>
          </a:p>
        </p:txBody>
      </p:sp>
      <p:sp>
        <p:nvSpPr>
          <p:cNvPr id="7" name="TextBox 6"/>
          <p:cNvSpPr txBox="1"/>
          <p:nvPr/>
        </p:nvSpPr>
        <p:spPr>
          <a:xfrm>
            <a:off x="924494" y="1687719"/>
            <a:ext cx="3761806" cy="461665"/>
          </a:xfrm>
          <a:prstGeom prst="rect">
            <a:avLst/>
          </a:prstGeom>
          <a:noFill/>
        </p:spPr>
        <p:txBody>
          <a:bodyPr wrap="square" rtlCol="0">
            <a:spAutoFit/>
          </a:bodyPr>
          <a:lstStyle/>
          <a:p>
            <a:r>
              <a:rPr lang="en-CA" sz="2400" dirty="0" smtClean="0">
                <a:solidFill>
                  <a:srgbClr val="FFC000"/>
                </a:solidFill>
              </a:rPr>
              <a:t>Triangulum: 2,770,000 </a:t>
            </a:r>
            <a:r>
              <a:rPr lang="en-CA" sz="2400" dirty="0" err="1" smtClean="0">
                <a:solidFill>
                  <a:srgbClr val="FFC000"/>
                </a:solidFill>
              </a:rPr>
              <a:t>ly</a:t>
            </a:r>
            <a:r>
              <a:rPr lang="en-CA" sz="2400" dirty="0" smtClean="0">
                <a:solidFill>
                  <a:srgbClr val="FFC000"/>
                </a:solidFill>
              </a:rPr>
              <a:t> </a:t>
            </a:r>
            <a:endParaRPr lang="en-CA" sz="2400" dirty="0">
              <a:solidFill>
                <a:srgbClr val="FFC000"/>
              </a:solidFill>
            </a:endParaRPr>
          </a:p>
        </p:txBody>
      </p:sp>
      <p:pic>
        <p:nvPicPr>
          <p:cNvPr id="4100" name="Picture 4" descr="https://upload.wikimedia.org/wikipedia/commons/d/d3/ESO-M87.jpg"/>
          <p:cNvPicPr>
            <a:picLocks noChangeAspect="1" noChangeArrowheads="1"/>
          </p:cNvPicPr>
          <p:nvPr/>
        </p:nvPicPr>
        <p:blipFill rotWithShape="1">
          <a:blip r:embed="rId4">
            <a:extLst>
              <a:ext uri="{28A0092B-C50C-407E-A947-70E740481C1C}">
                <a14:useLocalDpi xmlns:a14="http://schemas.microsoft.com/office/drawing/2010/main" val="0"/>
              </a:ext>
            </a:extLst>
          </a:blip>
          <a:srcRect l="617" t="-3691" r="617" b="-3691"/>
          <a:stretch/>
        </p:blipFill>
        <p:spPr bwMode="auto">
          <a:xfrm>
            <a:off x="729279" y="1140013"/>
            <a:ext cx="7466640" cy="5760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05424" y="5934696"/>
            <a:ext cx="6980663" cy="523220"/>
          </a:xfrm>
          <a:prstGeom prst="rect">
            <a:avLst/>
          </a:prstGeom>
        </p:spPr>
        <p:txBody>
          <a:bodyPr wrap="square">
            <a:spAutoFit/>
          </a:bodyPr>
          <a:lstStyle/>
          <a:p>
            <a:r>
              <a:rPr lang="en-CA" sz="1400" dirty="0">
                <a:solidFill>
                  <a:srgbClr val="FF0000"/>
                </a:solidFill>
              </a:rPr>
              <a:t>By Chris </a:t>
            </a:r>
            <a:r>
              <a:rPr lang="en-CA" sz="1400" dirty="0" err="1">
                <a:solidFill>
                  <a:srgbClr val="FF0000"/>
                </a:solidFill>
              </a:rPr>
              <a:t>Mihos</a:t>
            </a:r>
            <a:r>
              <a:rPr lang="en-CA" sz="1400" dirty="0">
                <a:solidFill>
                  <a:srgbClr val="FF0000"/>
                </a:solidFill>
              </a:rPr>
              <a:t> (Case Western Reserve University)/ESO [CC BY 3.0 (http://creativecommons.org/licenses/by/3.0)], via Wikimedia Commons</a:t>
            </a:r>
          </a:p>
        </p:txBody>
      </p:sp>
      <p:sp>
        <p:nvSpPr>
          <p:cNvPr id="9" name="TextBox 8"/>
          <p:cNvSpPr txBox="1"/>
          <p:nvPr/>
        </p:nvSpPr>
        <p:spPr>
          <a:xfrm>
            <a:off x="838505" y="1626073"/>
            <a:ext cx="6508257" cy="461665"/>
          </a:xfrm>
          <a:prstGeom prst="rect">
            <a:avLst/>
          </a:prstGeom>
          <a:noFill/>
        </p:spPr>
        <p:txBody>
          <a:bodyPr wrap="none" rtlCol="0">
            <a:spAutoFit/>
          </a:bodyPr>
          <a:lstStyle/>
          <a:p>
            <a:r>
              <a:rPr lang="en-CA" dirty="0" smtClean="0"/>
              <a:t>/</a:t>
            </a:r>
            <a:r>
              <a:rPr lang="en-CA" sz="2400" dirty="0" smtClean="0">
                <a:solidFill>
                  <a:srgbClr val="FFC000"/>
                </a:solidFill>
              </a:rPr>
              <a:t>Our Local Group is a member of the Virgo Cluster</a:t>
            </a:r>
            <a:endParaRPr lang="en-CA" sz="2400" dirty="0">
              <a:solidFill>
                <a:srgbClr val="FFC000"/>
              </a:solidFill>
            </a:endParaRPr>
          </a:p>
        </p:txBody>
      </p:sp>
    </p:spTree>
    <p:extLst>
      <p:ext uri="{BB962C8B-B14F-4D97-AF65-F5344CB8AC3E}">
        <p14:creationId xmlns:p14="http://schemas.microsoft.com/office/powerpoint/2010/main" val="297554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par>
                          <p:cTn id="9" fill="hold">
                            <p:stCondLst>
                              <p:cond delay="0"/>
                            </p:stCondLst>
                            <p:childTnLst>
                              <p:par>
                                <p:cTn id="10" presetID="1" presetClass="exit"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409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4098"/>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6"/>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7"/>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410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6" grpId="1"/>
      <p:bldP spid="7" grpId="0"/>
      <p:bldP spid="7" grpId="1"/>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sz="4800" b="1" dirty="0" smtClean="0">
                <a:latin typeface="+mn-lt"/>
              </a:rPr>
              <a:t>Virgo Cluster and beyond</a:t>
            </a:r>
            <a:endParaRPr lang="en-CA" sz="4800" b="1" dirty="0">
              <a:latin typeface="+mn-lt"/>
            </a:endParaRPr>
          </a:p>
        </p:txBody>
      </p:sp>
      <p:sp>
        <p:nvSpPr>
          <p:cNvPr id="3" name="TextBox 2"/>
          <p:cNvSpPr txBox="1"/>
          <p:nvPr/>
        </p:nvSpPr>
        <p:spPr>
          <a:xfrm>
            <a:off x="830765" y="2085277"/>
            <a:ext cx="7482469" cy="4016484"/>
          </a:xfrm>
          <a:prstGeom prst="rect">
            <a:avLst/>
          </a:prstGeom>
          <a:noFill/>
        </p:spPr>
        <p:txBody>
          <a:bodyPr wrap="square" rtlCol="0">
            <a:spAutoFit/>
          </a:bodyPr>
          <a:lstStyle/>
          <a:p>
            <a:pPr>
              <a:spcAft>
                <a:spcPts val="600"/>
              </a:spcAft>
            </a:pPr>
            <a:r>
              <a:rPr lang="en-CA" sz="2400" dirty="0" smtClean="0"/>
              <a:t>Galaxies are classified by type just as are stars.  Based on those relatively close to us, we assemble a statistics of their dimensions and their stellar composition. </a:t>
            </a:r>
          </a:p>
          <a:p>
            <a:pPr>
              <a:spcAft>
                <a:spcPts val="600"/>
              </a:spcAft>
            </a:pPr>
            <a:r>
              <a:rPr lang="en-CA" sz="2400" dirty="0" smtClean="0"/>
              <a:t>If we recognize the class of a Galaxy, we have a good estimate of its dimensions, the number of stars within and its brightness or absolute magnitude.  </a:t>
            </a:r>
          </a:p>
          <a:p>
            <a:pPr>
              <a:spcAft>
                <a:spcPts val="600"/>
              </a:spcAft>
            </a:pPr>
            <a:r>
              <a:rPr lang="en-CA" sz="2400" dirty="0" smtClean="0"/>
              <a:t>We measure its “size” as seen from our perspective point in the Universe.  </a:t>
            </a:r>
          </a:p>
          <a:p>
            <a:pPr>
              <a:spcAft>
                <a:spcPts val="600"/>
              </a:spcAft>
            </a:pPr>
            <a:r>
              <a:rPr lang="en-CA" sz="2400" dirty="0" smtClean="0"/>
              <a:t>The apparent “size” of a galaxy, according to class, is inversely proportional to its distance.  </a:t>
            </a:r>
            <a:endParaRPr lang="en-CA" sz="2400" dirty="0"/>
          </a:p>
        </p:txBody>
      </p:sp>
      <p:pic>
        <p:nvPicPr>
          <p:cNvPr id="4" name="Picture 3"/>
          <p:cNvPicPr>
            <a:picLocks noChangeAspect="1"/>
          </p:cNvPicPr>
          <p:nvPr/>
        </p:nvPicPr>
        <p:blipFill>
          <a:blip r:embed="rId2"/>
          <a:stretch>
            <a:fillRect/>
          </a:stretch>
        </p:blipFill>
        <p:spPr>
          <a:xfrm>
            <a:off x="798750" y="1864911"/>
            <a:ext cx="7847389" cy="4320000"/>
          </a:xfrm>
          <a:prstGeom prst="rect">
            <a:avLst/>
          </a:prstGeom>
        </p:spPr>
      </p:pic>
      <p:sp>
        <p:nvSpPr>
          <p:cNvPr id="5" name="Rectangle 4"/>
          <p:cNvSpPr/>
          <p:nvPr/>
        </p:nvSpPr>
        <p:spPr>
          <a:xfrm>
            <a:off x="1228723" y="5835559"/>
            <a:ext cx="6686551" cy="307777"/>
          </a:xfrm>
          <a:prstGeom prst="rect">
            <a:avLst/>
          </a:prstGeom>
        </p:spPr>
        <p:txBody>
          <a:bodyPr wrap="square">
            <a:spAutoFit/>
          </a:bodyPr>
          <a:lstStyle/>
          <a:p>
            <a:r>
              <a:rPr lang="it-IT" sz="1400" dirty="0">
                <a:solidFill>
                  <a:srgbClr val="FF0000"/>
                </a:solidFill>
              </a:rPr>
              <a:t>Antonio Ciccolella / M. De Leo </a:t>
            </a:r>
            <a:r>
              <a:rPr lang="it-IT" sz="1400" dirty="0"/>
              <a:t>- </a:t>
            </a:r>
            <a:r>
              <a:rPr lang="it-IT" sz="1400" dirty="0" smtClean="0">
                <a:hlinkClick r:id="rId3"/>
              </a:rPr>
              <a:t>https</a:t>
            </a:r>
            <a:r>
              <a:rPr lang="it-IT" sz="1400" dirty="0">
                <a:hlinkClick r:id="rId3"/>
              </a:rPr>
              <a:t>://</a:t>
            </a:r>
            <a:r>
              <a:rPr lang="it-IT" sz="1400" dirty="0" smtClean="0">
                <a:hlinkClick r:id="rId3"/>
              </a:rPr>
              <a:t>en.wikipedia.org/wiki/File:Hubble-aucouleurs.png</a:t>
            </a:r>
            <a:endParaRPr lang="en-CA" sz="1400" dirty="0"/>
          </a:p>
        </p:txBody>
      </p:sp>
      <p:sp>
        <p:nvSpPr>
          <p:cNvPr id="6" name="Rectangle 5"/>
          <p:cNvSpPr/>
          <p:nvPr/>
        </p:nvSpPr>
        <p:spPr>
          <a:xfrm>
            <a:off x="1049921" y="6184911"/>
            <a:ext cx="7345046" cy="523220"/>
          </a:xfrm>
          <a:prstGeom prst="rect">
            <a:avLst/>
          </a:prstGeom>
        </p:spPr>
        <p:txBody>
          <a:bodyPr wrap="square">
            <a:spAutoFit/>
          </a:bodyPr>
          <a:lstStyle/>
          <a:p>
            <a:r>
              <a:rPr lang="en-CA" sz="1400" dirty="0" smtClean="0">
                <a:solidFill>
                  <a:srgbClr val="FF0000"/>
                </a:solidFill>
              </a:rPr>
              <a:t>Our Milky Way: </a:t>
            </a:r>
            <a:r>
              <a:rPr lang="en-CA" sz="1400" dirty="0" smtClean="0">
                <a:solidFill>
                  <a:srgbClr val="FF0000"/>
                </a:solidFill>
                <a:hlinkClick r:id="rId4"/>
              </a:rPr>
              <a:t>http</a:t>
            </a:r>
            <a:r>
              <a:rPr lang="en-CA" sz="1400" dirty="0">
                <a:solidFill>
                  <a:srgbClr val="FF0000"/>
                </a:solidFill>
                <a:hlinkClick r:id="rId4"/>
              </a:rPr>
              <a:t>://</a:t>
            </a:r>
            <a:r>
              <a:rPr lang="en-CA" sz="1400" dirty="0" smtClean="0">
                <a:solidFill>
                  <a:srgbClr val="FF0000"/>
                </a:solidFill>
                <a:hlinkClick r:id="rId4"/>
              </a:rPr>
              <a:t>news.nationalgeographic.com/content/dam/news/rights-exempt/nat-geo-staff-graphics-illustrations/2016/02/eso1606a.ngsversion.1456410119606.jpg?01</a:t>
            </a:r>
            <a:endParaRPr lang="en-CA" sz="1400" dirty="0">
              <a:solidFill>
                <a:srgbClr val="FF0000"/>
              </a:solidFill>
            </a:endParaRPr>
          </a:p>
        </p:txBody>
      </p:sp>
    </p:spTree>
    <p:extLst>
      <p:ext uri="{BB962C8B-B14F-4D97-AF65-F5344CB8AC3E}">
        <p14:creationId xmlns:p14="http://schemas.microsoft.com/office/powerpoint/2010/main" val="86707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Virgo cluster and beyond</a:t>
            </a:r>
            <a:endParaRPr lang="en-CA" sz="4800" b="1" dirty="0">
              <a:latin typeface="+mn-lt"/>
            </a:endParaRPr>
          </a:p>
        </p:txBody>
      </p:sp>
      <p:pic>
        <p:nvPicPr>
          <p:cNvPr id="6146" name="Picture 2" descr="The Local Superclu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151" y="1556668"/>
            <a:ext cx="6576000" cy="4932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373926" y="6468960"/>
            <a:ext cx="4603953" cy="369332"/>
          </a:xfrm>
          <a:prstGeom prst="rect">
            <a:avLst/>
          </a:prstGeom>
        </p:spPr>
        <p:txBody>
          <a:bodyPr wrap="none">
            <a:spAutoFit/>
          </a:bodyPr>
          <a:lstStyle/>
          <a:p>
            <a:r>
              <a:rPr lang="en-CA" dirty="0">
                <a:hlinkClick r:id="rId3"/>
              </a:rPr>
              <a:t>http://www.atlasoftheuniverse.com/12lys.html</a:t>
            </a:r>
            <a:endParaRPr lang="en-CA" dirty="0"/>
          </a:p>
        </p:txBody>
      </p:sp>
      <p:sp>
        <p:nvSpPr>
          <p:cNvPr id="4" name="Rectangle 3"/>
          <p:cNvSpPr/>
          <p:nvPr/>
        </p:nvSpPr>
        <p:spPr>
          <a:xfrm>
            <a:off x="1913876" y="6161183"/>
            <a:ext cx="5524052" cy="307777"/>
          </a:xfrm>
          <a:prstGeom prst="rect">
            <a:avLst/>
          </a:prstGeom>
        </p:spPr>
        <p:txBody>
          <a:bodyPr wrap="square">
            <a:spAutoFit/>
          </a:bodyPr>
          <a:lstStyle/>
          <a:p>
            <a:r>
              <a:rPr lang="en-CA" sz="1400" dirty="0" smtClean="0">
                <a:hlinkClick r:id="rId4"/>
              </a:rPr>
              <a:t>Image by Richard Powell: http://www.atlasoftheuniverse.com/me.html</a:t>
            </a:r>
            <a:endParaRPr lang="en-CA" sz="1400" dirty="0"/>
          </a:p>
        </p:txBody>
      </p:sp>
    </p:spTree>
    <p:extLst>
      <p:ext uri="{BB962C8B-B14F-4D97-AF65-F5344CB8AC3E}">
        <p14:creationId xmlns:p14="http://schemas.microsoft.com/office/powerpoint/2010/main" val="6898987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Supercluster of clusters</a:t>
            </a:r>
            <a:endParaRPr lang="en-CA" sz="4800" b="1" dirty="0">
              <a:latin typeface="+mn-lt"/>
            </a:endParaRPr>
          </a:p>
        </p:txBody>
      </p:sp>
      <p:pic>
        <p:nvPicPr>
          <p:cNvPr id="3" name="Picture 2"/>
          <p:cNvPicPr>
            <a:picLocks/>
          </p:cNvPicPr>
          <p:nvPr/>
        </p:nvPicPr>
        <p:blipFill>
          <a:blip r:embed="rId3"/>
          <a:stretch>
            <a:fillRect/>
          </a:stretch>
        </p:blipFill>
        <p:spPr>
          <a:xfrm>
            <a:off x="628650" y="1545723"/>
            <a:ext cx="7812000" cy="4716000"/>
          </a:xfrm>
          <a:prstGeom prst="rect">
            <a:avLst/>
          </a:prstGeom>
        </p:spPr>
      </p:pic>
      <p:sp>
        <p:nvSpPr>
          <p:cNvPr id="4" name="Rectangle 3"/>
          <p:cNvSpPr/>
          <p:nvPr/>
        </p:nvSpPr>
        <p:spPr>
          <a:xfrm>
            <a:off x="2598234" y="6384386"/>
            <a:ext cx="6066264" cy="307777"/>
          </a:xfrm>
          <a:prstGeom prst="rect">
            <a:avLst/>
          </a:prstGeom>
        </p:spPr>
        <p:txBody>
          <a:bodyPr wrap="square">
            <a:spAutoFit/>
          </a:bodyPr>
          <a:lstStyle/>
          <a:p>
            <a:r>
              <a:rPr lang="en-CA" sz="1400" dirty="0">
                <a:solidFill>
                  <a:srgbClr val="FF0000"/>
                </a:solidFill>
              </a:rPr>
              <a:t>By IPAC/Caltech, by Thomas Jarrett [Public domain], via Wikimedia Commons</a:t>
            </a:r>
          </a:p>
        </p:txBody>
      </p:sp>
      <mc:AlternateContent xmlns:mc="http://schemas.openxmlformats.org/markup-compatibility/2006" xmlns:a14="http://schemas.microsoft.com/office/drawing/2010/main">
        <mc:Choice Requires="a14">
          <p:sp>
            <p:nvSpPr>
              <p:cNvPr id="5" name="Rectangle 4"/>
              <p:cNvSpPr/>
              <p:nvPr/>
            </p:nvSpPr>
            <p:spPr>
              <a:xfrm>
                <a:off x="423746" y="1423060"/>
                <a:ext cx="8296507" cy="4493538"/>
              </a:xfrm>
              <a:prstGeom prst="rect">
                <a:avLst/>
              </a:prstGeom>
            </p:spPr>
            <p:txBody>
              <a:bodyPr wrap="square">
                <a:spAutoFit/>
              </a:bodyPr>
              <a:lstStyle/>
              <a:p>
                <a:pPr lvl="0">
                  <a:spcAft>
                    <a:spcPts val="1200"/>
                  </a:spcAft>
                </a:pPr>
                <a:r>
                  <a:rPr lang="en-CA" sz="2800" b="1" i="1" dirty="0" smtClean="0">
                    <a:solidFill>
                      <a:schemeClr val="tx1"/>
                    </a:solidFill>
                  </a:rPr>
                  <a:t>Redshift measures recessional velocity</a:t>
                </a:r>
              </a:p>
              <a:p>
                <a:pPr lvl="0">
                  <a:spcAft>
                    <a:spcPts val="600"/>
                  </a:spcAft>
                </a:pPr>
                <a:r>
                  <a:rPr lang="en-CA" sz="2400" dirty="0">
                    <a:solidFill>
                      <a:schemeClr val="tx1"/>
                    </a:solidFill>
                  </a:rPr>
                  <a:t>Light emitted by a source that recedes from us is received with “</a:t>
                </a:r>
                <a:r>
                  <a:rPr lang="en-CA" sz="2400" b="1" i="1" dirty="0">
                    <a:solidFill>
                      <a:schemeClr val="tx1"/>
                    </a:solidFill>
                  </a:rPr>
                  <a:t>redder</a:t>
                </a:r>
                <a:r>
                  <a:rPr lang="en-CA" sz="2400" dirty="0">
                    <a:solidFill>
                      <a:schemeClr val="tx1"/>
                    </a:solidFill>
                  </a:rPr>
                  <a:t>” color than its emission.  The wavelength </a:t>
                </a:r>
                <a14:m>
                  <m:oMath xmlns:m="http://schemas.openxmlformats.org/officeDocument/2006/math">
                    <m:r>
                      <a:rPr lang="el-GR" sz="2800" b="1" i="1">
                        <a:solidFill>
                          <a:schemeClr val="tx1"/>
                        </a:solidFill>
                        <a:latin typeface="Cambria Math" panose="02040503050406030204" pitchFamily="18" charset="0"/>
                      </a:rPr>
                      <m:t>𝝀</m:t>
                    </m:r>
                  </m:oMath>
                </a14:m>
                <a:r>
                  <a:rPr lang="en-CA" sz="2800" dirty="0">
                    <a:solidFill>
                      <a:schemeClr val="tx1"/>
                    </a:solidFill>
                  </a:rPr>
                  <a:t> </a:t>
                </a:r>
                <a:r>
                  <a:rPr lang="en-CA" sz="2400" dirty="0">
                    <a:solidFill>
                      <a:schemeClr val="tx1"/>
                    </a:solidFill>
                  </a:rPr>
                  <a:t> of the light is lengthened by </a:t>
                </a:r>
                <a14:m>
                  <m:oMath xmlns:m="http://schemas.openxmlformats.org/officeDocument/2006/math">
                    <m:r>
                      <a:rPr lang="el-GR" sz="2800" b="1" i="1">
                        <a:solidFill>
                          <a:schemeClr val="tx1"/>
                        </a:solidFill>
                        <a:latin typeface="Cambria Math" panose="02040503050406030204" pitchFamily="18" charset="0"/>
                      </a:rPr>
                      <m:t>𝜟</m:t>
                    </m:r>
                  </m:oMath>
                </a14:m>
                <a:r>
                  <a:rPr lang="el-GR" sz="2800" b="1" i="1" dirty="0">
                    <a:solidFill>
                      <a:schemeClr val="tx1"/>
                    </a:solidFill>
                  </a:rPr>
                  <a:t>λ</a:t>
                </a:r>
                <a:r>
                  <a:rPr lang="en-CA" sz="2800" b="1" i="1" dirty="0">
                    <a:solidFill>
                      <a:schemeClr val="tx1"/>
                    </a:solidFill>
                  </a:rPr>
                  <a:t>.</a:t>
                </a:r>
                <a:endParaRPr lang="en-CA" sz="2400" dirty="0">
                  <a:solidFill>
                    <a:schemeClr val="tx1"/>
                  </a:solidFill>
                </a:endParaRPr>
              </a:p>
              <a:p>
                <a:pPr lvl="0">
                  <a:spcAft>
                    <a:spcPts val="600"/>
                  </a:spcAft>
                </a:pPr>
                <a:r>
                  <a:rPr lang="en-CA" sz="2400" dirty="0">
                    <a:solidFill>
                      <a:schemeClr val="tx1"/>
                    </a:solidFill>
                  </a:rPr>
                  <a:t>We </a:t>
                </a:r>
                <a:r>
                  <a:rPr lang="en-CA" sz="2400" dirty="0" smtClean="0">
                    <a:solidFill>
                      <a:schemeClr val="tx1"/>
                    </a:solidFill>
                  </a:rPr>
                  <a:t>define </a:t>
                </a:r>
                <a:r>
                  <a:rPr lang="en-CA" sz="2400" dirty="0">
                    <a:solidFill>
                      <a:schemeClr val="tx1"/>
                    </a:solidFill>
                  </a:rPr>
                  <a:t>the reddening by the “</a:t>
                </a:r>
                <a:r>
                  <a:rPr lang="en-CA" sz="2400" b="1" i="1" dirty="0">
                    <a:solidFill>
                      <a:schemeClr val="tx1"/>
                    </a:solidFill>
                  </a:rPr>
                  <a:t>Redshift</a:t>
                </a:r>
                <a:r>
                  <a:rPr lang="en-CA" sz="2400" dirty="0">
                    <a:solidFill>
                      <a:schemeClr val="tx1"/>
                    </a:solidFill>
                  </a:rPr>
                  <a:t>” ratio:</a:t>
                </a:r>
              </a:p>
              <a:p>
                <a:pPr lvl="0">
                  <a:spcAft>
                    <a:spcPts val="600"/>
                  </a:spcAft>
                </a:pPr>
                <a14:m>
                  <m:oMathPara xmlns:m="http://schemas.openxmlformats.org/officeDocument/2006/math">
                    <m:oMathParaPr>
                      <m:jc m:val="centerGroup"/>
                    </m:oMathParaPr>
                    <m:oMath xmlns:m="http://schemas.openxmlformats.org/officeDocument/2006/math">
                      <m:r>
                        <a:rPr lang="en-CA" sz="2800" b="1" i="1">
                          <a:solidFill>
                            <a:schemeClr val="tx1"/>
                          </a:solidFill>
                          <a:latin typeface="Cambria Math" panose="02040503050406030204" pitchFamily="18" charset="0"/>
                        </a:rPr>
                        <m:t>𝒁</m:t>
                      </m:r>
                      <m:r>
                        <a:rPr lang="en-CA" sz="2800" i="1">
                          <a:solidFill>
                            <a:schemeClr val="tx1"/>
                          </a:solidFill>
                          <a:latin typeface="Cambria Math" panose="02040503050406030204" pitchFamily="18" charset="0"/>
                        </a:rPr>
                        <m:t>= </m:t>
                      </m:r>
                      <m:f>
                        <m:fPr>
                          <m:type m:val="lin"/>
                          <m:ctrlPr>
                            <a:rPr lang="en-CA" sz="2800" i="1">
                              <a:solidFill>
                                <a:schemeClr val="tx1"/>
                              </a:solidFill>
                              <a:latin typeface="Cambria Math" panose="02040503050406030204" pitchFamily="18" charset="0"/>
                            </a:rPr>
                          </m:ctrlPr>
                        </m:fPr>
                        <m:num>
                          <m:r>
                            <a:rPr lang="el-GR" sz="2800" b="1" i="1">
                              <a:solidFill>
                                <a:schemeClr val="tx1"/>
                              </a:solidFill>
                              <a:latin typeface="Cambria Math" panose="02040503050406030204" pitchFamily="18" charset="0"/>
                            </a:rPr>
                            <m:t>𝜟</m:t>
                          </m:r>
                          <m:r>
                            <m:rPr>
                              <m:nor/>
                            </m:rPr>
                            <a:rPr lang="el-GR" sz="2800" b="1" i="1" dirty="0">
                              <a:solidFill>
                                <a:schemeClr val="tx1"/>
                              </a:solidFill>
                            </a:rPr>
                            <m:t>λ</m:t>
                          </m:r>
                        </m:num>
                        <m:den>
                          <m:r>
                            <a:rPr lang="el-GR" sz="2800" b="1" i="1">
                              <a:solidFill>
                                <a:schemeClr val="tx1"/>
                              </a:solidFill>
                              <a:latin typeface="Cambria Math" panose="02040503050406030204" pitchFamily="18" charset="0"/>
                            </a:rPr>
                            <m:t>𝝀</m:t>
                          </m:r>
                        </m:den>
                      </m:f>
                    </m:oMath>
                  </m:oMathPara>
                </a14:m>
                <a:endParaRPr lang="en-CA" sz="2800" dirty="0">
                  <a:solidFill>
                    <a:schemeClr val="tx1"/>
                  </a:solidFill>
                </a:endParaRPr>
              </a:p>
              <a:p>
                <a:pPr lvl="0">
                  <a:spcAft>
                    <a:spcPts val="600"/>
                  </a:spcAft>
                </a:pPr>
                <a:r>
                  <a:rPr lang="en-CA" sz="2400" dirty="0">
                    <a:solidFill>
                      <a:schemeClr val="tx1"/>
                    </a:solidFill>
                  </a:rPr>
                  <a:t>The redshift ratio is proportional to the velocity of recession from us, the observer.</a:t>
                </a:r>
              </a:p>
              <a:p>
                <a:pPr lvl="0">
                  <a:spcAft>
                    <a:spcPts val="600"/>
                  </a:spcAft>
                </a:pPr>
                <a:r>
                  <a:rPr lang="en-CA" sz="2400" dirty="0">
                    <a:solidFill>
                      <a:schemeClr val="tx1"/>
                    </a:solidFill>
                  </a:rPr>
                  <a:t>The numbers in parentheses show the redshift of each group.  All groups </a:t>
                </a:r>
                <a:r>
                  <a:rPr lang="en-CA" sz="2400" dirty="0" smtClean="0">
                    <a:solidFill>
                      <a:schemeClr val="tx1"/>
                    </a:solidFill>
                  </a:rPr>
                  <a:t>(except for 2) are </a:t>
                </a:r>
                <a:r>
                  <a:rPr lang="en-CA" sz="2400" dirty="0">
                    <a:solidFill>
                      <a:schemeClr val="tx1"/>
                    </a:solidFill>
                  </a:rPr>
                  <a:t>receding from our Local Group!</a:t>
                </a:r>
                <a:endParaRPr lang="en-CA" dirty="0">
                  <a:solidFill>
                    <a:schemeClr val="tx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423746" y="1423060"/>
                <a:ext cx="8296507" cy="4493538"/>
              </a:xfrm>
              <a:prstGeom prst="rect">
                <a:avLst/>
              </a:prstGeom>
              <a:blipFill rotWithShape="0">
                <a:blip r:embed="rId4"/>
                <a:stretch>
                  <a:fillRect l="-1544" t="-1220" r="-1471" b="-2033"/>
                </a:stretch>
              </a:blipFill>
            </p:spPr>
            <p:txBody>
              <a:bodyPr/>
              <a:lstStyle/>
              <a:p>
                <a:r>
                  <a:rPr lang="en-CA">
                    <a:noFill/>
                  </a:rPr>
                  <a:t> </a:t>
                </a:r>
              </a:p>
            </p:txBody>
          </p:sp>
        </mc:Fallback>
      </mc:AlternateContent>
    </p:spTree>
    <p:extLst>
      <p:ext uri="{BB962C8B-B14F-4D97-AF65-F5344CB8AC3E}">
        <p14:creationId xmlns:p14="http://schemas.microsoft.com/office/powerpoint/2010/main" val="365942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98" y="309370"/>
            <a:ext cx="8731404" cy="1325563"/>
          </a:xfrm>
        </p:spPr>
        <p:txBody>
          <a:bodyPr>
            <a:noAutofit/>
          </a:bodyPr>
          <a:lstStyle/>
          <a:p>
            <a:pPr algn="ctr"/>
            <a:r>
              <a:rPr lang="en-CA" sz="4800" b="1" dirty="0" smtClean="0">
                <a:latin typeface="+mn-lt"/>
              </a:rPr>
              <a:t>Cosmological vs. Doppler Redshift</a:t>
            </a:r>
            <a:endParaRPr lang="en-CA" sz="4800" b="1" dirty="0">
              <a:latin typeface="+mn-lt"/>
            </a:endParaRPr>
          </a:p>
        </p:txBody>
      </p:sp>
      <mc:AlternateContent xmlns:mc="http://schemas.openxmlformats.org/markup-compatibility/2006" xmlns:a14="http://schemas.microsoft.com/office/drawing/2010/main">
        <mc:Choice Requires="a14">
          <p:sp>
            <p:nvSpPr>
              <p:cNvPr id="3" name="TextBox 2"/>
              <p:cNvSpPr txBox="1"/>
              <p:nvPr/>
            </p:nvSpPr>
            <p:spPr>
              <a:xfrm>
                <a:off x="628650" y="1958318"/>
                <a:ext cx="7886700" cy="4290277"/>
              </a:xfrm>
              <a:prstGeom prst="rect">
                <a:avLst/>
              </a:prstGeom>
              <a:noFill/>
            </p:spPr>
            <p:txBody>
              <a:bodyPr wrap="square" rtlCol="0">
                <a:spAutoFit/>
              </a:bodyPr>
              <a:lstStyle/>
              <a:p>
                <a:pPr>
                  <a:spcAft>
                    <a:spcPts val="1200"/>
                  </a:spcAft>
                </a:pPr>
                <a:r>
                  <a:rPr lang="en-CA" sz="2800" b="1" i="1" dirty="0" smtClean="0"/>
                  <a:t>Redshift measures recessional velocity… but what is the reason for the recession?</a:t>
                </a:r>
              </a:p>
              <a:p>
                <a:r>
                  <a:rPr lang="en-CA" sz="2400" dirty="0" smtClean="0"/>
                  <a:t>Our Big Bang cosmology describes an </a:t>
                </a:r>
                <a:r>
                  <a:rPr lang="en-CA" sz="2400" b="1" i="1" dirty="0" smtClean="0"/>
                  <a:t>expansion of space</a:t>
                </a:r>
                <a:r>
                  <a:rPr lang="en-CA" sz="2400" dirty="0" smtClean="0"/>
                  <a:t>.  Anything “stuck” in that space that is distant from us is seen to be moving away:  </a:t>
                </a:r>
                <a:r>
                  <a:rPr lang="en-CA" sz="2400" b="1" i="1" dirty="0" smtClean="0"/>
                  <a:t>Cosmological Redshift:</a:t>
                </a:r>
              </a:p>
              <a:p>
                <a:pPr/>
                <a14:m>
                  <m:oMathPara xmlns:m="http://schemas.openxmlformats.org/officeDocument/2006/math">
                    <m:oMathParaPr>
                      <m:jc m:val="centerGroup"/>
                    </m:oMathParaPr>
                    <m:oMath xmlns:m="http://schemas.openxmlformats.org/officeDocument/2006/math">
                      <m:r>
                        <a:rPr lang="en-CA" sz="2800" b="1" i="1" smtClean="0">
                          <a:latin typeface="Cambria Math" panose="02040503050406030204" pitchFamily="18" charset="0"/>
                        </a:rPr>
                        <m:t>𝒗</m:t>
                      </m:r>
                      <m:r>
                        <a:rPr lang="en-CA" sz="2800" b="1" i="1" smtClean="0">
                          <a:latin typeface="Cambria Math" panose="02040503050406030204" pitchFamily="18" charset="0"/>
                        </a:rPr>
                        <m:t>=</m:t>
                      </m:r>
                      <m:r>
                        <a:rPr lang="en-CA" sz="2800" b="1" i="1" smtClean="0">
                          <a:latin typeface="Cambria Math" panose="02040503050406030204" pitchFamily="18" charset="0"/>
                        </a:rPr>
                        <m:t>𝒄𝒁</m:t>
                      </m:r>
                    </m:oMath>
                  </m:oMathPara>
                </a14:m>
                <a:endParaRPr lang="en-CA" sz="2800" b="1" dirty="0" smtClean="0"/>
              </a:p>
              <a:p>
                <a:r>
                  <a:rPr lang="en-CA" sz="2400" dirty="0" smtClean="0"/>
                  <a:t>Within expanding space, anything that is moving with velocity relative to local space also contributes to colour variation: </a:t>
                </a:r>
                <a:r>
                  <a:rPr lang="en-CA" sz="2400" b="1" i="1" dirty="0" smtClean="0"/>
                  <a:t>Doppler Shift </a:t>
                </a:r>
                <a:r>
                  <a:rPr lang="en-CA" sz="2400" dirty="0" smtClean="0"/>
                  <a:t>(relativistic redshift):</a:t>
                </a:r>
              </a:p>
              <a:p>
                <a:pPr/>
                <a14:m>
                  <m:oMathPara xmlns:m="http://schemas.openxmlformats.org/officeDocument/2006/math">
                    <m:oMathParaPr>
                      <m:jc m:val="centerGroup"/>
                    </m:oMathParaPr>
                    <m:oMath xmlns:m="http://schemas.openxmlformats.org/officeDocument/2006/math">
                      <m:r>
                        <a:rPr lang="en-CA" sz="2800" b="1" i="1" smtClean="0">
                          <a:latin typeface="Cambria Math" panose="02040503050406030204" pitchFamily="18" charset="0"/>
                        </a:rPr>
                        <m:t>𝒗</m:t>
                      </m:r>
                      <m:r>
                        <a:rPr lang="en-CA" sz="2800" b="1" i="1" smtClean="0">
                          <a:latin typeface="Cambria Math" panose="02040503050406030204" pitchFamily="18" charset="0"/>
                        </a:rPr>
                        <m:t>=</m:t>
                      </m:r>
                      <m:r>
                        <a:rPr lang="en-CA" sz="2800" b="1" i="1" smtClean="0">
                          <a:latin typeface="Cambria Math" panose="02040503050406030204" pitchFamily="18" charset="0"/>
                        </a:rPr>
                        <m:t>𝒄</m:t>
                      </m:r>
                      <m:f>
                        <m:fPr>
                          <m:type m:val="lin"/>
                          <m:ctrlPr>
                            <a:rPr lang="en-CA" sz="2800" b="1" i="1" smtClean="0">
                              <a:latin typeface="Cambria Math" panose="02040503050406030204" pitchFamily="18" charset="0"/>
                            </a:rPr>
                          </m:ctrlPr>
                        </m:fPr>
                        <m:num>
                          <m:r>
                            <a:rPr lang="en-CA" sz="2800" b="1" i="1" smtClean="0">
                              <a:latin typeface="Cambria Math" panose="02040503050406030204" pitchFamily="18" charset="0"/>
                            </a:rPr>
                            <m:t>[</m:t>
                          </m:r>
                          <m:d>
                            <m:dPr>
                              <m:ctrlPr>
                                <a:rPr lang="en-CA" sz="2800" b="1" i="1" smtClean="0">
                                  <a:latin typeface="Cambria Math" panose="02040503050406030204" pitchFamily="18" charset="0"/>
                                </a:rPr>
                              </m:ctrlPr>
                            </m:dPr>
                            <m:e>
                              <m:r>
                                <a:rPr lang="en-CA" sz="2800" b="1" i="1" smtClean="0">
                                  <a:latin typeface="Cambria Math" panose="02040503050406030204" pitchFamily="18" charset="0"/>
                                </a:rPr>
                                <m:t>𝒁</m:t>
                              </m:r>
                              <m:r>
                                <a:rPr lang="en-CA" sz="2800" b="1" i="1" smtClean="0">
                                  <a:latin typeface="Cambria Math" panose="02040503050406030204" pitchFamily="18" charset="0"/>
                                </a:rPr>
                                <m:t>+</m:t>
                              </m:r>
                              <m:r>
                                <a:rPr lang="en-CA" sz="2800" b="1" i="1" smtClean="0">
                                  <a:latin typeface="Cambria Math" panose="02040503050406030204" pitchFamily="18" charset="0"/>
                                </a:rPr>
                                <m:t>𝟏</m:t>
                              </m:r>
                            </m:e>
                          </m:d>
                          <m:r>
                            <a:rPr lang="en-CA" sz="2800" b="1" i="1" baseline="30000" smtClean="0">
                              <a:latin typeface="Cambria Math" panose="02040503050406030204" pitchFamily="18" charset="0"/>
                            </a:rPr>
                            <m:t>𝟐</m:t>
                          </m:r>
                          <m:r>
                            <a:rPr lang="en-CA" sz="2800" b="1" i="1" smtClean="0">
                              <a:latin typeface="Cambria Math" panose="02040503050406030204" pitchFamily="18" charset="0"/>
                            </a:rPr>
                            <m:t>−</m:t>
                          </m:r>
                          <m:r>
                            <a:rPr lang="en-CA" sz="2800" b="1" i="1" smtClean="0">
                              <a:latin typeface="Cambria Math" panose="02040503050406030204" pitchFamily="18" charset="0"/>
                            </a:rPr>
                            <m:t>𝟏</m:t>
                          </m:r>
                          <m:r>
                            <a:rPr lang="en-CA" sz="2800" b="1" i="1" smtClean="0">
                              <a:latin typeface="Cambria Math" panose="02040503050406030204" pitchFamily="18" charset="0"/>
                            </a:rPr>
                            <m:t>]</m:t>
                          </m:r>
                        </m:num>
                        <m:den>
                          <m:r>
                            <a:rPr lang="en-CA" sz="2800" b="1" i="1" smtClean="0">
                              <a:latin typeface="Cambria Math" panose="02040503050406030204" pitchFamily="18" charset="0"/>
                            </a:rPr>
                            <m:t>[</m:t>
                          </m:r>
                          <m:d>
                            <m:dPr>
                              <m:ctrlPr>
                                <a:rPr lang="en-CA" sz="2800" b="1" i="1" smtClean="0">
                                  <a:latin typeface="Cambria Math" panose="02040503050406030204" pitchFamily="18" charset="0"/>
                                </a:rPr>
                              </m:ctrlPr>
                            </m:dPr>
                            <m:e>
                              <m:r>
                                <a:rPr lang="en-CA" sz="2800" b="1" i="1" smtClean="0">
                                  <a:latin typeface="Cambria Math" panose="02040503050406030204" pitchFamily="18" charset="0"/>
                                </a:rPr>
                                <m:t>𝒁</m:t>
                              </m:r>
                              <m:r>
                                <a:rPr lang="en-CA" sz="2800" b="1" i="1" smtClean="0">
                                  <a:latin typeface="Cambria Math" panose="02040503050406030204" pitchFamily="18" charset="0"/>
                                </a:rPr>
                                <m:t>+</m:t>
                              </m:r>
                              <m:r>
                                <a:rPr lang="en-CA" sz="2800" b="1" i="1" smtClean="0">
                                  <a:latin typeface="Cambria Math" panose="02040503050406030204" pitchFamily="18" charset="0"/>
                                </a:rPr>
                                <m:t>𝟏</m:t>
                              </m:r>
                            </m:e>
                          </m:d>
                          <m:r>
                            <a:rPr lang="en-CA" sz="2800" b="1" i="1" baseline="30000" smtClean="0">
                              <a:latin typeface="Cambria Math" panose="02040503050406030204" pitchFamily="18" charset="0"/>
                            </a:rPr>
                            <m:t>𝟐</m:t>
                          </m:r>
                          <m:r>
                            <a:rPr lang="en-CA" sz="2800" b="1" i="1" smtClean="0">
                              <a:latin typeface="Cambria Math" panose="02040503050406030204" pitchFamily="18" charset="0"/>
                            </a:rPr>
                            <m:t>+</m:t>
                          </m:r>
                          <m:r>
                            <a:rPr lang="en-CA" sz="2800" b="1" i="1" smtClean="0">
                              <a:latin typeface="Cambria Math" panose="02040503050406030204" pitchFamily="18" charset="0"/>
                            </a:rPr>
                            <m:t>𝟏</m:t>
                          </m:r>
                          <m:r>
                            <a:rPr lang="en-CA" sz="2800" b="1" i="1" smtClean="0">
                              <a:latin typeface="Cambria Math" panose="02040503050406030204" pitchFamily="18" charset="0"/>
                            </a:rPr>
                            <m:t>] </m:t>
                          </m:r>
                        </m:den>
                      </m:f>
                    </m:oMath>
                  </m:oMathPara>
                </a14:m>
                <a:endParaRPr lang="en-CA" sz="2800" b="1" dirty="0"/>
              </a:p>
            </p:txBody>
          </p:sp>
        </mc:Choice>
        <mc:Fallback xmlns="">
          <p:sp>
            <p:nvSpPr>
              <p:cNvPr id="3" name="TextBox 2"/>
              <p:cNvSpPr txBox="1">
                <a:spLocks noRot="1" noChangeAspect="1" noMove="1" noResize="1" noEditPoints="1" noAdjustHandles="1" noChangeArrowheads="1" noChangeShapeType="1" noTextEdit="1"/>
              </p:cNvSpPr>
              <p:nvPr/>
            </p:nvSpPr>
            <p:spPr>
              <a:xfrm>
                <a:off x="628650" y="1958318"/>
                <a:ext cx="7886700" cy="4290277"/>
              </a:xfrm>
              <a:prstGeom prst="rect">
                <a:avLst/>
              </a:prstGeom>
              <a:blipFill rotWithShape="0">
                <a:blip r:embed="rId2"/>
                <a:stretch>
                  <a:fillRect l="-1546" t="-1278" r="-1623"/>
                </a:stretch>
              </a:blipFill>
            </p:spPr>
            <p:txBody>
              <a:bodyPr/>
              <a:lstStyle/>
              <a:p>
                <a:r>
                  <a:rPr lang="en-CA">
                    <a:noFill/>
                  </a:rPr>
                  <a:t> </a:t>
                </a:r>
              </a:p>
            </p:txBody>
          </p:sp>
        </mc:Fallback>
      </mc:AlternateContent>
      <p:pic>
        <p:nvPicPr>
          <p:cNvPr id="5" name="Picture 4"/>
          <p:cNvPicPr>
            <a:picLocks/>
          </p:cNvPicPr>
          <p:nvPr/>
        </p:nvPicPr>
        <p:blipFill>
          <a:blip r:embed="rId3"/>
          <a:stretch>
            <a:fillRect/>
          </a:stretch>
        </p:blipFill>
        <p:spPr>
          <a:xfrm>
            <a:off x="550591" y="1634933"/>
            <a:ext cx="7848000" cy="4716000"/>
          </a:xfrm>
          <a:prstGeom prst="rect">
            <a:avLst/>
          </a:prstGeom>
        </p:spPr>
      </p:pic>
      <p:sp>
        <p:nvSpPr>
          <p:cNvPr id="6" name="Rectangle 5"/>
          <p:cNvSpPr/>
          <p:nvPr/>
        </p:nvSpPr>
        <p:spPr>
          <a:xfrm>
            <a:off x="2242970" y="6488668"/>
            <a:ext cx="5287384" cy="369332"/>
          </a:xfrm>
          <a:prstGeom prst="rect">
            <a:avLst/>
          </a:prstGeom>
        </p:spPr>
        <p:txBody>
          <a:bodyPr wrap="square">
            <a:spAutoFit/>
          </a:bodyPr>
          <a:lstStyle/>
          <a:p>
            <a:r>
              <a:rPr lang="en-CA" dirty="0">
                <a:hlinkClick r:id="rId4"/>
              </a:rPr>
              <a:t>http://www.astro.ucla.edu/%7Ewright/doppler.htm</a:t>
            </a:r>
            <a:endParaRPr lang="en-CA" dirty="0"/>
          </a:p>
        </p:txBody>
      </p:sp>
    </p:spTree>
    <p:extLst>
      <p:ext uri="{BB962C8B-B14F-4D97-AF65-F5344CB8AC3E}">
        <p14:creationId xmlns:p14="http://schemas.microsoft.com/office/powerpoint/2010/main" val="121503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  Hubble, redshift and age</a:t>
            </a:r>
            <a:endParaRPr lang="en-CA" sz="4800" b="1" dirty="0">
              <a:latin typeface="+mn-lt"/>
            </a:endParaRPr>
          </a:p>
        </p:txBody>
      </p:sp>
      <p:sp>
        <p:nvSpPr>
          <p:cNvPr id="3" name="Rectangle 2"/>
          <p:cNvSpPr/>
          <p:nvPr/>
        </p:nvSpPr>
        <p:spPr>
          <a:xfrm>
            <a:off x="757742" y="1690689"/>
            <a:ext cx="7886700" cy="4678204"/>
          </a:xfrm>
          <a:prstGeom prst="rect">
            <a:avLst/>
          </a:prstGeom>
        </p:spPr>
        <p:txBody>
          <a:bodyPr wrap="square">
            <a:spAutoFit/>
          </a:bodyPr>
          <a:lstStyle/>
          <a:p>
            <a:pPr>
              <a:spcAft>
                <a:spcPts val="600"/>
              </a:spcAft>
            </a:pPr>
            <a:r>
              <a:rPr lang="en-CA" sz="2400" dirty="0"/>
              <a:t>In the </a:t>
            </a:r>
            <a:r>
              <a:rPr lang="en-CA" sz="2400" dirty="0" smtClean="0"/>
              <a:t>1910s</a:t>
            </a:r>
            <a:r>
              <a:rPr lang="en-CA" sz="2400" dirty="0"/>
              <a:t>, </a:t>
            </a:r>
            <a:r>
              <a:rPr lang="en-CA" sz="2400" dirty="0" smtClean="0"/>
              <a:t>astronomers (</a:t>
            </a:r>
            <a:r>
              <a:rPr lang="en-CA" sz="2400" b="1" i="1" dirty="0" err="1" smtClean="0">
                <a:hlinkClick r:id="rId2"/>
              </a:rPr>
              <a:t>Vesto</a:t>
            </a:r>
            <a:r>
              <a:rPr lang="en-CA" sz="2400" b="1" i="1" dirty="0" smtClean="0">
                <a:hlinkClick r:id="rId2"/>
              </a:rPr>
              <a:t> </a:t>
            </a:r>
            <a:r>
              <a:rPr lang="en-CA" sz="2400" b="1" i="1" dirty="0" err="1" smtClean="0">
                <a:hlinkClick r:id="rId2"/>
              </a:rPr>
              <a:t>Slipher</a:t>
            </a:r>
            <a:r>
              <a:rPr lang="en-CA" sz="2400" dirty="0" smtClean="0"/>
              <a:t>) </a:t>
            </a:r>
            <a:r>
              <a:rPr lang="en-CA" sz="2400" dirty="0"/>
              <a:t>had </a:t>
            </a:r>
            <a:r>
              <a:rPr lang="en-CA" sz="2400" dirty="0" smtClean="0"/>
              <a:t>already noticed </a:t>
            </a:r>
            <a:r>
              <a:rPr lang="en-CA" sz="2400" dirty="0"/>
              <a:t>that known spectral lines such </a:t>
            </a:r>
            <a:r>
              <a:rPr lang="en-CA" sz="2400" dirty="0" smtClean="0"/>
              <a:t>as the </a:t>
            </a:r>
            <a:r>
              <a:rPr lang="en-CA" sz="2400" dirty="0"/>
              <a:t>lines of sodium </a:t>
            </a:r>
            <a:r>
              <a:rPr lang="en-CA" sz="2400" dirty="0" smtClean="0"/>
              <a:t>vapour absorption lines </a:t>
            </a:r>
            <a:r>
              <a:rPr lang="en-CA" sz="2400" dirty="0"/>
              <a:t>in the light emanating from the distant </a:t>
            </a:r>
            <a:r>
              <a:rPr lang="en-CA" sz="2400" dirty="0" smtClean="0"/>
              <a:t>nebular clouds </a:t>
            </a:r>
            <a:r>
              <a:rPr lang="en-CA" sz="2400" dirty="0"/>
              <a:t>(later to be known </a:t>
            </a:r>
            <a:r>
              <a:rPr lang="en-CA" sz="2400" dirty="0" smtClean="0"/>
              <a:t>to be Galaxies</a:t>
            </a:r>
            <a:r>
              <a:rPr lang="en-CA" sz="2400" dirty="0"/>
              <a:t>) tended to be more shifted towards </a:t>
            </a:r>
            <a:r>
              <a:rPr lang="en-CA" sz="2400" dirty="0" smtClean="0"/>
              <a:t>the red </a:t>
            </a:r>
            <a:r>
              <a:rPr lang="en-CA" sz="2400" dirty="0"/>
              <a:t>end of the spectrum as they appeared smaller in the field of vision</a:t>
            </a:r>
            <a:r>
              <a:rPr lang="en-CA" sz="2400" dirty="0" smtClean="0"/>
              <a:t>.</a:t>
            </a:r>
          </a:p>
          <a:p>
            <a:pPr>
              <a:spcAft>
                <a:spcPts val="600"/>
              </a:spcAft>
            </a:pPr>
            <a:r>
              <a:rPr lang="en-CA" sz="2400" b="1" i="1" dirty="0"/>
              <a:t>Edwin </a:t>
            </a:r>
            <a:r>
              <a:rPr lang="en-CA" sz="2400" b="1" i="1" dirty="0" smtClean="0"/>
              <a:t>Hubble </a:t>
            </a:r>
            <a:r>
              <a:rPr lang="en-CA" sz="2400" dirty="0" smtClean="0"/>
              <a:t>used </a:t>
            </a:r>
            <a:r>
              <a:rPr lang="en-CA" sz="2400" dirty="0"/>
              <a:t>the luminosity-period </a:t>
            </a:r>
            <a:r>
              <a:rPr lang="en-CA" sz="2400" dirty="0" smtClean="0"/>
              <a:t>relationship of Cepheid </a:t>
            </a:r>
            <a:r>
              <a:rPr lang="en-CA" sz="2400" dirty="0"/>
              <a:t>variable stars </a:t>
            </a:r>
            <a:r>
              <a:rPr lang="en-CA" sz="2400" dirty="0" smtClean="0"/>
              <a:t>that he and </a:t>
            </a:r>
            <a:r>
              <a:rPr lang="en-CA" sz="2400" b="1" i="1" dirty="0" smtClean="0"/>
              <a:t>Henriette Leavitt </a:t>
            </a:r>
            <a:r>
              <a:rPr lang="en-CA" sz="2400" dirty="0" smtClean="0"/>
              <a:t>had discovered to measure distances </a:t>
            </a:r>
            <a:r>
              <a:rPr lang="en-CA" sz="2400" dirty="0"/>
              <a:t>to many galaxies</a:t>
            </a:r>
            <a:r>
              <a:rPr lang="en-CA" sz="2400" dirty="0" smtClean="0"/>
              <a:t>.</a:t>
            </a:r>
          </a:p>
          <a:p>
            <a:pPr>
              <a:spcAft>
                <a:spcPts val="600"/>
              </a:spcAft>
            </a:pPr>
            <a:r>
              <a:rPr lang="en-CA" sz="2400" dirty="0" smtClean="0"/>
              <a:t>He compared the redshift of their spectra to their distances and found a nearly linear relationship recognizing that they were moving away from us.</a:t>
            </a:r>
            <a:endParaRPr lang="en-CA" sz="2400" dirty="0"/>
          </a:p>
        </p:txBody>
      </p:sp>
      <p:pic>
        <p:nvPicPr>
          <p:cNvPr id="7172" name="Picture 4" descr="http://www.pnas.org/content/112/11/3173/F1.medium.gif"/>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649" y="1690689"/>
            <a:ext cx="7669530" cy="5076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48027" y="6038079"/>
            <a:ext cx="4556737" cy="523220"/>
          </a:xfrm>
          <a:prstGeom prst="rect">
            <a:avLst/>
          </a:prstGeom>
          <a:noFill/>
        </p:spPr>
        <p:txBody>
          <a:bodyPr wrap="square" rtlCol="0">
            <a:spAutoFit/>
          </a:bodyPr>
          <a:lstStyle/>
          <a:p>
            <a:r>
              <a:rPr lang="en-CA" sz="1400" dirty="0" smtClean="0">
                <a:solidFill>
                  <a:srgbClr val="FF0000"/>
                </a:solidFill>
              </a:rPr>
              <a:t>Hubble’s original plot</a:t>
            </a:r>
          </a:p>
          <a:p>
            <a:r>
              <a:rPr lang="es-ES" sz="1400" dirty="0" smtClean="0">
                <a:solidFill>
                  <a:srgbClr val="FF0000"/>
                </a:solidFill>
              </a:rPr>
              <a:t>Hubble</a:t>
            </a:r>
            <a:r>
              <a:rPr lang="es-ES" sz="1400" dirty="0">
                <a:solidFill>
                  <a:srgbClr val="FF0000"/>
                </a:solidFill>
              </a:rPr>
              <a:t>, E. P. (1929) </a:t>
            </a:r>
            <a:r>
              <a:rPr lang="es-ES" sz="1400" dirty="0" err="1">
                <a:solidFill>
                  <a:srgbClr val="FF0000"/>
                </a:solidFill>
              </a:rPr>
              <a:t>Proc</a:t>
            </a:r>
            <a:r>
              <a:rPr lang="es-ES" sz="1400" dirty="0">
                <a:solidFill>
                  <a:srgbClr val="FF0000"/>
                </a:solidFill>
              </a:rPr>
              <a:t>. </a:t>
            </a:r>
            <a:r>
              <a:rPr lang="es-ES" sz="1400" dirty="0" err="1">
                <a:solidFill>
                  <a:srgbClr val="FF0000"/>
                </a:solidFill>
              </a:rPr>
              <a:t>Natl</a:t>
            </a:r>
            <a:r>
              <a:rPr lang="es-ES" sz="1400" dirty="0">
                <a:solidFill>
                  <a:srgbClr val="FF0000"/>
                </a:solidFill>
              </a:rPr>
              <a:t>. </a:t>
            </a:r>
            <a:r>
              <a:rPr lang="es-ES" sz="1400" dirty="0" err="1">
                <a:solidFill>
                  <a:srgbClr val="FF0000"/>
                </a:solidFill>
              </a:rPr>
              <a:t>Acad</a:t>
            </a:r>
            <a:r>
              <a:rPr lang="es-ES" sz="1400" dirty="0">
                <a:solidFill>
                  <a:srgbClr val="FF0000"/>
                </a:solidFill>
              </a:rPr>
              <a:t>. </a:t>
            </a:r>
            <a:r>
              <a:rPr lang="es-ES" sz="1400" dirty="0" err="1">
                <a:solidFill>
                  <a:srgbClr val="FF0000"/>
                </a:solidFill>
              </a:rPr>
              <a:t>Sci</a:t>
            </a:r>
            <a:r>
              <a:rPr lang="es-ES" sz="1400" dirty="0">
                <a:solidFill>
                  <a:srgbClr val="FF0000"/>
                </a:solidFill>
              </a:rPr>
              <a:t>. USA 15</a:t>
            </a:r>
            <a:r>
              <a:rPr lang="es-ES" sz="1400" dirty="0" smtClean="0">
                <a:solidFill>
                  <a:srgbClr val="FF0000"/>
                </a:solidFill>
              </a:rPr>
              <a:t>, 168–173</a:t>
            </a:r>
            <a:r>
              <a:rPr lang="es-ES" sz="1400" dirty="0">
                <a:solidFill>
                  <a:srgbClr val="FF0000"/>
                </a:solidFill>
              </a:rPr>
              <a:t>.</a:t>
            </a:r>
            <a:endParaRPr lang="en-CA" sz="1400" dirty="0">
              <a:solidFill>
                <a:srgbClr val="FF0000"/>
              </a:solidFill>
            </a:endParaRPr>
          </a:p>
        </p:txBody>
      </p:sp>
      <p:pic>
        <p:nvPicPr>
          <p:cNvPr id="7" name="Picture 6"/>
          <p:cNvPicPr>
            <a:picLocks noChangeAspect="1"/>
          </p:cNvPicPr>
          <p:nvPr/>
        </p:nvPicPr>
        <p:blipFill>
          <a:blip r:embed="rId4"/>
          <a:stretch>
            <a:fillRect/>
          </a:stretch>
        </p:blipFill>
        <p:spPr>
          <a:xfrm>
            <a:off x="824649" y="1690689"/>
            <a:ext cx="7819793" cy="5076000"/>
          </a:xfrm>
          <a:prstGeom prst="rect">
            <a:avLst/>
          </a:prstGeom>
        </p:spPr>
      </p:pic>
      <p:sp>
        <p:nvSpPr>
          <p:cNvPr id="8" name="Rectangle 7"/>
          <p:cNvSpPr/>
          <p:nvPr/>
        </p:nvSpPr>
        <p:spPr>
          <a:xfrm>
            <a:off x="3501484" y="5730302"/>
            <a:ext cx="4505092" cy="307777"/>
          </a:xfrm>
          <a:prstGeom prst="rect">
            <a:avLst/>
          </a:prstGeom>
        </p:spPr>
        <p:txBody>
          <a:bodyPr wrap="square">
            <a:spAutoFit/>
          </a:bodyPr>
          <a:lstStyle/>
          <a:p>
            <a:r>
              <a:rPr lang="en-CA" sz="1400" dirty="0" err="1">
                <a:solidFill>
                  <a:srgbClr val="FF0000"/>
                </a:solidFill>
              </a:rPr>
              <a:t>Jha</a:t>
            </a:r>
            <a:r>
              <a:rPr lang="en-CA" sz="1400" dirty="0">
                <a:solidFill>
                  <a:srgbClr val="FF0000"/>
                </a:solidFill>
              </a:rPr>
              <a:t>, S. (2002) Ph.D. thesis (Harvard Univ., Cambridge</a:t>
            </a:r>
            <a:r>
              <a:rPr lang="en-CA" sz="1400" dirty="0" smtClean="0">
                <a:solidFill>
                  <a:srgbClr val="FF0000"/>
                </a:solidFill>
              </a:rPr>
              <a:t>, MA</a:t>
            </a:r>
            <a:r>
              <a:rPr lang="en-CA" sz="1400" dirty="0">
                <a:solidFill>
                  <a:srgbClr val="FF0000"/>
                </a:solidFill>
              </a:rPr>
              <a:t>).</a:t>
            </a:r>
          </a:p>
        </p:txBody>
      </p:sp>
      <p:cxnSp>
        <p:nvCxnSpPr>
          <p:cNvPr id="10" name="Straight Arrow Connector 9"/>
          <p:cNvCxnSpPr/>
          <p:nvPr/>
        </p:nvCxnSpPr>
        <p:spPr>
          <a:xfrm flipV="1">
            <a:off x="2224645" y="4837401"/>
            <a:ext cx="323386" cy="1200678"/>
          </a:xfrm>
          <a:prstGeom prst="straightConnector1">
            <a:avLst/>
          </a:prstGeom>
          <a:ln w="34925">
            <a:headEnd type="stealth" w="lg" len="lg"/>
            <a:tailEnd type="none" w="med" len="med"/>
          </a:ln>
        </p:spPr>
        <p:style>
          <a:lnRef idx="1">
            <a:schemeClr val="accent5"/>
          </a:lnRef>
          <a:fillRef idx="0">
            <a:schemeClr val="accent5"/>
          </a:fillRef>
          <a:effectRef idx="0">
            <a:schemeClr val="accent5"/>
          </a:effectRef>
          <a:fontRef idx="minor">
            <a:schemeClr val="tx1"/>
          </a:fontRef>
        </p:style>
      </p:cxnSp>
      <p:sp>
        <p:nvSpPr>
          <p:cNvPr id="11" name="TextBox 10"/>
          <p:cNvSpPr txBox="1"/>
          <p:nvPr/>
        </p:nvSpPr>
        <p:spPr>
          <a:xfrm>
            <a:off x="2386338" y="4226380"/>
            <a:ext cx="1010085" cy="646331"/>
          </a:xfrm>
          <a:prstGeom prst="rect">
            <a:avLst/>
          </a:prstGeom>
          <a:noFill/>
        </p:spPr>
        <p:txBody>
          <a:bodyPr wrap="none" rtlCol="0">
            <a:spAutoFit/>
          </a:bodyPr>
          <a:lstStyle/>
          <a:p>
            <a:r>
              <a:rPr lang="en-CA" b="1" dirty="0" smtClean="0">
                <a:solidFill>
                  <a:srgbClr val="FF0000"/>
                </a:solidFill>
              </a:rPr>
              <a:t>Hubble’s</a:t>
            </a:r>
          </a:p>
          <a:p>
            <a:r>
              <a:rPr lang="en-CA" b="1" dirty="0" smtClean="0">
                <a:solidFill>
                  <a:srgbClr val="FF0000"/>
                </a:solidFill>
              </a:rPr>
              <a:t>plot</a:t>
            </a:r>
            <a:endParaRPr lang="en-CA" b="1" dirty="0">
              <a:solidFill>
                <a:srgbClr val="FF0000"/>
              </a:solidFill>
            </a:endParaRPr>
          </a:p>
        </p:txBody>
      </p:sp>
    </p:spTree>
    <p:extLst>
      <p:ext uri="{BB962C8B-B14F-4D97-AF65-F5344CB8AC3E}">
        <p14:creationId xmlns:p14="http://schemas.microsoft.com/office/powerpoint/2010/main" val="56048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7172"/>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288" y="0"/>
            <a:ext cx="7886700" cy="1325563"/>
          </a:xfrm>
        </p:spPr>
        <p:txBody>
          <a:bodyPr/>
          <a:lstStyle/>
          <a:p>
            <a:pPr algn="ctr"/>
            <a:r>
              <a:rPr lang="en-CA" b="1" dirty="0" smtClean="0">
                <a:latin typeface="+mn-lt"/>
              </a:rPr>
              <a:t>The Hubble Constant H</a:t>
            </a:r>
            <a:r>
              <a:rPr lang="en-CA" b="1" baseline="-25000" dirty="0" smtClean="0">
                <a:latin typeface="+mn-lt"/>
              </a:rPr>
              <a:t>o</a:t>
            </a:r>
            <a:endParaRPr lang="en-CA" b="1" baseline="-25000" dirty="0">
              <a:latin typeface="+mn-lt"/>
            </a:endParaRPr>
          </a:p>
        </p:txBody>
      </p:sp>
      <p:pic>
        <p:nvPicPr>
          <p:cNvPr id="3" name="Picture 2"/>
          <p:cNvPicPr>
            <a:picLocks noChangeAspect="1"/>
          </p:cNvPicPr>
          <p:nvPr/>
        </p:nvPicPr>
        <p:blipFill>
          <a:blip r:embed="rId2"/>
          <a:stretch>
            <a:fillRect/>
          </a:stretch>
        </p:blipFill>
        <p:spPr>
          <a:xfrm>
            <a:off x="1003522" y="1039251"/>
            <a:ext cx="7479556" cy="5040000"/>
          </a:xfrm>
          <a:prstGeom prst="rect">
            <a:avLst/>
          </a:prstGeom>
        </p:spPr>
      </p:pic>
      <p:sp>
        <p:nvSpPr>
          <p:cNvPr id="4" name="Rectangle 3"/>
          <p:cNvSpPr/>
          <p:nvPr/>
        </p:nvSpPr>
        <p:spPr>
          <a:xfrm>
            <a:off x="451821" y="1097279"/>
            <a:ext cx="8466268" cy="5047536"/>
          </a:xfrm>
          <a:prstGeom prst="rect">
            <a:avLst/>
          </a:prstGeom>
        </p:spPr>
        <p:txBody>
          <a:bodyPr wrap="square">
            <a:spAutoFit/>
          </a:bodyPr>
          <a:lstStyle/>
          <a:p>
            <a:pPr lvl="0"/>
            <a:r>
              <a:rPr lang="en-CA" sz="2400" dirty="0" smtClean="0">
                <a:solidFill>
                  <a:prstClr val="black"/>
                </a:solidFill>
              </a:rPr>
              <a:t>Determination </a:t>
            </a:r>
            <a:r>
              <a:rPr lang="en-CA" sz="2400" dirty="0">
                <a:solidFill>
                  <a:prstClr val="black"/>
                </a:solidFill>
              </a:rPr>
              <a:t>of the current and recent value </a:t>
            </a:r>
            <a:r>
              <a:rPr lang="en-CA" sz="2400" dirty="0" smtClean="0">
                <a:solidFill>
                  <a:prstClr val="black"/>
                </a:solidFill>
              </a:rPr>
              <a:t>(that is, near the origin of diagram) of the </a:t>
            </a:r>
            <a:r>
              <a:rPr lang="en-CA" sz="2400" dirty="0">
                <a:solidFill>
                  <a:prstClr val="black"/>
                </a:solidFill>
              </a:rPr>
              <a:t>slope </a:t>
            </a:r>
            <a:r>
              <a:rPr lang="en-CA" sz="2400" dirty="0" smtClean="0">
                <a:solidFill>
                  <a:prstClr val="black"/>
                </a:solidFill>
              </a:rPr>
              <a:t>gives us </a:t>
            </a:r>
            <a:r>
              <a:rPr lang="en-CA" sz="2400" dirty="0">
                <a:solidFill>
                  <a:prstClr val="black"/>
                </a:solidFill>
              </a:rPr>
              <a:t>a Hubble constant of </a:t>
            </a:r>
            <a:endParaRPr lang="en-CA" sz="2400" dirty="0" smtClean="0">
              <a:solidFill>
                <a:prstClr val="black"/>
              </a:solidFill>
            </a:endParaRPr>
          </a:p>
          <a:p>
            <a:pPr lvl="0" algn="ctr"/>
            <a:r>
              <a:rPr lang="en-CA" sz="2400" b="1" dirty="0" smtClean="0">
                <a:solidFill>
                  <a:prstClr val="black"/>
                </a:solidFill>
              </a:rPr>
              <a:t>H</a:t>
            </a:r>
            <a:r>
              <a:rPr lang="en-CA" sz="2400" b="1" baseline="-25000" dirty="0" smtClean="0">
                <a:solidFill>
                  <a:prstClr val="black"/>
                </a:solidFill>
              </a:rPr>
              <a:t>o</a:t>
            </a:r>
            <a:r>
              <a:rPr lang="en-CA" sz="2400" b="1" dirty="0" smtClean="0">
                <a:solidFill>
                  <a:prstClr val="black"/>
                </a:solidFill>
              </a:rPr>
              <a:t> </a:t>
            </a:r>
            <a:r>
              <a:rPr lang="en-CA" sz="2400" b="1" dirty="0">
                <a:solidFill>
                  <a:prstClr val="black"/>
                </a:solidFill>
              </a:rPr>
              <a:t>= </a:t>
            </a:r>
            <a:r>
              <a:rPr lang="fr-FR" sz="2400" b="1" dirty="0">
                <a:solidFill>
                  <a:prstClr val="black"/>
                </a:solidFill>
              </a:rPr>
              <a:t>73.5 </a:t>
            </a:r>
            <a:r>
              <a:rPr lang="fr-FR" sz="2400" b="1" dirty="0" smtClean="0">
                <a:solidFill>
                  <a:prstClr val="black"/>
                </a:solidFill>
              </a:rPr>
              <a:t>± </a:t>
            </a:r>
            <a:r>
              <a:rPr lang="fr-FR" sz="2400" b="1" dirty="0">
                <a:solidFill>
                  <a:prstClr val="black"/>
                </a:solidFill>
              </a:rPr>
              <a:t>1.4 km· s</a:t>
            </a:r>
            <a:r>
              <a:rPr lang="fr-FR" sz="2400" b="1" baseline="30000" dirty="0">
                <a:solidFill>
                  <a:prstClr val="black"/>
                </a:solidFill>
              </a:rPr>
              <a:t>−</a:t>
            </a:r>
            <a:r>
              <a:rPr lang="fr-FR" sz="2400" b="1" baseline="30000" dirty="0" smtClean="0">
                <a:solidFill>
                  <a:prstClr val="black"/>
                </a:solidFill>
              </a:rPr>
              <a:t>1</a:t>
            </a:r>
            <a:r>
              <a:rPr lang="fr-FR" sz="2400" b="1" dirty="0" smtClean="0">
                <a:solidFill>
                  <a:prstClr val="black"/>
                </a:solidFill>
              </a:rPr>
              <a:t>/</a:t>
            </a:r>
            <a:r>
              <a:rPr lang="fr-FR" sz="2400" b="1" dirty="0" err="1" smtClean="0">
                <a:solidFill>
                  <a:prstClr val="black"/>
                </a:solidFill>
              </a:rPr>
              <a:t>Mpc</a:t>
            </a:r>
            <a:r>
              <a:rPr lang="fr-FR" sz="2400" b="1" dirty="0">
                <a:solidFill>
                  <a:prstClr val="black"/>
                </a:solidFill>
              </a:rPr>
              <a:t>. </a:t>
            </a:r>
            <a:endParaRPr lang="fr-FR" sz="2400" b="1" dirty="0" smtClean="0">
              <a:solidFill>
                <a:prstClr val="black"/>
              </a:solidFill>
            </a:endParaRPr>
          </a:p>
          <a:p>
            <a:pPr lvl="0"/>
            <a:r>
              <a:rPr lang="en-CA" sz="2400" dirty="0">
                <a:solidFill>
                  <a:prstClr val="black"/>
                </a:solidFill>
              </a:rPr>
              <a:t>This constant has units of </a:t>
            </a:r>
            <a:r>
              <a:rPr lang="en-CA" sz="2400" dirty="0" smtClean="0">
                <a:solidFill>
                  <a:prstClr val="black"/>
                </a:solidFill>
              </a:rPr>
              <a:t>1/time, its </a:t>
            </a:r>
            <a:r>
              <a:rPr lang="en-CA" sz="2400" dirty="0">
                <a:solidFill>
                  <a:prstClr val="black"/>
                </a:solidFill>
              </a:rPr>
              <a:t>inverse </a:t>
            </a:r>
            <a:r>
              <a:rPr lang="en-CA" sz="2400" dirty="0" smtClean="0">
                <a:solidFill>
                  <a:prstClr val="black"/>
                </a:solidFill>
              </a:rPr>
              <a:t>units </a:t>
            </a:r>
            <a:r>
              <a:rPr lang="en-CA" sz="2400" dirty="0">
                <a:solidFill>
                  <a:prstClr val="black"/>
                </a:solidFill>
              </a:rPr>
              <a:t>of time.  That time is taken to be the </a:t>
            </a:r>
            <a:r>
              <a:rPr lang="en-CA" sz="2400" b="1" i="1" dirty="0">
                <a:solidFill>
                  <a:prstClr val="black"/>
                </a:solidFill>
              </a:rPr>
              <a:t>“age”</a:t>
            </a:r>
            <a:r>
              <a:rPr lang="en-CA" sz="2400" dirty="0">
                <a:solidFill>
                  <a:prstClr val="black"/>
                </a:solidFill>
              </a:rPr>
              <a:t> of the Universe: </a:t>
            </a:r>
            <a:endParaRPr lang="en-CA" sz="2400" dirty="0" smtClean="0">
              <a:solidFill>
                <a:prstClr val="black"/>
              </a:solidFill>
            </a:endParaRPr>
          </a:p>
          <a:p>
            <a:pPr lvl="0" algn="ctr">
              <a:spcAft>
                <a:spcPts val="1200"/>
              </a:spcAft>
            </a:pPr>
            <a:r>
              <a:rPr lang="en-CA" sz="2400" b="1" dirty="0" smtClean="0">
                <a:solidFill>
                  <a:prstClr val="black"/>
                </a:solidFill>
              </a:rPr>
              <a:t>12.717 </a:t>
            </a:r>
            <a:r>
              <a:rPr lang="en-CA" sz="2400" b="1" dirty="0">
                <a:solidFill>
                  <a:prstClr val="black"/>
                </a:solidFill>
              </a:rPr>
              <a:t>± </a:t>
            </a:r>
            <a:r>
              <a:rPr lang="en-CA" sz="2400" b="1" dirty="0" smtClean="0">
                <a:solidFill>
                  <a:prstClr val="black"/>
                </a:solidFill>
              </a:rPr>
              <a:t>0.064 </a:t>
            </a:r>
            <a:r>
              <a:rPr lang="en-CA" sz="2400" b="1" dirty="0">
                <a:solidFill>
                  <a:prstClr val="black"/>
                </a:solidFill>
              </a:rPr>
              <a:t>billion years.</a:t>
            </a:r>
          </a:p>
          <a:p>
            <a:pPr lvl="0"/>
            <a:r>
              <a:rPr lang="en-CA" sz="2400" dirty="0" smtClean="0">
                <a:solidFill>
                  <a:prstClr val="black"/>
                </a:solidFill>
              </a:rPr>
              <a:t>Best fitting all astronomical observations to the </a:t>
            </a:r>
            <a:r>
              <a:rPr lang="en-CA" sz="2400" b="1" i="1" dirty="0">
                <a:solidFill>
                  <a:prstClr val="black"/>
                </a:solidFill>
              </a:rPr>
              <a:t>Ʌ CDM Concordance </a:t>
            </a:r>
            <a:r>
              <a:rPr lang="en-CA" sz="2400" b="1" i="1" dirty="0" smtClean="0">
                <a:solidFill>
                  <a:prstClr val="black"/>
                </a:solidFill>
              </a:rPr>
              <a:t>model </a:t>
            </a:r>
            <a:r>
              <a:rPr lang="en-CA" sz="2400" dirty="0">
                <a:solidFill>
                  <a:prstClr val="black"/>
                </a:solidFill>
              </a:rPr>
              <a:t>gives us a Hubble constant of </a:t>
            </a:r>
            <a:endParaRPr lang="en-CA" sz="2400" b="1" dirty="0">
              <a:solidFill>
                <a:prstClr val="black"/>
              </a:solidFill>
            </a:endParaRPr>
          </a:p>
          <a:p>
            <a:pPr lvl="0" algn="ctr"/>
            <a:r>
              <a:rPr lang="en-CA" sz="2400" b="1" dirty="0" smtClean="0">
                <a:solidFill>
                  <a:prstClr val="black"/>
                </a:solidFill>
              </a:rPr>
              <a:t>67.74 </a:t>
            </a:r>
            <a:r>
              <a:rPr lang="en-CA" sz="2400" b="1" dirty="0">
                <a:solidFill>
                  <a:prstClr val="black"/>
                </a:solidFill>
              </a:rPr>
              <a:t>± 0.46 km· s</a:t>
            </a:r>
            <a:r>
              <a:rPr lang="en-CA" sz="2400" b="1" baseline="30000" dirty="0">
                <a:solidFill>
                  <a:prstClr val="black"/>
                </a:solidFill>
              </a:rPr>
              <a:t>−</a:t>
            </a:r>
            <a:r>
              <a:rPr lang="en-CA" sz="2400" b="1" baseline="30000" dirty="0" smtClean="0">
                <a:solidFill>
                  <a:prstClr val="black"/>
                </a:solidFill>
              </a:rPr>
              <a:t>1</a:t>
            </a:r>
            <a:r>
              <a:rPr lang="en-CA" sz="2400" b="1" dirty="0" smtClean="0">
                <a:solidFill>
                  <a:prstClr val="black"/>
                </a:solidFill>
              </a:rPr>
              <a:t>/</a:t>
            </a:r>
            <a:r>
              <a:rPr lang="en-CA" sz="2400" b="1" dirty="0" err="1" smtClean="0">
                <a:solidFill>
                  <a:prstClr val="black"/>
                </a:solidFill>
              </a:rPr>
              <a:t>Mpc</a:t>
            </a:r>
            <a:r>
              <a:rPr lang="en-CA" sz="2400" dirty="0">
                <a:solidFill>
                  <a:prstClr val="black"/>
                </a:solidFill>
              </a:rPr>
              <a:t>,</a:t>
            </a:r>
          </a:p>
          <a:p>
            <a:pPr lvl="0"/>
            <a:r>
              <a:rPr lang="en-CA" sz="2400" dirty="0" smtClean="0">
                <a:solidFill>
                  <a:prstClr val="black"/>
                </a:solidFill>
              </a:rPr>
              <a:t>and the </a:t>
            </a:r>
            <a:r>
              <a:rPr lang="en-CA" sz="2400" b="1" i="1" dirty="0">
                <a:solidFill>
                  <a:prstClr val="black"/>
                </a:solidFill>
              </a:rPr>
              <a:t>“age”</a:t>
            </a:r>
            <a:r>
              <a:rPr lang="en-CA" sz="2400" dirty="0">
                <a:solidFill>
                  <a:prstClr val="black"/>
                </a:solidFill>
              </a:rPr>
              <a:t> of the Universe: </a:t>
            </a:r>
          </a:p>
          <a:p>
            <a:pPr lvl="0" algn="ctr"/>
            <a:r>
              <a:rPr lang="en-CA" sz="2400" b="1" dirty="0" smtClean="0">
                <a:solidFill>
                  <a:prstClr val="black"/>
                </a:solidFill>
              </a:rPr>
              <a:t>13.799 </a:t>
            </a:r>
            <a:r>
              <a:rPr lang="en-CA" sz="2400" b="1" dirty="0">
                <a:solidFill>
                  <a:prstClr val="black"/>
                </a:solidFill>
              </a:rPr>
              <a:t>± 0.021 billion years.</a:t>
            </a:r>
          </a:p>
          <a:p>
            <a:pPr lvl="0">
              <a:spcAft>
                <a:spcPts val="600"/>
              </a:spcAft>
            </a:pPr>
            <a:r>
              <a:rPr lang="en-CA" sz="2400" dirty="0">
                <a:solidFill>
                  <a:prstClr val="black"/>
                </a:solidFill>
              </a:rPr>
              <a:t>This accords with a </a:t>
            </a:r>
            <a:r>
              <a:rPr lang="en-CA" sz="2400" b="1" dirty="0">
                <a:solidFill>
                  <a:prstClr val="black"/>
                </a:solidFill>
              </a:rPr>
              <a:t>“radius” </a:t>
            </a:r>
            <a:r>
              <a:rPr lang="en-CA" sz="2400" dirty="0" smtClean="0">
                <a:solidFill>
                  <a:prstClr val="black"/>
                </a:solidFill>
              </a:rPr>
              <a:t>(how far we can see from </a:t>
            </a:r>
            <a:r>
              <a:rPr lang="en-CA" sz="2400" dirty="0">
                <a:solidFill>
                  <a:prstClr val="black"/>
                </a:solidFill>
              </a:rPr>
              <a:t>our perspective) of the “</a:t>
            </a:r>
            <a:r>
              <a:rPr lang="en-CA" sz="2400" b="1" dirty="0">
                <a:solidFill>
                  <a:prstClr val="black"/>
                </a:solidFill>
              </a:rPr>
              <a:t>Observable Universe” </a:t>
            </a:r>
            <a:r>
              <a:rPr lang="en-CA" sz="2400" dirty="0">
                <a:solidFill>
                  <a:prstClr val="black"/>
                </a:solidFill>
              </a:rPr>
              <a:t>of </a:t>
            </a:r>
            <a:r>
              <a:rPr lang="en-CA" sz="2400" b="1" dirty="0">
                <a:solidFill>
                  <a:prstClr val="black"/>
                </a:solidFill>
              </a:rPr>
              <a:t>4200 </a:t>
            </a:r>
            <a:r>
              <a:rPr lang="en-CA" sz="2400" b="1" dirty="0" err="1">
                <a:solidFill>
                  <a:prstClr val="black"/>
                </a:solidFill>
              </a:rPr>
              <a:t>Mpc</a:t>
            </a:r>
            <a:r>
              <a:rPr lang="en-CA" sz="2400" dirty="0">
                <a:solidFill>
                  <a:prstClr val="black"/>
                </a:solidFill>
              </a:rPr>
              <a:t>.</a:t>
            </a:r>
          </a:p>
        </p:txBody>
      </p:sp>
    </p:spTree>
    <p:extLst>
      <p:ext uri="{BB962C8B-B14F-4D97-AF65-F5344CB8AC3E}">
        <p14:creationId xmlns:p14="http://schemas.microsoft.com/office/powerpoint/2010/main" val="417136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b="1" dirty="0" smtClean="0">
                <a:latin typeface="+mn-lt"/>
              </a:rPr>
              <a:t>The Hubble Constant H</a:t>
            </a:r>
            <a:r>
              <a:rPr lang="en-CA" b="1" baseline="-25000" dirty="0" smtClean="0">
                <a:latin typeface="+mn-lt"/>
              </a:rPr>
              <a:t>o</a:t>
            </a:r>
            <a:endParaRPr lang="en-CA" b="1" baseline="-25000" dirty="0">
              <a:latin typeface="+mn-lt"/>
            </a:endParaRPr>
          </a:p>
        </p:txBody>
      </p:sp>
      <p:pic>
        <p:nvPicPr>
          <p:cNvPr id="3" name="Picture 2"/>
          <p:cNvPicPr>
            <a:picLocks noChangeAspect="1"/>
          </p:cNvPicPr>
          <p:nvPr/>
        </p:nvPicPr>
        <p:blipFill>
          <a:blip r:embed="rId2"/>
          <a:stretch>
            <a:fillRect/>
          </a:stretch>
        </p:blipFill>
        <p:spPr>
          <a:xfrm>
            <a:off x="820641" y="1523347"/>
            <a:ext cx="7581081" cy="5108411"/>
          </a:xfrm>
          <a:prstGeom prst="rect">
            <a:avLst/>
          </a:prstGeom>
        </p:spPr>
      </p:pic>
      <p:sp>
        <p:nvSpPr>
          <p:cNvPr id="4" name="Rectangle 3"/>
          <p:cNvSpPr/>
          <p:nvPr/>
        </p:nvSpPr>
        <p:spPr>
          <a:xfrm>
            <a:off x="580913" y="1420009"/>
            <a:ext cx="8342991" cy="4601260"/>
          </a:xfrm>
          <a:prstGeom prst="rect">
            <a:avLst/>
          </a:prstGeom>
        </p:spPr>
        <p:txBody>
          <a:bodyPr wrap="square">
            <a:spAutoFit/>
          </a:bodyPr>
          <a:lstStyle/>
          <a:p>
            <a:pPr lvl="0">
              <a:spcAft>
                <a:spcPts val="600"/>
              </a:spcAft>
            </a:pPr>
            <a:r>
              <a:rPr lang="en-CA" sz="2400" dirty="0" smtClean="0">
                <a:solidFill>
                  <a:prstClr val="black"/>
                </a:solidFill>
              </a:rPr>
              <a:t>You might recognize that the line that best fits the recession of galaxies is not a straight line – it curves.  In the early region (farthest from us) of the Universe, expansion seems to have been slower that it is recently.  This gives us two views of the expansion rate and hence the time since the beginning of observable expansion.  Our current models of the Universe recognize an accelerated rate of expansion.  </a:t>
            </a:r>
          </a:p>
          <a:p>
            <a:pPr lvl="0">
              <a:spcAft>
                <a:spcPts val="600"/>
              </a:spcAft>
            </a:pPr>
            <a:r>
              <a:rPr lang="en-CA" sz="2400" dirty="0" smtClean="0">
                <a:solidFill>
                  <a:prstClr val="black"/>
                </a:solidFill>
              </a:rPr>
              <a:t>This leads us to offer different “age” of the Universe depending upon where we weight the data.  The </a:t>
            </a:r>
            <a:r>
              <a:rPr lang="en-CA" sz="2400" b="1" i="1" dirty="0" smtClean="0">
                <a:solidFill>
                  <a:prstClr val="black"/>
                </a:solidFill>
              </a:rPr>
              <a:t>Ʌ CDM Concordance model</a:t>
            </a:r>
            <a:r>
              <a:rPr lang="en-CA" sz="2400" dirty="0" smtClean="0">
                <a:solidFill>
                  <a:prstClr val="black"/>
                </a:solidFill>
              </a:rPr>
              <a:t> weights early, from the </a:t>
            </a:r>
            <a:r>
              <a:rPr lang="en-CA" sz="2400" b="1" i="1" dirty="0" smtClean="0">
                <a:solidFill>
                  <a:prstClr val="black"/>
                </a:solidFill>
              </a:rPr>
              <a:t>CMB</a:t>
            </a:r>
            <a:r>
              <a:rPr lang="en-CA" sz="2400" dirty="0" smtClean="0">
                <a:solidFill>
                  <a:prstClr val="black"/>
                </a:solidFill>
              </a:rPr>
              <a:t> and evolves to the present (age ~13.799 billion years).  Another community of astrophysicists weights late and locally (age ~12.717 billion years).</a:t>
            </a:r>
            <a:endParaRPr lang="en-CA" sz="2400" dirty="0">
              <a:solidFill>
                <a:prstClr val="black"/>
              </a:solidFill>
            </a:endParaRPr>
          </a:p>
        </p:txBody>
      </p:sp>
      <p:sp>
        <p:nvSpPr>
          <p:cNvPr id="7" name="TextBox 6"/>
          <p:cNvSpPr txBox="1"/>
          <p:nvPr/>
        </p:nvSpPr>
        <p:spPr>
          <a:xfrm>
            <a:off x="1656677" y="6357769"/>
            <a:ext cx="5626250" cy="369332"/>
          </a:xfrm>
          <a:prstGeom prst="rect">
            <a:avLst/>
          </a:prstGeom>
          <a:noFill/>
        </p:spPr>
        <p:txBody>
          <a:bodyPr wrap="square" rtlCol="0">
            <a:spAutoFit/>
          </a:bodyPr>
          <a:lstStyle/>
          <a:p>
            <a:r>
              <a:rPr lang="en-CA" b="1" dirty="0">
                <a:hlinkClick r:id="rId3"/>
              </a:rPr>
              <a:t>The Hubble constant: a mystery that keeps getting bigger </a:t>
            </a:r>
            <a:endParaRPr lang="en-CA" b="1" dirty="0"/>
          </a:p>
        </p:txBody>
      </p:sp>
    </p:spTree>
    <p:extLst>
      <p:ext uri="{BB962C8B-B14F-4D97-AF65-F5344CB8AC3E}">
        <p14:creationId xmlns:p14="http://schemas.microsoft.com/office/powerpoint/2010/main" val="241466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CA" sz="4800" b="1" dirty="0">
                <a:latin typeface="+mn-lt"/>
              </a:rPr>
              <a:t>A brief history of Astronomical Science </a:t>
            </a:r>
          </a:p>
        </p:txBody>
      </p:sp>
      <p:sp>
        <p:nvSpPr>
          <p:cNvPr id="6" name="TextBox 5"/>
          <p:cNvSpPr txBox="1"/>
          <p:nvPr/>
        </p:nvSpPr>
        <p:spPr>
          <a:xfrm>
            <a:off x="628650" y="1903074"/>
            <a:ext cx="7831665" cy="3277820"/>
          </a:xfrm>
          <a:prstGeom prst="rect">
            <a:avLst/>
          </a:prstGeom>
          <a:noFill/>
        </p:spPr>
        <p:txBody>
          <a:bodyPr wrap="square" rtlCol="0">
            <a:spAutoFit/>
          </a:bodyPr>
          <a:lstStyle/>
          <a:p>
            <a:pPr>
              <a:spcAft>
                <a:spcPts val="600"/>
              </a:spcAft>
            </a:pPr>
            <a:r>
              <a:rPr lang="en-CA" sz="2400" dirty="0">
                <a:solidFill>
                  <a:prstClr val="black"/>
                </a:solidFill>
              </a:rPr>
              <a:t>The ancient </a:t>
            </a:r>
            <a:r>
              <a:rPr lang="en-CA" sz="2400" b="1" i="1" dirty="0">
                <a:solidFill>
                  <a:prstClr val="black"/>
                </a:solidFill>
              </a:rPr>
              <a:t>Sumerians</a:t>
            </a:r>
            <a:r>
              <a:rPr lang="en-CA" sz="2400" dirty="0">
                <a:solidFill>
                  <a:prstClr val="black"/>
                </a:solidFill>
              </a:rPr>
              <a:t> (before 3000 BCE) studied the heavens.  </a:t>
            </a:r>
          </a:p>
          <a:p>
            <a:pPr>
              <a:spcAft>
                <a:spcPts val="600"/>
              </a:spcAft>
            </a:pPr>
            <a:r>
              <a:rPr lang="en-CA" sz="2400" dirty="0">
                <a:solidFill>
                  <a:prstClr val="black"/>
                </a:solidFill>
              </a:rPr>
              <a:t>The </a:t>
            </a:r>
            <a:r>
              <a:rPr lang="en-CA" sz="2400" b="1" i="1" dirty="0">
                <a:solidFill>
                  <a:prstClr val="black"/>
                </a:solidFill>
              </a:rPr>
              <a:t>Sumerian Animal Round</a:t>
            </a:r>
            <a:r>
              <a:rPr lang="en-CA" sz="2400" dirty="0">
                <a:solidFill>
                  <a:prstClr val="black"/>
                </a:solidFill>
              </a:rPr>
              <a:t> is the first known astronomical “</a:t>
            </a:r>
            <a:r>
              <a:rPr lang="en-CA" sz="2400" b="1" i="1" dirty="0">
                <a:solidFill>
                  <a:prstClr val="black"/>
                </a:solidFill>
              </a:rPr>
              <a:t>instrument</a:t>
            </a:r>
            <a:r>
              <a:rPr lang="en-CA" sz="2400" dirty="0">
                <a:solidFill>
                  <a:prstClr val="black"/>
                </a:solidFill>
              </a:rPr>
              <a:t>” – their </a:t>
            </a:r>
            <a:r>
              <a:rPr lang="en-CA" sz="2400" b="1" i="1" dirty="0">
                <a:solidFill>
                  <a:prstClr val="black"/>
                </a:solidFill>
              </a:rPr>
              <a:t>Signs of the Zodiac</a:t>
            </a:r>
          </a:p>
          <a:p>
            <a:pPr>
              <a:spcAft>
                <a:spcPts val="600"/>
              </a:spcAft>
            </a:pPr>
            <a:endParaRPr lang="en-CA" sz="2400" b="1" i="1" dirty="0">
              <a:solidFill>
                <a:prstClr val="black"/>
              </a:solidFill>
            </a:endParaRPr>
          </a:p>
          <a:p>
            <a:r>
              <a:rPr lang="en-CA" sz="2400" b="1" i="1" dirty="0">
                <a:solidFill>
                  <a:prstClr val="black"/>
                </a:solidFill>
              </a:rPr>
              <a:t>Babylon: </a:t>
            </a:r>
            <a:r>
              <a:rPr lang="en-CA" sz="2400" b="1" i="1" dirty="0" err="1">
                <a:solidFill>
                  <a:prstClr val="black"/>
                </a:solidFill>
              </a:rPr>
              <a:t>En</a:t>
            </a:r>
            <a:r>
              <a:rPr lang="en-CA" sz="2400" b="1" i="1" dirty="0">
                <a:solidFill>
                  <a:prstClr val="black"/>
                </a:solidFill>
              </a:rPr>
              <a:t> </a:t>
            </a:r>
            <a:r>
              <a:rPr lang="en-CA" sz="2400" b="1" i="1" dirty="0" err="1">
                <a:solidFill>
                  <a:prstClr val="black"/>
                </a:solidFill>
              </a:rPr>
              <a:t>Hedu’anna</a:t>
            </a:r>
            <a:r>
              <a:rPr lang="en-CA" sz="2400" dirty="0">
                <a:solidFill>
                  <a:prstClr val="black"/>
                </a:solidFill>
              </a:rPr>
              <a:t> (circa 2354 BCE), high priestess of the Moon Goddess is, perhaps, the first known name in all of Astronomical science.  She is also regarded as the first poet!</a:t>
            </a:r>
            <a:endParaRPr lang="en-CA" sz="2400" b="1" i="1" dirty="0">
              <a:solidFill>
                <a:prstClr val="black"/>
              </a:solidFill>
            </a:endParaRPr>
          </a:p>
        </p:txBody>
      </p:sp>
      <p:sp>
        <p:nvSpPr>
          <p:cNvPr id="3" name="Rectangle 2"/>
          <p:cNvSpPr/>
          <p:nvPr/>
        </p:nvSpPr>
        <p:spPr>
          <a:xfrm>
            <a:off x="694266" y="1690689"/>
            <a:ext cx="8001000" cy="4755148"/>
          </a:xfrm>
          <a:prstGeom prst="rect">
            <a:avLst/>
          </a:prstGeom>
        </p:spPr>
        <p:txBody>
          <a:bodyPr wrap="square">
            <a:spAutoFit/>
          </a:bodyPr>
          <a:lstStyle/>
          <a:p>
            <a:pPr>
              <a:spcAft>
                <a:spcPts val="600"/>
              </a:spcAft>
            </a:pPr>
            <a:r>
              <a:rPr lang="en-CA" sz="2400" dirty="0"/>
              <a:t>The ancient </a:t>
            </a:r>
            <a:r>
              <a:rPr lang="en-CA" sz="2400" b="1" i="1" dirty="0"/>
              <a:t>Druids</a:t>
            </a:r>
            <a:r>
              <a:rPr lang="en-CA" sz="2400" dirty="0"/>
              <a:t> of Britain, the </a:t>
            </a:r>
            <a:r>
              <a:rPr lang="en-CA" sz="2400" b="1" i="1" dirty="0"/>
              <a:t>Inca</a:t>
            </a:r>
            <a:r>
              <a:rPr lang="en-CA" sz="2400" dirty="0"/>
              <a:t> of Peru, the </a:t>
            </a:r>
            <a:r>
              <a:rPr lang="en-CA" sz="2400" b="1" i="1" dirty="0"/>
              <a:t>Mayans</a:t>
            </a:r>
            <a:r>
              <a:rPr lang="en-CA" sz="2400" dirty="0"/>
              <a:t> of Central America, the </a:t>
            </a:r>
            <a:r>
              <a:rPr lang="en-CA" sz="2400" b="1" i="1" dirty="0"/>
              <a:t>Aztecs</a:t>
            </a:r>
            <a:r>
              <a:rPr lang="en-CA" sz="2400" dirty="0"/>
              <a:t> of Mexico and all the peoples of the Middle East looked to the sky for order and predictability... </a:t>
            </a:r>
            <a:r>
              <a:rPr lang="en-CA" sz="2400" b="1" i="1" dirty="0"/>
              <a:t>Stonehenge</a:t>
            </a:r>
          </a:p>
          <a:p>
            <a:pPr>
              <a:spcAft>
                <a:spcPts val="600"/>
              </a:spcAft>
            </a:pPr>
            <a:r>
              <a:rPr lang="en-CA" sz="2400" dirty="0"/>
              <a:t>The ancient </a:t>
            </a:r>
            <a:r>
              <a:rPr lang="en-CA" sz="2400" b="1" i="1" dirty="0"/>
              <a:t>Babylonians</a:t>
            </a:r>
            <a:r>
              <a:rPr lang="en-CA" sz="2400" dirty="0"/>
              <a:t> were keen observers of the stars and planets.</a:t>
            </a:r>
          </a:p>
          <a:p>
            <a:pPr>
              <a:spcAft>
                <a:spcPts val="600"/>
              </a:spcAft>
            </a:pPr>
            <a:r>
              <a:rPr lang="en-CA" sz="2400" dirty="0"/>
              <a:t>The </a:t>
            </a:r>
            <a:r>
              <a:rPr lang="en-CA" sz="2400" b="1" i="1" dirty="0"/>
              <a:t>Phoenicians</a:t>
            </a:r>
            <a:r>
              <a:rPr lang="en-CA" sz="2400" dirty="0"/>
              <a:t>, the Greeks, the </a:t>
            </a:r>
            <a:r>
              <a:rPr lang="en-CA" sz="2400" b="1" i="1" dirty="0"/>
              <a:t>Indians</a:t>
            </a:r>
            <a:r>
              <a:rPr lang="en-CA" sz="2400" dirty="0"/>
              <a:t>, the </a:t>
            </a:r>
            <a:r>
              <a:rPr lang="en-CA" sz="2400" b="1" i="1" dirty="0"/>
              <a:t>Chinese</a:t>
            </a:r>
            <a:r>
              <a:rPr lang="en-CA" sz="2400" dirty="0"/>
              <a:t>, the </a:t>
            </a:r>
            <a:r>
              <a:rPr lang="en-CA" sz="2400" b="1" i="1" dirty="0"/>
              <a:t>Persians</a:t>
            </a:r>
            <a:r>
              <a:rPr lang="en-CA" sz="2400" dirty="0"/>
              <a:t>, the </a:t>
            </a:r>
            <a:r>
              <a:rPr lang="en-CA" sz="2400" b="1" i="1" dirty="0"/>
              <a:t>Mesopotamians</a:t>
            </a:r>
            <a:r>
              <a:rPr lang="en-CA" sz="2400" dirty="0"/>
              <a:t> ... navigation (the astrological signs)</a:t>
            </a:r>
          </a:p>
          <a:p>
            <a:pPr>
              <a:spcAft>
                <a:spcPts val="600"/>
              </a:spcAft>
            </a:pPr>
            <a:r>
              <a:rPr lang="en-CA" sz="2400" dirty="0"/>
              <a:t>The </a:t>
            </a:r>
            <a:r>
              <a:rPr lang="en-CA" sz="2400" b="1" i="1" dirty="0"/>
              <a:t>Polynesians</a:t>
            </a:r>
            <a:r>
              <a:rPr lang="en-CA" sz="2400" dirty="0"/>
              <a:t> almost surely navigated by the stars, Sun, Moon and planets as they sailed the Pacific Ocean a thousand years ago.</a:t>
            </a:r>
          </a:p>
        </p:txBody>
      </p:sp>
    </p:spTree>
    <p:extLst>
      <p:ext uri="{BB962C8B-B14F-4D97-AF65-F5344CB8AC3E}">
        <p14:creationId xmlns:p14="http://schemas.microsoft.com/office/powerpoint/2010/main" val="200114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14326"/>
            <a:ext cx="7886700" cy="1325563"/>
          </a:xfrm>
        </p:spPr>
        <p:txBody>
          <a:bodyPr>
            <a:normAutofit/>
          </a:bodyPr>
          <a:lstStyle/>
          <a:p>
            <a:pPr algn="ctr"/>
            <a:r>
              <a:rPr lang="en-CA" sz="4800" b="1" dirty="0" smtClean="0">
                <a:latin typeface="+mn-lt"/>
              </a:rPr>
              <a:t>Our Milky Way</a:t>
            </a:r>
            <a:endParaRPr lang="en-CA" sz="4800" b="1" dirty="0">
              <a:latin typeface="+mn-lt"/>
            </a:endParaRPr>
          </a:p>
        </p:txBody>
      </p:sp>
      <p:pic>
        <p:nvPicPr>
          <p:cNvPr id="3" name="Picture 2"/>
          <p:cNvPicPr>
            <a:picLocks noChangeAspect="1"/>
          </p:cNvPicPr>
          <p:nvPr/>
        </p:nvPicPr>
        <p:blipFill>
          <a:blip r:embed="rId3"/>
          <a:stretch>
            <a:fillRect/>
          </a:stretch>
        </p:blipFill>
        <p:spPr>
          <a:xfrm>
            <a:off x="-172846366" y="1287444"/>
            <a:ext cx="195592710" cy="5148000"/>
          </a:xfrm>
          <a:prstGeom prst="rect">
            <a:avLst/>
          </a:prstGeom>
        </p:spPr>
      </p:pic>
      <p:sp>
        <p:nvSpPr>
          <p:cNvPr id="4" name="Rectangle 3"/>
          <p:cNvSpPr/>
          <p:nvPr/>
        </p:nvSpPr>
        <p:spPr>
          <a:xfrm>
            <a:off x="1168400" y="5912224"/>
            <a:ext cx="7086600" cy="523220"/>
          </a:xfrm>
          <a:prstGeom prst="rect">
            <a:avLst/>
          </a:prstGeom>
        </p:spPr>
        <p:txBody>
          <a:bodyPr wrap="square">
            <a:spAutoFit/>
          </a:bodyPr>
          <a:lstStyle/>
          <a:p>
            <a:r>
              <a:rPr lang="en-CA" sz="1400" dirty="0">
                <a:solidFill>
                  <a:srgbClr val="FF0000"/>
                </a:solidFill>
                <a:hlinkClick r:id="rId4"/>
              </a:rPr>
              <a:t>http://news.nationalgeographic.com/content/dam/news/rights-exempt/nat-geo-staff-graphics-illustrations/2016/02/eso1606a.ngsversion.1456410119606.jpg?01</a:t>
            </a:r>
            <a:endParaRPr lang="en-CA" sz="1400" dirty="0">
              <a:solidFill>
                <a:srgbClr val="FF0000"/>
              </a:solidFill>
            </a:endParaRPr>
          </a:p>
        </p:txBody>
      </p:sp>
      <p:pic>
        <p:nvPicPr>
          <p:cNvPr id="1026" name="Picture 2" descr="http://news.nationalgeographic.com/content/dam/news/rights-exempt/nat-geo-staff-graphics-illustrations/2016/02/eso1606a.ngsversion.1456410119606.jpg?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3610366"/>
            <a:ext cx="182880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02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533" y="288927"/>
            <a:ext cx="7594600" cy="1325563"/>
          </a:xfrm>
        </p:spPr>
        <p:txBody>
          <a:bodyPr>
            <a:noAutofit/>
          </a:bodyPr>
          <a:lstStyle/>
          <a:p>
            <a:r>
              <a:rPr lang="en-CA" sz="4800" b="1" dirty="0">
                <a:latin typeface="+mn-lt"/>
              </a:rPr>
              <a:t>What did the ancients know?</a:t>
            </a:r>
          </a:p>
        </p:txBody>
      </p:sp>
      <p:sp>
        <p:nvSpPr>
          <p:cNvPr id="3" name="Rectangle 2"/>
          <p:cNvSpPr/>
          <p:nvPr/>
        </p:nvSpPr>
        <p:spPr>
          <a:xfrm>
            <a:off x="766231" y="2066935"/>
            <a:ext cx="7687735" cy="3924151"/>
          </a:xfrm>
          <a:prstGeom prst="rect">
            <a:avLst/>
          </a:prstGeom>
        </p:spPr>
        <p:txBody>
          <a:bodyPr wrap="square">
            <a:spAutoFit/>
          </a:bodyPr>
          <a:lstStyle/>
          <a:p>
            <a:pPr>
              <a:spcAft>
                <a:spcPts val="600"/>
              </a:spcAft>
            </a:pPr>
            <a:r>
              <a:rPr lang="en-CA" sz="2400" dirty="0" smtClean="0"/>
              <a:t>By 2000 </a:t>
            </a:r>
            <a:r>
              <a:rPr lang="en-CA" sz="2400" dirty="0"/>
              <a:t>years BC, the Babylonians already had obtained an accurate </a:t>
            </a:r>
            <a:r>
              <a:rPr lang="en-CA" sz="2400" dirty="0" smtClean="0"/>
              <a:t>measurement of </a:t>
            </a:r>
            <a:r>
              <a:rPr lang="en-CA" sz="2400" dirty="0"/>
              <a:t>the length of </a:t>
            </a:r>
            <a:r>
              <a:rPr lang="en-CA" sz="2400" dirty="0" smtClean="0"/>
              <a:t>the year.  </a:t>
            </a:r>
          </a:p>
          <a:p>
            <a:pPr>
              <a:spcAft>
                <a:spcPts val="600"/>
              </a:spcAft>
            </a:pPr>
            <a:r>
              <a:rPr lang="en-CA" sz="2400" b="1" i="1" dirty="0" smtClean="0"/>
              <a:t>Anaximander</a:t>
            </a:r>
            <a:r>
              <a:rPr lang="en-CA" sz="2400" dirty="0" smtClean="0"/>
              <a:t> </a:t>
            </a:r>
            <a:r>
              <a:rPr lang="en-CA" sz="2400" dirty="0"/>
              <a:t>(611-546BC) and the Ionians, developed a primitive </a:t>
            </a:r>
            <a:r>
              <a:rPr lang="en-CA" sz="2400" dirty="0" smtClean="0"/>
              <a:t>cosmology which </a:t>
            </a:r>
            <a:r>
              <a:rPr lang="en-CA" sz="2400" dirty="0"/>
              <a:t>attempted to describe a universe as consequent to </a:t>
            </a:r>
            <a:r>
              <a:rPr lang="en-CA" sz="2400" dirty="0" smtClean="0"/>
              <a:t>the basic </a:t>
            </a:r>
            <a:r>
              <a:rPr lang="en-CA" sz="2400" dirty="0"/>
              <a:t>element, water</a:t>
            </a:r>
            <a:r>
              <a:rPr lang="en-CA" sz="2400" dirty="0" smtClean="0"/>
              <a:t>.</a:t>
            </a:r>
          </a:p>
          <a:p>
            <a:pPr>
              <a:spcAft>
                <a:spcPts val="600"/>
              </a:spcAft>
            </a:pPr>
            <a:r>
              <a:rPr lang="en-CA" sz="2400" b="1" i="1" dirty="0"/>
              <a:t>Pythagoras</a:t>
            </a:r>
            <a:r>
              <a:rPr lang="en-CA" sz="2400" dirty="0"/>
              <a:t> (570-500BC) </a:t>
            </a:r>
            <a:r>
              <a:rPr lang="en-CA" sz="2400" dirty="0" smtClean="0"/>
              <a:t>discovered </a:t>
            </a:r>
            <a:r>
              <a:rPr lang="en-CA" sz="2400" dirty="0"/>
              <a:t>that the planet Earth was a </a:t>
            </a:r>
            <a:r>
              <a:rPr lang="en-CA" sz="2400" dirty="0" smtClean="0"/>
              <a:t>sphere and </a:t>
            </a:r>
            <a:r>
              <a:rPr lang="en-CA" sz="2400" dirty="0"/>
              <a:t>that the heavenly bodies moved in circular paths, though as </a:t>
            </a:r>
            <a:r>
              <a:rPr lang="en-CA" sz="2400" b="1" i="1" dirty="0" smtClean="0"/>
              <a:t>Plato</a:t>
            </a:r>
            <a:r>
              <a:rPr lang="en-CA" sz="2400" dirty="0" smtClean="0"/>
              <a:t> (428-347BC), </a:t>
            </a:r>
            <a:r>
              <a:rPr lang="en-CA" sz="2400" dirty="0"/>
              <a:t>followed in </a:t>
            </a:r>
            <a:r>
              <a:rPr lang="en-CA" sz="2400" dirty="0" smtClean="0"/>
              <a:t>believing </a:t>
            </a:r>
            <a:r>
              <a:rPr lang="en-CA" sz="2400" dirty="0"/>
              <a:t>about the central Earth.</a:t>
            </a:r>
          </a:p>
          <a:p>
            <a:endParaRPr lang="en-CA" dirty="0"/>
          </a:p>
        </p:txBody>
      </p:sp>
      <p:sp>
        <p:nvSpPr>
          <p:cNvPr id="4" name="Rectangle 3"/>
          <p:cNvSpPr/>
          <p:nvPr/>
        </p:nvSpPr>
        <p:spPr>
          <a:xfrm>
            <a:off x="927099" y="2066935"/>
            <a:ext cx="7476066" cy="4308872"/>
          </a:xfrm>
          <a:prstGeom prst="rect">
            <a:avLst/>
          </a:prstGeom>
        </p:spPr>
        <p:txBody>
          <a:bodyPr wrap="square">
            <a:spAutoFit/>
          </a:bodyPr>
          <a:lstStyle/>
          <a:p>
            <a:pPr lvl="0">
              <a:spcAft>
                <a:spcPts val="600"/>
              </a:spcAft>
            </a:pPr>
            <a:r>
              <a:rPr lang="en-CA" sz="2400" b="1" i="1" dirty="0">
                <a:solidFill>
                  <a:prstClr val="black"/>
                </a:solidFill>
              </a:rPr>
              <a:t>Anaxagoras</a:t>
            </a:r>
            <a:r>
              <a:rPr lang="en-CA" sz="2400" dirty="0">
                <a:solidFill>
                  <a:prstClr val="black"/>
                </a:solidFill>
              </a:rPr>
              <a:t> (500-428BC) already knew that the Moon’s light was reflected from the Sun. He had a “correct” explanation for both Lunar and Solar Eclipses.</a:t>
            </a:r>
          </a:p>
          <a:p>
            <a:pPr lvl="0">
              <a:spcAft>
                <a:spcPts val="600"/>
              </a:spcAft>
            </a:pPr>
            <a:r>
              <a:rPr lang="en-CA" sz="2400" b="1" i="1" dirty="0" err="1">
                <a:solidFill>
                  <a:prstClr val="black"/>
                </a:solidFill>
              </a:rPr>
              <a:t>Eudoxus</a:t>
            </a:r>
            <a:r>
              <a:rPr lang="en-CA" sz="2400" dirty="0">
                <a:solidFill>
                  <a:prstClr val="black"/>
                </a:solidFill>
              </a:rPr>
              <a:t> (408-356BC) developed a mathematical-geometrical cosmology based upon a nesting of celestial spheres. </a:t>
            </a:r>
            <a:r>
              <a:rPr lang="en-CA" sz="2400" dirty="0" smtClean="0">
                <a:solidFill>
                  <a:prstClr val="black"/>
                </a:solidFill>
              </a:rPr>
              <a:t> </a:t>
            </a:r>
          </a:p>
          <a:p>
            <a:pPr lvl="0">
              <a:spcAft>
                <a:spcPts val="600"/>
              </a:spcAft>
            </a:pPr>
            <a:r>
              <a:rPr lang="en-CA" sz="2400" b="1" i="1" dirty="0" smtClean="0">
                <a:solidFill>
                  <a:prstClr val="black"/>
                </a:solidFill>
              </a:rPr>
              <a:t>Aristotle</a:t>
            </a:r>
            <a:r>
              <a:rPr lang="en-CA" sz="2400" dirty="0" smtClean="0">
                <a:solidFill>
                  <a:prstClr val="black"/>
                </a:solidFill>
              </a:rPr>
              <a:t> </a:t>
            </a:r>
            <a:r>
              <a:rPr lang="en-CA" sz="2400" dirty="0">
                <a:solidFill>
                  <a:prstClr val="black"/>
                </a:solidFill>
              </a:rPr>
              <a:t>(384-322BC) obtained proof that the Earth was a sphere and described a more complex basic chemistry based </a:t>
            </a:r>
            <a:r>
              <a:rPr lang="en-CA" sz="2400" dirty="0" smtClean="0">
                <a:solidFill>
                  <a:prstClr val="black"/>
                </a:solidFill>
              </a:rPr>
              <a:t>on </a:t>
            </a:r>
            <a:r>
              <a:rPr lang="en-CA" sz="2400" b="1" i="1" dirty="0" smtClean="0">
                <a:solidFill>
                  <a:prstClr val="black"/>
                </a:solidFill>
              </a:rPr>
              <a:t>earth, </a:t>
            </a:r>
            <a:r>
              <a:rPr lang="en-CA" sz="2400" b="1" i="1" dirty="0">
                <a:solidFill>
                  <a:prstClr val="black"/>
                </a:solidFill>
              </a:rPr>
              <a:t>air, fire and water</a:t>
            </a:r>
            <a:r>
              <a:rPr lang="en-CA" sz="2400" dirty="0">
                <a:solidFill>
                  <a:prstClr val="black"/>
                </a:solidFill>
              </a:rPr>
              <a:t>. The chemistry of the universe exterior to Earth was made of a fifth element: </a:t>
            </a:r>
            <a:r>
              <a:rPr lang="en-CA" sz="2400" dirty="0" smtClean="0">
                <a:solidFill>
                  <a:prstClr val="black"/>
                </a:solidFill>
              </a:rPr>
              <a:t>the </a:t>
            </a:r>
            <a:r>
              <a:rPr lang="en-CA" sz="2400" b="1" i="1" dirty="0" smtClean="0">
                <a:solidFill>
                  <a:prstClr val="black"/>
                </a:solidFill>
              </a:rPr>
              <a:t>aether</a:t>
            </a:r>
            <a:r>
              <a:rPr lang="en-CA" sz="2400" dirty="0">
                <a:solidFill>
                  <a:prstClr val="black"/>
                </a:solidFill>
              </a:rPr>
              <a:t>.</a:t>
            </a:r>
          </a:p>
        </p:txBody>
      </p:sp>
      <p:sp>
        <p:nvSpPr>
          <p:cNvPr id="5" name="Rectangle 4"/>
          <p:cNvSpPr/>
          <p:nvPr/>
        </p:nvSpPr>
        <p:spPr>
          <a:xfrm>
            <a:off x="952502" y="2066935"/>
            <a:ext cx="7476065" cy="3493264"/>
          </a:xfrm>
          <a:prstGeom prst="rect">
            <a:avLst/>
          </a:prstGeom>
        </p:spPr>
        <p:txBody>
          <a:bodyPr wrap="square">
            <a:spAutoFit/>
          </a:bodyPr>
          <a:lstStyle/>
          <a:p>
            <a:pPr lvl="0">
              <a:spcAft>
                <a:spcPts val="600"/>
              </a:spcAft>
            </a:pPr>
            <a:r>
              <a:rPr lang="en-CA" sz="2400" b="1" i="1" dirty="0">
                <a:solidFill>
                  <a:srgbClr val="000000"/>
                </a:solidFill>
              </a:rPr>
              <a:t>Aristarchus</a:t>
            </a:r>
            <a:r>
              <a:rPr lang="en-CA" sz="2400" dirty="0">
                <a:solidFill>
                  <a:srgbClr val="000000"/>
                </a:solidFill>
              </a:rPr>
              <a:t> (310-230BC) was the first to adopt the Sun as the centre of the universe and Solar System. Still, the Aristotelian view that the Earth centred everything would hold until the Renaissance in Europe in the 1500s. </a:t>
            </a:r>
          </a:p>
          <a:p>
            <a:pPr lvl="0">
              <a:spcAft>
                <a:spcPts val="600"/>
              </a:spcAft>
            </a:pPr>
            <a:r>
              <a:rPr lang="en-CA" sz="2400" dirty="0">
                <a:solidFill>
                  <a:srgbClr val="000000"/>
                </a:solidFill>
              </a:rPr>
              <a:t>Aristarchus’ measurements of the relative sizes of the Earth whose actual size was later accurately measured by </a:t>
            </a:r>
            <a:r>
              <a:rPr lang="en-CA" sz="2400" b="1" i="1" dirty="0">
                <a:solidFill>
                  <a:srgbClr val="000000"/>
                </a:solidFill>
              </a:rPr>
              <a:t>Eratosthenes</a:t>
            </a:r>
            <a:r>
              <a:rPr lang="en-CA" sz="2400" dirty="0">
                <a:solidFill>
                  <a:srgbClr val="000000"/>
                </a:solidFill>
              </a:rPr>
              <a:t> (273-?BC), and of the Moon and Sun</a:t>
            </a:r>
            <a:r>
              <a:rPr lang="en-CA" sz="2400" dirty="0">
                <a:solidFill>
                  <a:srgbClr val="FF0000"/>
                </a:solidFill>
              </a:rPr>
              <a:t> </a:t>
            </a:r>
            <a:r>
              <a:rPr lang="en-CA" sz="2400" dirty="0">
                <a:solidFill>
                  <a:srgbClr val="000000"/>
                </a:solidFill>
              </a:rPr>
              <a:t>were refined by </a:t>
            </a:r>
            <a:r>
              <a:rPr lang="en-CA" sz="2400" b="1" i="1" dirty="0">
                <a:solidFill>
                  <a:srgbClr val="000000"/>
                </a:solidFill>
              </a:rPr>
              <a:t>Hipparchus</a:t>
            </a:r>
            <a:r>
              <a:rPr lang="en-CA" sz="2400" dirty="0">
                <a:solidFill>
                  <a:srgbClr val="000000"/>
                </a:solidFill>
              </a:rPr>
              <a:t> (200-100BC). He also determined the precession of equinoxes.  </a:t>
            </a:r>
          </a:p>
        </p:txBody>
      </p:sp>
      <p:sp>
        <p:nvSpPr>
          <p:cNvPr id="6" name="Rectangle 5"/>
          <p:cNvSpPr/>
          <p:nvPr/>
        </p:nvSpPr>
        <p:spPr>
          <a:xfrm>
            <a:off x="903815" y="2066935"/>
            <a:ext cx="7522633" cy="4308872"/>
          </a:xfrm>
          <a:prstGeom prst="rect">
            <a:avLst/>
          </a:prstGeom>
        </p:spPr>
        <p:txBody>
          <a:bodyPr wrap="square">
            <a:spAutoFit/>
          </a:bodyPr>
          <a:lstStyle/>
          <a:p>
            <a:pPr lvl="0">
              <a:spcAft>
                <a:spcPts val="600"/>
              </a:spcAft>
            </a:pPr>
            <a:r>
              <a:rPr lang="en-CA" sz="2400" dirty="0">
                <a:solidFill>
                  <a:srgbClr val="000000"/>
                </a:solidFill>
              </a:rPr>
              <a:t>One may argue that the advent of </a:t>
            </a:r>
            <a:r>
              <a:rPr lang="en-CA" sz="2400" b="1" i="1" dirty="0">
                <a:solidFill>
                  <a:srgbClr val="000000"/>
                </a:solidFill>
              </a:rPr>
              <a:t>Christianity</a:t>
            </a:r>
            <a:r>
              <a:rPr lang="en-CA" sz="2400" dirty="0">
                <a:solidFill>
                  <a:srgbClr val="000000"/>
                </a:solidFill>
              </a:rPr>
              <a:t> and its fundamentalist adherence to the ancient writings of Biblical myth retarded the development of astronomy and of our understanding of nature for the next 1500 years.</a:t>
            </a:r>
          </a:p>
          <a:p>
            <a:pPr lvl="0">
              <a:spcAft>
                <a:spcPts val="600"/>
              </a:spcAft>
            </a:pPr>
            <a:r>
              <a:rPr lang="en-CA" sz="2400" dirty="0">
                <a:solidFill>
                  <a:prstClr val="black"/>
                </a:solidFill>
              </a:rPr>
              <a:t>Christianity adopted the elaborate epi-cyclic theory of </a:t>
            </a:r>
            <a:r>
              <a:rPr lang="en-CA" sz="2400" b="1" i="1" dirty="0">
                <a:solidFill>
                  <a:prstClr val="black"/>
                </a:solidFill>
              </a:rPr>
              <a:t>Ptolemy</a:t>
            </a:r>
            <a:r>
              <a:rPr lang="en-CA" sz="2400" dirty="0">
                <a:solidFill>
                  <a:prstClr val="black"/>
                </a:solidFill>
              </a:rPr>
              <a:t>, (CE 100-200) with an Earth-centred (geocentric) universe, the </a:t>
            </a:r>
            <a:r>
              <a:rPr lang="en-CA" sz="2400" b="1" i="1" dirty="0" err="1">
                <a:solidFill>
                  <a:prstClr val="black"/>
                </a:solidFill>
              </a:rPr>
              <a:t>Amalgest</a:t>
            </a:r>
            <a:r>
              <a:rPr lang="en-CA" sz="2400" dirty="0">
                <a:solidFill>
                  <a:prstClr val="black"/>
                </a:solidFill>
              </a:rPr>
              <a:t>. </a:t>
            </a:r>
          </a:p>
          <a:p>
            <a:pPr lvl="0">
              <a:spcAft>
                <a:spcPts val="600"/>
              </a:spcAft>
            </a:pPr>
            <a:r>
              <a:rPr lang="en-CA" sz="2400" dirty="0">
                <a:solidFill>
                  <a:prstClr val="black"/>
                </a:solidFill>
              </a:rPr>
              <a:t>The pre-Christian-era knowledge of the Solar System was preserved in the cultures of the Middle East; it was, there, refined, especially in the area of mathematics, and improved upon by the Persians and Arabs.</a:t>
            </a:r>
          </a:p>
        </p:txBody>
      </p:sp>
    </p:spTree>
    <p:extLst>
      <p:ext uri="{BB962C8B-B14F-4D97-AF65-F5344CB8AC3E}">
        <p14:creationId xmlns:p14="http://schemas.microsoft.com/office/powerpoint/2010/main" val="271233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5" grpId="0"/>
      <p:bldP spid="5" grpId="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0399" y="305281"/>
            <a:ext cx="7354233" cy="1325563"/>
          </a:xfrm>
        </p:spPr>
        <p:txBody>
          <a:bodyPr>
            <a:noAutofit/>
          </a:bodyPr>
          <a:lstStyle/>
          <a:p>
            <a:r>
              <a:rPr lang="en-CA" sz="4800" b="1" dirty="0" smtClean="0">
                <a:latin typeface="+mn-lt"/>
              </a:rPr>
              <a:t>A Renaissance in Astronomy</a:t>
            </a:r>
            <a:endParaRPr lang="en-CA" sz="4800" b="1" dirty="0">
              <a:latin typeface="+mn-lt"/>
            </a:endParaRPr>
          </a:p>
        </p:txBody>
      </p:sp>
      <p:sp>
        <p:nvSpPr>
          <p:cNvPr id="5" name="Rectangle 4"/>
          <p:cNvSpPr/>
          <p:nvPr/>
        </p:nvSpPr>
        <p:spPr>
          <a:xfrm>
            <a:off x="628647" y="2636108"/>
            <a:ext cx="7973482" cy="1938992"/>
          </a:xfrm>
          <a:prstGeom prst="rect">
            <a:avLst/>
          </a:prstGeom>
        </p:spPr>
        <p:txBody>
          <a:bodyPr wrap="square">
            <a:spAutoFit/>
          </a:bodyPr>
          <a:lstStyle/>
          <a:p>
            <a:r>
              <a:rPr lang="en-CA" sz="2400" dirty="0"/>
              <a:t>Two thousand years ago, we knew that the Earth was round. We knew its size. </a:t>
            </a:r>
            <a:r>
              <a:rPr lang="en-CA" sz="2400" dirty="0" smtClean="0"/>
              <a:t>We had </a:t>
            </a:r>
            <a:r>
              <a:rPr lang="en-CA" sz="2400" dirty="0"/>
              <a:t>measured the relative sizes of and distances to the Moon and the Sun. We </a:t>
            </a:r>
            <a:r>
              <a:rPr lang="en-CA" sz="2400" dirty="0" smtClean="0"/>
              <a:t>had discovered </a:t>
            </a:r>
            <a:r>
              <a:rPr lang="en-CA" sz="2400" dirty="0"/>
              <a:t>the simplicity of the </a:t>
            </a:r>
            <a:r>
              <a:rPr lang="en-CA" sz="2400" b="1" i="1" dirty="0"/>
              <a:t>heliocentric reference frame</a:t>
            </a:r>
            <a:r>
              <a:rPr lang="en-CA" sz="2400" dirty="0"/>
              <a:t>. Five hundred </a:t>
            </a:r>
            <a:r>
              <a:rPr lang="en-CA" sz="2400" dirty="0" smtClean="0"/>
              <a:t>years ago</a:t>
            </a:r>
            <a:r>
              <a:rPr lang="en-CA" sz="2400" dirty="0"/>
              <a:t>, we rediscovered this knowledge.</a:t>
            </a:r>
          </a:p>
        </p:txBody>
      </p:sp>
      <p:sp>
        <p:nvSpPr>
          <p:cNvPr id="6" name="Rectangle 5"/>
          <p:cNvSpPr/>
          <p:nvPr/>
        </p:nvSpPr>
        <p:spPr>
          <a:xfrm>
            <a:off x="891115" y="2756738"/>
            <a:ext cx="7448547" cy="2308324"/>
          </a:xfrm>
          <a:prstGeom prst="rect">
            <a:avLst/>
          </a:prstGeom>
        </p:spPr>
        <p:txBody>
          <a:bodyPr wrap="square">
            <a:spAutoFit/>
          </a:bodyPr>
          <a:lstStyle/>
          <a:p>
            <a:r>
              <a:rPr lang="en-CA" sz="2400" b="1" i="1" dirty="0" smtClean="0"/>
              <a:t>Copernicus </a:t>
            </a:r>
            <a:r>
              <a:rPr lang="en-CA" sz="2400" dirty="0" smtClean="0"/>
              <a:t>(1473-1543): </a:t>
            </a:r>
            <a:r>
              <a:rPr lang="en-CA" sz="2400" dirty="0"/>
              <a:t>The great Polish thinker, </a:t>
            </a:r>
            <a:r>
              <a:rPr lang="en-CA" sz="2400" b="1" i="1" dirty="0" err="1"/>
              <a:t>Niklas</a:t>
            </a:r>
            <a:r>
              <a:rPr lang="en-CA" sz="2400" b="1" i="1" dirty="0"/>
              <a:t> </a:t>
            </a:r>
            <a:r>
              <a:rPr lang="en-CA" sz="2400" b="1" i="1" dirty="0" err="1" smtClean="0"/>
              <a:t>Koppernigk</a:t>
            </a:r>
            <a:r>
              <a:rPr lang="en-CA" sz="2400" b="1" i="1" dirty="0" smtClean="0"/>
              <a:t> </a:t>
            </a:r>
            <a:r>
              <a:rPr lang="en-CA" sz="2400" dirty="0" smtClean="0"/>
              <a:t>precipitated </a:t>
            </a:r>
            <a:r>
              <a:rPr lang="en-CA" sz="2400" dirty="0"/>
              <a:t>the </a:t>
            </a:r>
            <a:r>
              <a:rPr lang="en-CA" sz="2400" dirty="0" smtClean="0"/>
              <a:t>scientific renaissance </a:t>
            </a:r>
            <a:r>
              <a:rPr lang="en-CA" sz="2400" dirty="0"/>
              <a:t>in astronomy with the publication of a manuscript </a:t>
            </a:r>
            <a:r>
              <a:rPr lang="en-CA" sz="2400" dirty="0" smtClean="0"/>
              <a:t>called </a:t>
            </a:r>
            <a:r>
              <a:rPr lang="en-CA" sz="2400" b="1" i="1" dirty="0" err="1" smtClean="0"/>
              <a:t>Commentariolis</a:t>
            </a:r>
            <a:r>
              <a:rPr lang="en-CA" sz="2400" dirty="0"/>
              <a:t>. He recovered the </a:t>
            </a:r>
            <a:r>
              <a:rPr lang="en-CA" sz="2400" dirty="0" err="1"/>
              <a:t>Aristarchian</a:t>
            </a:r>
            <a:r>
              <a:rPr lang="en-CA" sz="2400" dirty="0"/>
              <a:t> </a:t>
            </a:r>
            <a:r>
              <a:rPr lang="en-CA" sz="2400" b="1" dirty="0" smtClean="0"/>
              <a:t>heliocentric</a:t>
            </a:r>
            <a:r>
              <a:rPr lang="en-CA" sz="2400" dirty="0" smtClean="0"/>
              <a:t> viewpoint</a:t>
            </a:r>
            <a:r>
              <a:rPr lang="en-CA" sz="2400" dirty="0"/>
              <a:t>. </a:t>
            </a:r>
            <a:r>
              <a:rPr lang="en-CA" sz="2400" dirty="0" smtClean="0"/>
              <a:t>The Sun </a:t>
            </a:r>
            <a:r>
              <a:rPr lang="en-CA" sz="2400" dirty="0"/>
              <a:t>becomes the reference point in the Solar System.</a:t>
            </a:r>
          </a:p>
        </p:txBody>
      </p:sp>
      <p:sp>
        <p:nvSpPr>
          <p:cNvPr id="7" name="Rectangle 6"/>
          <p:cNvSpPr/>
          <p:nvPr/>
        </p:nvSpPr>
        <p:spPr>
          <a:xfrm>
            <a:off x="781052" y="2590159"/>
            <a:ext cx="7448547" cy="2754600"/>
          </a:xfrm>
          <a:prstGeom prst="rect">
            <a:avLst/>
          </a:prstGeom>
        </p:spPr>
        <p:txBody>
          <a:bodyPr wrap="square">
            <a:spAutoFit/>
          </a:bodyPr>
          <a:lstStyle/>
          <a:p>
            <a:pPr>
              <a:spcAft>
                <a:spcPts val="600"/>
              </a:spcAft>
            </a:pPr>
            <a:r>
              <a:rPr lang="en-CA" sz="2400" b="1" i="1" dirty="0"/>
              <a:t>Tycho </a:t>
            </a:r>
            <a:r>
              <a:rPr lang="en-CA" sz="2400" b="1" i="1" dirty="0" smtClean="0"/>
              <a:t>Brahe </a:t>
            </a:r>
            <a:r>
              <a:rPr lang="en-CA" sz="2400" dirty="0" smtClean="0"/>
              <a:t>(1546-1601), </a:t>
            </a:r>
            <a:r>
              <a:rPr lang="en-CA" sz="2400" dirty="0"/>
              <a:t>a Danish </a:t>
            </a:r>
            <a:r>
              <a:rPr lang="en-CA" sz="2400" dirty="0" smtClean="0"/>
              <a:t>astronomer </a:t>
            </a:r>
            <a:r>
              <a:rPr lang="en-CA" sz="2400" dirty="0"/>
              <a:t>made the </a:t>
            </a:r>
            <a:r>
              <a:rPr lang="en-CA" sz="2400" dirty="0" smtClean="0"/>
              <a:t>important measurements of planetary positions through years. </a:t>
            </a:r>
            <a:endParaRPr lang="en-CA" sz="2400" dirty="0"/>
          </a:p>
          <a:p>
            <a:pPr>
              <a:spcAft>
                <a:spcPts val="600"/>
              </a:spcAft>
            </a:pPr>
            <a:r>
              <a:rPr lang="en-CA" sz="2400" dirty="0" smtClean="0"/>
              <a:t>Still</a:t>
            </a:r>
            <a:r>
              <a:rPr lang="en-CA" sz="2400" dirty="0"/>
              <a:t>, </a:t>
            </a:r>
            <a:r>
              <a:rPr lang="en-CA" sz="2400" dirty="0" smtClean="0"/>
              <a:t>at </a:t>
            </a:r>
            <a:r>
              <a:rPr lang="en-CA" sz="2400" dirty="0"/>
              <a:t>his death in </a:t>
            </a:r>
            <a:r>
              <a:rPr lang="en-CA" sz="2400" dirty="0" smtClean="0"/>
              <a:t>1601, he </a:t>
            </a:r>
            <a:r>
              <a:rPr lang="en-CA" sz="2400" dirty="0"/>
              <a:t>had not embraced </a:t>
            </a:r>
            <a:r>
              <a:rPr lang="en-CA" sz="2400" dirty="0" smtClean="0"/>
              <a:t>the Copernican heliocentric model even though </a:t>
            </a:r>
            <a:r>
              <a:rPr lang="en-CA" sz="2400" dirty="0"/>
              <a:t>his </a:t>
            </a:r>
            <a:r>
              <a:rPr lang="en-CA" sz="2400" dirty="0" smtClean="0"/>
              <a:t>data allowed </a:t>
            </a:r>
            <a:r>
              <a:rPr lang="en-CA" sz="2400" dirty="0"/>
              <a:t>for </a:t>
            </a:r>
            <a:r>
              <a:rPr lang="en-CA" sz="2400" dirty="0" smtClean="0"/>
              <a:t>the first accurate </a:t>
            </a:r>
            <a:r>
              <a:rPr lang="en-CA" sz="2400" dirty="0"/>
              <a:t>relative </a:t>
            </a:r>
            <a:r>
              <a:rPr lang="en-CA" sz="2400" dirty="0" err="1" smtClean="0"/>
              <a:t>scalings</a:t>
            </a:r>
            <a:r>
              <a:rPr lang="en-CA" sz="2400" dirty="0" smtClean="0"/>
              <a:t> of </a:t>
            </a:r>
            <a:r>
              <a:rPr lang="en-CA" sz="2400" dirty="0"/>
              <a:t>distances in the Solar System</a:t>
            </a:r>
          </a:p>
        </p:txBody>
      </p:sp>
      <p:sp>
        <p:nvSpPr>
          <p:cNvPr id="8" name="Rectangle 7"/>
          <p:cNvSpPr/>
          <p:nvPr/>
        </p:nvSpPr>
        <p:spPr>
          <a:xfrm>
            <a:off x="781050" y="2133476"/>
            <a:ext cx="7558612" cy="1938992"/>
          </a:xfrm>
          <a:prstGeom prst="rect">
            <a:avLst/>
          </a:prstGeom>
        </p:spPr>
        <p:txBody>
          <a:bodyPr wrap="square">
            <a:spAutoFit/>
          </a:bodyPr>
          <a:lstStyle/>
          <a:p>
            <a:r>
              <a:rPr lang="en-CA" sz="2400" b="1" i="1" dirty="0"/>
              <a:t>Johannes </a:t>
            </a:r>
            <a:r>
              <a:rPr lang="en-CA" sz="2400" b="1" i="1" dirty="0" smtClean="0"/>
              <a:t>Kepler </a:t>
            </a:r>
            <a:r>
              <a:rPr lang="en-CA" sz="2400" dirty="0" smtClean="0"/>
              <a:t>(1571-1630), Brahe’s </a:t>
            </a:r>
            <a:r>
              <a:rPr lang="en-CA" sz="2400" dirty="0"/>
              <a:t>student assistant, used </a:t>
            </a:r>
            <a:r>
              <a:rPr lang="en-CA" sz="2400" dirty="0" smtClean="0"/>
              <a:t>his precise </a:t>
            </a:r>
            <a:r>
              <a:rPr lang="en-CA" sz="2400" dirty="0"/>
              <a:t>measurements </a:t>
            </a:r>
            <a:r>
              <a:rPr lang="en-CA" sz="2400" dirty="0" smtClean="0"/>
              <a:t>to discover </a:t>
            </a:r>
            <a:r>
              <a:rPr lang="en-CA" sz="2400" b="1" i="1" dirty="0" smtClean="0"/>
              <a:t>Kepler’s </a:t>
            </a:r>
            <a:r>
              <a:rPr lang="en-CA" sz="2400" b="1" i="1" dirty="0"/>
              <a:t>laws of planetary orbital motion</a:t>
            </a:r>
            <a:r>
              <a:rPr lang="en-CA" sz="2400" dirty="0"/>
              <a:t> which he published in 1609 in </a:t>
            </a:r>
            <a:r>
              <a:rPr lang="en-CA" sz="2400" dirty="0" smtClean="0"/>
              <a:t>a  book </a:t>
            </a:r>
            <a:r>
              <a:rPr lang="en-CA" sz="2400" b="1" dirty="0"/>
              <a:t>The New Astronomy: Commentaries on the Motions of </a:t>
            </a:r>
            <a:r>
              <a:rPr lang="en-CA" sz="2400" b="1" dirty="0" smtClean="0"/>
              <a:t>Mars</a:t>
            </a:r>
            <a:r>
              <a:rPr lang="en-CA" sz="2400" dirty="0" smtClean="0"/>
              <a:t>.  We </a:t>
            </a:r>
            <a:r>
              <a:rPr lang="en-CA" sz="2400" dirty="0"/>
              <a:t>know the paths of the planetary motions.</a:t>
            </a:r>
          </a:p>
        </p:txBody>
      </p:sp>
      <p:sp>
        <p:nvSpPr>
          <p:cNvPr id="9" name="Rectangle 8"/>
          <p:cNvSpPr/>
          <p:nvPr/>
        </p:nvSpPr>
        <p:spPr>
          <a:xfrm>
            <a:off x="781050" y="1872027"/>
            <a:ext cx="7448549" cy="3862596"/>
          </a:xfrm>
          <a:prstGeom prst="rect">
            <a:avLst/>
          </a:prstGeom>
        </p:spPr>
        <p:txBody>
          <a:bodyPr wrap="square">
            <a:spAutoFit/>
          </a:bodyPr>
          <a:lstStyle/>
          <a:p>
            <a:pPr>
              <a:spcAft>
                <a:spcPts val="600"/>
              </a:spcAft>
            </a:pPr>
            <a:r>
              <a:rPr lang="en-CA" sz="2400" dirty="0" smtClean="0"/>
              <a:t>A century after Copernicus, </a:t>
            </a:r>
            <a:r>
              <a:rPr lang="en-CA" sz="2400" b="1" i="1" dirty="0" smtClean="0"/>
              <a:t>Galileo </a:t>
            </a:r>
            <a:r>
              <a:rPr lang="en-CA" sz="2400" dirty="0" smtClean="0"/>
              <a:t>(1564-1642) </a:t>
            </a:r>
            <a:r>
              <a:rPr lang="en-CA" sz="2400" dirty="0"/>
              <a:t>provided supporting evidence </a:t>
            </a:r>
            <a:r>
              <a:rPr lang="en-CA" sz="2400" dirty="0" smtClean="0"/>
              <a:t>of his and </a:t>
            </a:r>
            <a:r>
              <a:rPr lang="en-CA" sz="2400" dirty="0"/>
              <a:t>Kepler’s work. The intolerant </a:t>
            </a:r>
            <a:r>
              <a:rPr lang="en-CA" sz="2400" dirty="0" smtClean="0"/>
              <a:t>Christian church </a:t>
            </a:r>
            <a:r>
              <a:rPr lang="en-CA" sz="2400" dirty="0"/>
              <a:t>repudiated </a:t>
            </a:r>
            <a:r>
              <a:rPr lang="en-CA" sz="2400" dirty="0" smtClean="0"/>
              <a:t>this </a:t>
            </a:r>
            <a:r>
              <a:rPr lang="en-CA" sz="2400" dirty="0"/>
              <a:t>challenging science, sentencing Galileo to house arrest </a:t>
            </a:r>
            <a:r>
              <a:rPr lang="en-CA" sz="2400" dirty="0" smtClean="0"/>
              <a:t>for the </a:t>
            </a:r>
            <a:r>
              <a:rPr lang="en-CA" sz="2400" dirty="0"/>
              <a:t>last decade of his life. The </a:t>
            </a:r>
            <a:r>
              <a:rPr lang="en-CA" sz="2400" dirty="0" err="1"/>
              <a:t>Lutherian</a:t>
            </a:r>
            <a:r>
              <a:rPr lang="en-CA" sz="2400" dirty="0"/>
              <a:t> Christian Reformation in </a:t>
            </a:r>
            <a:r>
              <a:rPr lang="en-CA" sz="2400" dirty="0" smtClean="0"/>
              <a:t>Northern Europe </a:t>
            </a:r>
            <a:r>
              <a:rPr lang="en-CA" sz="2400" dirty="0"/>
              <a:t>saved Kepler from a similar </a:t>
            </a:r>
            <a:r>
              <a:rPr lang="en-CA" sz="2400" dirty="0" smtClean="0"/>
              <a:t>fate.  </a:t>
            </a:r>
          </a:p>
          <a:p>
            <a:pPr>
              <a:spcAft>
                <a:spcPts val="600"/>
              </a:spcAft>
            </a:pPr>
            <a:r>
              <a:rPr lang="en-CA" sz="2400" dirty="0" smtClean="0"/>
              <a:t>The </a:t>
            </a:r>
            <a:r>
              <a:rPr lang="en-CA" sz="2400" dirty="0"/>
              <a:t>work of these great scientists allow us to scale the solar system. Later in </a:t>
            </a:r>
            <a:r>
              <a:rPr lang="en-CA" sz="2400" dirty="0" smtClean="0"/>
              <a:t>the course</a:t>
            </a:r>
            <a:r>
              <a:rPr lang="en-CA" sz="2400" dirty="0"/>
              <a:t>, we shall learn more of the detail of Kepler’s Laws and of </a:t>
            </a:r>
            <a:r>
              <a:rPr lang="en-CA" sz="2400" b="1" dirty="0" smtClean="0"/>
              <a:t>Newtonian Mechanics </a:t>
            </a:r>
            <a:r>
              <a:rPr lang="en-CA" sz="2400" dirty="0"/>
              <a:t>which explains them.</a:t>
            </a:r>
          </a:p>
        </p:txBody>
      </p:sp>
    </p:spTree>
    <p:extLst>
      <p:ext uri="{BB962C8B-B14F-4D97-AF65-F5344CB8AC3E}">
        <p14:creationId xmlns:p14="http://schemas.microsoft.com/office/powerpoint/2010/main" val="63827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7" grpId="0"/>
      <p:bldP spid="7" grpId="1"/>
      <p:bldP spid="8" grpId="0"/>
      <p:bldP spid="8" grpId="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b="1" dirty="0" smtClean="0">
                <a:latin typeface="+mn-lt"/>
              </a:rPr>
              <a:t>Distance to Stars and Galaxies</a:t>
            </a:r>
            <a:endParaRPr lang="en-CA" sz="4800" b="1" dirty="0">
              <a:latin typeface="+mn-lt"/>
            </a:endParaRPr>
          </a:p>
        </p:txBody>
      </p:sp>
      <mc:AlternateContent xmlns:mc="http://schemas.openxmlformats.org/markup-compatibility/2006" xmlns:a14="http://schemas.microsoft.com/office/drawing/2010/main">
        <mc:Choice Requires="a14">
          <p:sp>
            <p:nvSpPr>
              <p:cNvPr id="3" name="TextBox 2"/>
              <p:cNvSpPr txBox="1"/>
              <p:nvPr/>
            </p:nvSpPr>
            <p:spPr>
              <a:xfrm>
                <a:off x="628650" y="1382716"/>
                <a:ext cx="8168639" cy="4920514"/>
              </a:xfrm>
              <a:prstGeom prst="rect">
                <a:avLst/>
              </a:prstGeom>
              <a:noFill/>
            </p:spPr>
            <p:txBody>
              <a:bodyPr wrap="square" rtlCol="0">
                <a:spAutoFit/>
              </a:bodyPr>
              <a:lstStyle/>
              <a:p>
                <a:r>
                  <a:rPr lang="en-CA" sz="2400" dirty="0" smtClean="0"/>
                  <a:t>We know that a light at distance looks dimmer than one that is close to us.  What is the rule for brightness versus distance:</a:t>
                </a:r>
                <a:endParaRPr lang="en-CA" dirty="0"/>
              </a:p>
              <a:p>
                <a:pPr/>
                <a14:m>
                  <m:oMathPara xmlns:m="http://schemas.openxmlformats.org/officeDocument/2006/math">
                    <m:oMathParaPr>
                      <m:jc m:val="centerGroup"/>
                    </m:oMathParaPr>
                    <m:oMath xmlns:m="http://schemas.openxmlformats.org/officeDocument/2006/math">
                      <m:r>
                        <a:rPr lang="en-CA" sz="2800" b="1" i="1" smtClean="0">
                          <a:latin typeface="Cambria Math" panose="02040503050406030204" pitchFamily="18" charset="0"/>
                          <a:ea typeface="Cambria Math" panose="02040503050406030204" pitchFamily="18" charset="0"/>
                        </a:rPr>
                        <m:t>𝑰</m:t>
                      </m:r>
                      <m:r>
                        <a:rPr lang="en-CA" sz="2800" b="1" i="1" smtClean="0">
                          <a:latin typeface="Cambria Math" panose="02040503050406030204" pitchFamily="18" charset="0"/>
                          <a:ea typeface="Cambria Math" panose="02040503050406030204" pitchFamily="18" charset="0"/>
                        </a:rPr>
                        <m:t>= </m:t>
                      </m:r>
                      <m:f>
                        <m:fPr>
                          <m:ctrlPr>
                            <a:rPr lang="en-CA" sz="2800" b="1" i="1">
                              <a:latin typeface="Cambria Math" panose="02040503050406030204" pitchFamily="18" charset="0"/>
                              <a:ea typeface="Cambria Math" panose="02040503050406030204" pitchFamily="18" charset="0"/>
                            </a:rPr>
                          </m:ctrlPr>
                        </m:fPr>
                        <m:num>
                          <m:r>
                            <a:rPr lang="en-CA" sz="2800" b="1" i="1">
                              <a:latin typeface="Cambria Math" panose="02040503050406030204" pitchFamily="18" charset="0"/>
                              <a:ea typeface="Cambria Math" panose="02040503050406030204" pitchFamily="18" charset="0"/>
                            </a:rPr>
                            <m:t>𝑳</m:t>
                          </m:r>
                        </m:num>
                        <m:den>
                          <m:sSup>
                            <m:sSupPr>
                              <m:ctrlPr>
                                <a:rPr lang="en-CA" sz="2800" b="1" i="1">
                                  <a:latin typeface="Cambria Math" panose="02040503050406030204" pitchFamily="18" charset="0"/>
                                  <a:ea typeface="Cambria Math" panose="02040503050406030204" pitchFamily="18" charset="0"/>
                                </a:rPr>
                              </m:ctrlPr>
                            </m:sSupPr>
                            <m:e>
                              <m:r>
                                <a:rPr lang="en-CA" sz="2800" b="1" i="1" smtClean="0">
                                  <a:latin typeface="Cambria Math" panose="02040503050406030204" pitchFamily="18" charset="0"/>
                                  <a:ea typeface="Cambria Math" panose="02040503050406030204" pitchFamily="18" charset="0"/>
                                </a:rPr>
                                <m:t>𝒅</m:t>
                              </m:r>
                            </m:e>
                            <m:sup>
                              <m:r>
                                <a:rPr lang="en-CA" sz="2800" b="1" i="1">
                                  <a:latin typeface="Cambria Math" panose="02040503050406030204" pitchFamily="18" charset="0"/>
                                  <a:ea typeface="Cambria Math" panose="02040503050406030204" pitchFamily="18" charset="0"/>
                                </a:rPr>
                                <m:t>𝟐</m:t>
                              </m:r>
                            </m:sup>
                          </m:sSup>
                        </m:den>
                      </m:f>
                      <m:r>
                        <a:rPr lang="en-CA" sz="2800" b="1" i="0" smtClean="0">
                          <a:latin typeface="Cambria Math" panose="02040503050406030204" pitchFamily="18" charset="0"/>
                          <a:ea typeface="Cambria Math" panose="02040503050406030204" pitchFamily="18" charset="0"/>
                        </a:rPr>
                        <m:t> </m:t>
                      </m:r>
                    </m:oMath>
                  </m:oMathPara>
                </a14:m>
                <a:endParaRPr lang="en-CA" sz="2800" b="1" dirty="0" smtClean="0">
                  <a:ea typeface="Cambria Math" panose="02040503050406030204" pitchFamily="18" charset="0"/>
                </a:endParaRPr>
              </a:p>
              <a:p>
                <a:pPr>
                  <a:spcAft>
                    <a:spcPts val="600"/>
                  </a:spcAft>
                </a:pPr>
                <a:r>
                  <a:rPr lang="en-CA" sz="2400" dirty="0" smtClean="0">
                    <a:ea typeface="Cambria Math" panose="02040503050406030204" pitchFamily="18" charset="0"/>
                  </a:rPr>
                  <a:t>where </a:t>
                </a:r>
                <a14:m>
                  <m:oMath xmlns:m="http://schemas.openxmlformats.org/officeDocument/2006/math">
                    <m:r>
                      <a:rPr lang="en-CA" sz="2800" b="1" i="1" smtClean="0">
                        <a:latin typeface="Cambria Math" panose="02040503050406030204" pitchFamily="18" charset="0"/>
                        <a:ea typeface="Cambria Math" panose="02040503050406030204" pitchFamily="18" charset="0"/>
                      </a:rPr>
                      <m:t>𝑰</m:t>
                    </m:r>
                  </m:oMath>
                </a14:m>
                <a:r>
                  <a:rPr lang="en-CA" sz="2400" dirty="0" smtClean="0">
                    <a:ea typeface="Cambria Math" panose="02040503050406030204" pitchFamily="18" charset="0"/>
                  </a:rPr>
                  <a:t> is the intensity of light that we see, </a:t>
                </a:r>
                <a14:m>
                  <m:oMath xmlns:m="http://schemas.openxmlformats.org/officeDocument/2006/math">
                    <m:r>
                      <a:rPr lang="en-CA" sz="2800" b="1" i="1" smtClean="0">
                        <a:latin typeface="Cambria Math" panose="02040503050406030204" pitchFamily="18" charset="0"/>
                        <a:ea typeface="Cambria Math" panose="02040503050406030204" pitchFamily="18" charset="0"/>
                      </a:rPr>
                      <m:t>𝒅</m:t>
                    </m:r>
                  </m:oMath>
                </a14:m>
                <a:r>
                  <a:rPr lang="en-CA" sz="2800" dirty="0" smtClean="0">
                    <a:ea typeface="Cambria Math" panose="02040503050406030204" pitchFamily="18" charset="0"/>
                  </a:rPr>
                  <a:t> </a:t>
                </a:r>
                <a:r>
                  <a:rPr lang="en-CA" sz="2400" dirty="0" smtClean="0">
                    <a:ea typeface="Cambria Math" panose="02040503050406030204" pitchFamily="18" charset="0"/>
                  </a:rPr>
                  <a:t>is the distance to the light source and </a:t>
                </a:r>
                <a14:m>
                  <m:oMath xmlns:m="http://schemas.openxmlformats.org/officeDocument/2006/math">
                    <m:r>
                      <a:rPr lang="en-CA" sz="2800" b="1" i="1" smtClean="0">
                        <a:latin typeface="Cambria Math" panose="02040503050406030204" pitchFamily="18" charset="0"/>
                        <a:ea typeface="Cambria Math" panose="02040503050406030204" pitchFamily="18" charset="0"/>
                      </a:rPr>
                      <m:t>𝑳</m:t>
                    </m:r>
                  </m:oMath>
                </a14:m>
                <a:r>
                  <a:rPr lang="en-CA" sz="2400" dirty="0" smtClean="0">
                    <a:ea typeface="Cambria Math" panose="02040503050406030204" pitchFamily="18" charset="0"/>
                  </a:rPr>
                  <a:t>  is the luminosity of the source itself.</a:t>
                </a:r>
              </a:p>
              <a:p>
                <a:r>
                  <a:rPr lang="en-CA" sz="2400" dirty="0" smtClean="0">
                    <a:ea typeface="Cambria Math" panose="02040503050406030204" pitchFamily="18" charset="0"/>
                  </a:rPr>
                  <a:t>So if we know how bright the light “looks” (</a:t>
                </a:r>
                <a:r>
                  <a:rPr lang="en-CA" sz="2400" b="1" i="1" dirty="0" smtClean="0">
                    <a:ea typeface="Cambria Math" panose="02040503050406030204" pitchFamily="18" charset="0"/>
                  </a:rPr>
                  <a:t>apparent magnitude</a:t>
                </a:r>
                <a:r>
                  <a:rPr lang="en-CA" sz="2400" dirty="0" smtClean="0">
                    <a:ea typeface="Cambria Math" panose="02040503050406030204" pitchFamily="18" charset="0"/>
                  </a:rPr>
                  <a:t>) and we know how bright the source “is” (</a:t>
                </a:r>
                <a:r>
                  <a:rPr lang="en-CA" sz="2400" b="1" i="1" dirty="0" smtClean="0">
                    <a:ea typeface="Cambria Math" panose="02040503050406030204" pitchFamily="18" charset="0"/>
                  </a:rPr>
                  <a:t>luminosity</a:t>
                </a:r>
                <a:r>
                  <a:rPr lang="en-CA" sz="2400" dirty="0">
                    <a:ea typeface="Cambria Math" panose="02040503050406030204" pitchFamily="18" charset="0"/>
                  </a:rPr>
                  <a:t> </a:t>
                </a:r>
                <a:r>
                  <a:rPr lang="en-CA" sz="2400" dirty="0" smtClean="0">
                    <a:ea typeface="Cambria Math" panose="02040503050406030204" pitchFamily="18" charset="0"/>
                  </a:rPr>
                  <a:t>or </a:t>
                </a:r>
                <a:r>
                  <a:rPr lang="en-CA" sz="2400" b="1" i="1" dirty="0" smtClean="0">
                    <a:ea typeface="Cambria Math" panose="02040503050406030204" pitchFamily="18" charset="0"/>
                  </a:rPr>
                  <a:t>absolute magnitude</a:t>
                </a:r>
                <a:r>
                  <a:rPr lang="en-CA" sz="2400" b="1" i="1" dirty="0" smtClean="0">
                    <a:solidFill>
                      <a:srgbClr val="FF0000"/>
                    </a:solidFill>
                    <a:ea typeface="Cambria Math" panose="02040503050406030204" pitchFamily="18" charset="0"/>
                  </a:rPr>
                  <a:t>*</a:t>
                </a:r>
                <a:r>
                  <a:rPr lang="en-CA" sz="2400" dirty="0" smtClean="0">
                    <a:ea typeface="Cambria Math" panose="02040503050406030204" pitchFamily="18" charset="0"/>
                  </a:rPr>
                  <a:t>), we can calculate how far away the light is:</a:t>
                </a:r>
                <a14:m>
                  <m:oMath xmlns:m="http://schemas.openxmlformats.org/officeDocument/2006/math">
                    <m:r>
                      <a:rPr lang="en-CA" sz="2400" b="0" i="1" smtClean="0">
                        <a:latin typeface="Cambria Math" panose="02040503050406030204" pitchFamily="18" charset="0"/>
                        <a:ea typeface="Cambria Math" panose="02040503050406030204" pitchFamily="18" charset="0"/>
                      </a:rPr>
                      <m:t> </m:t>
                    </m:r>
                  </m:oMath>
                </a14:m>
                <a:endParaRPr lang="en-CA" sz="2400" b="0" dirty="0" smtClean="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CA" sz="2800" b="1" i="1" smtClean="0">
                          <a:latin typeface="Cambria Math" panose="02040503050406030204" pitchFamily="18" charset="0"/>
                          <a:ea typeface="Cambria Math" panose="02040503050406030204" pitchFamily="18" charset="0"/>
                        </a:rPr>
                        <m:t>𝒅</m:t>
                      </m:r>
                      <m:r>
                        <a:rPr lang="en-CA" sz="2800" b="1" i="1" smtClean="0">
                          <a:latin typeface="Cambria Math" panose="02040503050406030204" pitchFamily="18" charset="0"/>
                          <a:ea typeface="Cambria Math" panose="02040503050406030204" pitchFamily="18" charset="0"/>
                        </a:rPr>
                        <m:t>= </m:t>
                      </m:r>
                      <m:rad>
                        <m:radPr>
                          <m:degHide m:val="on"/>
                          <m:ctrlPr>
                            <a:rPr lang="en-CA" sz="2800" b="1" i="1" smtClean="0">
                              <a:latin typeface="Cambria Math" panose="02040503050406030204" pitchFamily="18" charset="0"/>
                              <a:ea typeface="Cambria Math" panose="02040503050406030204" pitchFamily="18" charset="0"/>
                            </a:rPr>
                          </m:ctrlPr>
                        </m:radPr>
                        <m:deg/>
                        <m:e>
                          <m:f>
                            <m:fPr>
                              <m:type m:val="skw"/>
                              <m:ctrlPr>
                                <a:rPr lang="en-CA" sz="2800" b="1" i="1" smtClean="0">
                                  <a:latin typeface="Cambria Math" panose="02040503050406030204" pitchFamily="18" charset="0"/>
                                  <a:ea typeface="Cambria Math" panose="02040503050406030204" pitchFamily="18" charset="0"/>
                                </a:rPr>
                              </m:ctrlPr>
                            </m:fPr>
                            <m:num>
                              <m:r>
                                <a:rPr lang="en-CA" sz="2800" b="1" i="1" smtClean="0">
                                  <a:latin typeface="Cambria Math" panose="02040503050406030204" pitchFamily="18" charset="0"/>
                                  <a:ea typeface="Cambria Math" panose="02040503050406030204" pitchFamily="18" charset="0"/>
                                </a:rPr>
                                <m:t>𝑳</m:t>
                              </m:r>
                            </m:num>
                            <m:den>
                              <m:r>
                                <a:rPr lang="en-CA" sz="2800" b="1" i="1" smtClean="0">
                                  <a:latin typeface="Cambria Math" panose="02040503050406030204" pitchFamily="18" charset="0"/>
                                  <a:ea typeface="Cambria Math" panose="02040503050406030204" pitchFamily="18" charset="0"/>
                                </a:rPr>
                                <m:t>𝑰</m:t>
                              </m:r>
                            </m:den>
                          </m:f>
                        </m:e>
                      </m:rad>
                    </m:oMath>
                  </m:oMathPara>
                </a14:m>
                <a:endParaRPr lang="en-CA" sz="2800" b="1" dirty="0">
                  <a:ea typeface="Cambria Math" panose="02040503050406030204"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628650" y="1382716"/>
                <a:ext cx="8168639" cy="4920514"/>
              </a:xfrm>
              <a:prstGeom prst="rect">
                <a:avLst/>
              </a:prstGeom>
              <a:blipFill rotWithShape="0">
                <a:blip r:embed="rId2"/>
                <a:stretch>
                  <a:fillRect l="-1119" t="-991" r="-746"/>
                </a:stretch>
              </a:blipFill>
            </p:spPr>
            <p:txBody>
              <a:bodyPr/>
              <a:lstStyle/>
              <a:p>
                <a:r>
                  <a:rPr lang="en-CA">
                    <a:noFill/>
                  </a:rPr>
                  <a:t> </a:t>
                </a:r>
              </a:p>
            </p:txBody>
          </p:sp>
        </mc:Fallback>
      </mc:AlternateContent>
      <p:sp>
        <p:nvSpPr>
          <p:cNvPr id="4" name="Rectangle 3"/>
          <p:cNvSpPr/>
          <p:nvPr/>
        </p:nvSpPr>
        <p:spPr>
          <a:xfrm>
            <a:off x="3063318" y="6378534"/>
            <a:ext cx="3402028" cy="369332"/>
          </a:xfrm>
          <a:prstGeom prst="rect">
            <a:avLst/>
          </a:prstGeom>
        </p:spPr>
        <p:txBody>
          <a:bodyPr wrap="square">
            <a:spAutoFit/>
          </a:bodyPr>
          <a:lstStyle/>
          <a:p>
            <a:r>
              <a:rPr lang="en-CA" dirty="0" smtClean="0">
                <a:solidFill>
                  <a:srgbClr val="FF0000"/>
                </a:solidFill>
              </a:rPr>
              <a:t>*</a:t>
            </a:r>
            <a:r>
              <a:rPr lang="en-CA" dirty="0" smtClean="0"/>
              <a:t>𝑴</a:t>
            </a:r>
            <a:r>
              <a:rPr lang="en-CA" baseline="-25000" dirty="0" smtClean="0"/>
              <a:t>𝒂𝒃𝒔</a:t>
            </a:r>
            <a:r>
              <a:rPr lang="en-CA" dirty="0" smtClean="0"/>
              <a:t>= 𝟒</a:t>
            </a:r>
            <a:r>
              <a:rPr lang="en-CA" dirty="0"/>
              <a:t>.𝟖𝟑 −𝟐.𝟓 𝒍𝒐𝒈</a:t>
            </a:r>
            <a:r>
              <a:rPr lang="en-CA" baseline="-25000" dirty="0"/>
              <a:t>𝟏𝟎</a:t>
            </a:r>
            <a:r>
              <a:rPr lang="en-CA" dirty="0"/>
              <a:t> (𝑳⁄</a:t>
            </a:r>
            <a:r>
              <a:rPr lang="en-CA" dirty="0" smtClean="0"/>
              <a:t>𝑳</a:t>
            </a:r>
            <a:r>
              <a:rPr lang="en-CA" baseline="-25000" dirty="0" smtClean="0"/>
              <a:t>𝒐</a:t>
            </a:r>
            <a:r>
              <a:rPr lang="en-CA" dirty="0" smtClean="0"/>
              <a:t>)</a:t>
            </a:r>
            <a:endParaRPr lang="en-CA" dirty="0"/>
          </a:p>
        </p:txBody>
      </p:sp>
    </p:spTree>
    <p:extLst>
      <p:ext uri="{BB962C8B-B14F-4D97-AF65-F5344CB8AC3E}">
        <p14:creationId xmlns:p14="http://schemas.microsoft.com/office/powerpoint/2010/main" val="9737754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9082" y="401702"/>
            <a:ext cx="6076950" cy="1325563"/>
          </a:xfrm>
        </p:spPr>
        <p:txBody>
          <a:bodyPr/>
          <a:lstStyle/>
          <a:p>
            <a:r>
              <a:rPr lang="en-CA" sz="4800" b="1" dirty="0" smtClean="0">
                <a:latin typeface="+mn-lt"/>
              </a:rPr>
              <a:t>The Brightness of Stars</a:t>
            </a:r>
            <a:endParaRPr lang="en-CA" sz="4800" b="1" dirty="0">
              <a:latin typeface="+mn-lt"/>
            </a:endParaRPr>
          </a:p>
        </p:txBody>
      </p:sp>
      <p:sp>
        <p:nvSpPr>
          <p:cNvPr id="3" name="TextBox 2"/>
          <p:cNvSpPr txBox="1"/>
          <p:nvPr/>
        </p:nvSpPr>
        <p:spPr>
          <a:xfrm>
            <a:off x="414528" y="1609344"/>
            <a:ext cx="8253985" cy="5493812"/>
          </a:xfrm>
          <a:prstGeom prst="rect">
            <a:avLst/>
          </a:prstGeom>
          <a:noFill/>
        </p:spPr>
        <p:txBody>
          <a:bodyPr wrap="square" rtlCol="0">
            <a:spAutoFit/>
          </a:bodyPr>
          <a:lstStyle/>
          <a:p>
            <a:pPr>
              <a:spcAft>
                <a:spcPts val="600"/>
              </a:spcAft>
            </a:pPr>
            <a:r>
              <a:rPr lang="en-CA" sz="2400" b="1" dirty="0">
                <a:hlinkClick r:id="rId2"/>
              </a:rPr>
              <a:t>Hipparchus of </a:t>
            </a:r>
            <a:r>
              <a:rPr lang="en-CA" sz="2400" b="1" dirty="0" smtClean="0">
                <a:hlinkClick r:id="rId2"/>
              </a:rPr>
              <a:t>Nicaea </a:t>
            </a:r>
            <a:r>
              <a:rPr lang="en-CA" sz="2400" dirty="0" smtClean="0"/>
              <a:t>(190-120BCE) </a:t>
            </a:r>
            <a:r>
              <a:rPr lang="en-CA" sz="2400" dirty="0"/>
              <a:t>was a Greek astronomer, geographer, and </a:t>
            </a:r>
            <a:r>
              <a:rPr lang="en-CA" sz="2400" dirty="0" smtClean="0"/>
              <a:t>mathematician.</a:t>
            </a:r>
          </a:p>
          <a:p>
            <a:pPr>
              <a:spcAft>
                <a:spcPts val="600"/>
              </a:spcAft>
            </a:pPr>
            <a:r>
              <a:rPr lang="en-CA" sz="2400" dirty="0" smtClean="0"/>
              <a:t>He is credited as the founder of trigonometry and with the discovery of the precession of the equinoxes.  One of his greatest accomplishments was to measure the </a:t>
            </a:r>
            <a:r>
              <a:rPr lang="en-CA" sz="2400" dirty="0" smtClean="0">
                <a:hlinkClick r:id="rId3"/>
              </a:rPr>
              <a:t>distance from Earth to the Moon</a:t>
            </a:r>
            <a:r>
              <a:rPr lang="en-CA" sz="2400" dirty="0" smtClean="0"/>
              <a:t>!  </a:t>
            </a:r>
          </a:p>
          <a:p>
            <a:pPr>
              <a:spcAft>
                <a:spcPts val="600"/>
              </a:spcAft>
            </a:pPr>
            <a:r>
              <a:rPr lang="en-CA" sz="2400" dirty="0" smtClean="0"/>
              <a:t>He also gave us the </a:t>
            </a:r>
            <a:r>
              <a:rPr lang="en-CA" sz="2400" b="1" i="1" dirty="0" smtClean="0"/>
              <a:t>Magnitude Scale </a:t>
            </a:r>
            <a:r>
              <a:rPr lang="en-CA" sz="2400" dirty="0" smtClean="0"/>
              <a:t>by which we measure the brightness of stars.  His magnitude scale separated stars into classes according to how bright they appeared in the night sky.  His scale offered 7 classes: magnitudes 0 (brightest) to 6 (dimmest).  It is a subjective scale.</a:t>
            </a:r>
          </a:p>
          <a:p>
            <a:pPr>
              <a:spcAft>
                <a:spcPts val="600"/>
              </a:spcAft>
            </a:pPr>
            <a:r>
              <a:rPr lang="en-CA" sz="2400" dirty="0" smtClean="0"/>
              <a:t>Now we know that approximately, each increase of number class by </a:t>
            </a:r>
            <a:r>
              <a:rPr lang="en-CA" sz="2400" b="1" i="1" dirty="0" smtClean="0"/>
              <a:t>1 unit </a:t>
            </a:r>
            <a:r>
              <a:rPr lang="en-CA" sz="2400" dirty="0" smtClean="0"/>
              <a:t>represents a “</a:t>
            </a:r>
            <a:r>
              <a:rPr lang="en-CA" sz="2400" b="1" i="1" dirty="0" smtClean="0"/>
              <a:t>dimming</a:t>
            </a:r>
            <a:r>
              <a:rPr lang="en-CA" sz="2400" dirty="0" smtClean="0"/>
              <a:t>” of brightness </a:t>
            </a:r>
            <a:r>
              <a:rPr lang="en-CA" sz="2400" b="1" i="1" dirty="0" smtClean="0"/>
              <a:t>by a factor of 2.5 </a:t>
            </a:r>
            <a:r>
              <a:rPr lang="en-CA" sz="2400" dirty="0" smtClean="0"/>
              <a:t>.</a:t>
            </a:r>
            <a:endParaRPr lang="en-CA" dirty="0"/>
          </a:p>
        </p:txBody>
      </p:sp>
    </p:spTree>
    <p:extLst>
      <p:ext uri="{BB962C8B-B14F-4D97-AF65-F5344CB8AC3E}">
        <p14:creationId xmlns:p14="http://schemas.microsoft.com/office/powerpoint/2010/main" val="1516473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Magnitudes</a:t>
            </a:r>
            <a:endParaRPr lang="en-CA" sz="4800" b="1" dirty="0">
              <a:latin typeface="+mn-lt"/>
            </a:endParaRPr>
          </a:p>
        </p:txBody>
      </p:sp>
      <p:pic>
        <p:nvPicPr>
          <p:cNvPr id="3" name="Picture 2"/>
          <p:cNvPicPr>
            <a:picLocks noChangeAspect="1"/>
          </p:cNvPicPr>
          <p:nvPr/>
        </p:nvPicPr>
        <p:blipFill>
          <a:blip r:embed="rId2"/>
          <a:stretch>
            <a:fillRect/>
          </a:stretch>
        </p:blipFill>
        <p:spPr>
          <a:xfrm>
            <a:off x="421863" y="1690689"/>
            <a:ext cx="8300274" cy="4680000"/>
          </a:xfrm>
          <a:prstGeom prst="rect">
            <a:avLst/>
          </a:prstGeom>
        </p:spPr>
      </p:pic>
    </p:spTree>
    <p:extLst>
      <p:ext uri="{BB962C8B-B14F-4D97-AF65-F5344CB8AC3E}">
        <p14:creationId xmlns:p14="http://schemas.microsoft.com/office/powerpoint/2010/main" val="24507033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113014" cy="1325563"/>
          </a:xfrm>
        </p:spPr>
        <p:txBody>
          <a:bodyPr>
            <a:noAutofit/>
          </a:bodyPr>
          <a:lstStyle/>
          <a:p>
            <a:r>
              <a:rPr lang="en-CA" sz="4800" b="1" dirty="0" smtClean="0">
                <a:latin typeface="+mn-lt"/>
              </a:rPr>
              <a:t>Colours of stars and luminosity</a:t>
            </a:r>
            <a:endParaRPr lang="en-CA" sz="4800" b="1" dirty="0">
              <a:latin typeface="+mn-lt"/>
            </a:endParaRPr>
          </a:p>
        </p:txBody>
      </p:sp>
      <p:sp>
        <p:nvSpPr>
          <p:cNvPr id="3" name="TextBox 2"/>
          <p:cNvSpPr txBox="1"/>
          <p:nvPr/>
        </p:nvSpPr>
        <p:spPr>
          <a:xfrm>
            <a:off x="506731" y="2370088"/>
            <a:ext cx="8003286" cy="1569660"/>
          </a:xfrm>
          <a:prstGeom prst="rect">
            <a:avLst/>
          </a:prstGeom>
          <a:noFill/>
        </p:spPr>
        <p:txBody>
          <a:bodyPr wrap="square" rtlCol="0">
            <a:spAutoFit/>
          </a:bodyPr>
          <a:lstStyle/>
          <a:p>
            <a:r>
              <a:rPr lang="en-CA" sz="2400" dirty="0" smtClean="0"/>
              <a:t>Stellar luminosities “correlate” with the colour of the light emitted by a star.  The distribution or </a:t>
            </a:r>
            <a:r>
              <a:rPr lang="en-CA" sz="2400" dirty="0" smtClean="0">
                <a:hlinkClick r:id="rId2"/>
              </a:rPr>
              <a:t>spectrum of colours </a:t>
            </a:r>
            <a:r>
              <a:rPr lang="en-CA" sz="2400" dirty="0" smtClean="0"/>
              <a:t>or wavelengths of light emitted by a star relates to the temperature of its surface</a:t>
            </a:r>
          </a:p>
        </p:txBody>
      </p:sp>
      <p:pic>
        <p:nvPicPr>
          <p:cNvPr id="4" name="Picture 3"/>
          <p:cNvPicPr>
            <a:picLocks noChangeAspect="1"/>
          </p:cNvPicPr>
          <p:nvPr/>
        </p:nvPicPr>
        <p:blipFill rotWithShape="1">
          <a:blip r:embed="rId3"/>
          <a:srcRect l="15001" r="-7605"/>
          <a:stretch/>
        </p:blipFill>
        <p:spPr>
          <a:xfrm>
            <a:off x="1631715" y="1485900"/>
            <a:ext cx="6588000" cy="5372100"/>
          </a:xfrm>
          <a:prstGeom prst="rect">
            <a:avLst/>
          </a:prstGeom>
        </p:spPr>
      </p:pic>
      <p:sp>
        <p:nvSpPr>
          <p:cNvPr id="5" name="TextBox 4"/>
          <p:cNvSpPr txBox="1"/>
          <p:nvPr/>
        </p:nvSpPr>
        <p:spPr>
          <a:xfrm rot="16200000">
            <a:off x="1018024" y="3484291"/>
            <a:ext cx="1463040" cy="369332"/>
          </a:xfrm>
          <a:prstGeom prst="rect">
            <a:avLst/>
          </a:prstGeom>
          <a:noFill/>
        </p:spPr>
        <p:txBody>
          <a:bodyPr wrap="square" rtlCol="0">
            <a:spAutoFit/>
          </a:bodyPr>
          <a:lstStyle/>
          <a:p>
            <a:r>
              <a:rPr lang="en-CA" b="1" dirty="0" smtClean="0"/>
              <a:t>Intensity</a:t>
            </a:r>
            <a:endParaRPr lang="en-CA" b="1" dirty="0"/>
          </a:p>
        </p:txBody>
      </p:sp>
    </p:spTree>
    <p:extLst>
      <p:ext uri="{BB962C8B-B14F-4D97-AF65-F5344CB8AC3E}">
        <p14:creationId xmlns:p14="http://schemas.microsoft.com/office/powerpoint/2010/main" val="268437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heme/theme1.xml><?xml version="1.0" encoding="utf-8"?>
<a:theme xmlns:a="http://schemas.openxmlformats.org/drawingml/2006/main" name="2_Office Theme">
  <a:themeElements>
    <a:clrScheme name="Custom 8">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0000"/>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5924</TotalTime>
  <Words>3049</Words>
  <Application>Microsoft Office PowerPoint</Application>
  <PresentationFormat>On-screen Show (4:3)</PresentationFormat>
  <Paragraphs>312</Paragraphs>
  <Slides>30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Cambria Math</vt:lpstr>
      <vt:lpstr>2_Office Theme</vt:lpstr>
      <vt:lpstr>Terrestrial Planets</vt:lpstr>
      <vt:lpstr>Scaling the Universe </vt:lpstr>
      <vt:lpstr>A brief history of Astronomical Science </vt:lpstr>
      <vt:lpstr>What did the ancients know?</vt:lpstr>
      <vt:lpstr>A Renaissance in Astronomy</vt:lpstr>
      <vt:lpstr>Distance to Stars and Galaxies</vt:lpstr>
      <vt:lpstr>The Brightness of Stars</vt:lpstr>
      <vt:lpstr>Magnitudes</vt:lpstr>
      <vt:lpstr>Colours of stars and luminosity</vt:lpstr>
      <vt:lpstr>Spectral type – colour of stars</vt:lpstr>
      <vt:lpstr>Distance to Stars and Galaxies</vt:lpstr>
      <vt:lpstr>Parallax triangulation</vt:lpstr>
      <vt:lpstr>The 10 nearest Stars</vt:lpstr>
      <vt:lpstr>The 10 brightest Stars</vt:lpstr>
      <vt:lpstr>Hertzsprung-Russell Diagram </vt:lpstr>
      <vt:lpstr>Distance by H-R plot</vt:lpstr>
      <vt:lpstr>Distance by H-R plot</vt:lpstr>
      <vt:lpstr>Beyond our Milky Way</vt:lpstr>
      <vt:lpstr>Cepheids take us to Galaxies </vt:lpstr>
      <vt:lpstr>Cepheids take us to Galaxies</vt:lpstr>
      <vt:lpstr>Our Local Group of Galaxies</vt:lpstr>
      <vt:lpstr>In our Local group</vt:lpstr>
      <vt:lpstr>Virgo Cluster and beyond</vt:lpstr>
      <vt:lpstr>Virgo cluster and beyond</vt:lpstr>
      <vt:lpstr>Supercluster of clusters</vt:lpstr>
      <vt:lpstr>Cosmological vs. Doppler Redshift</vt:lpstr>
      <vt:lpstr>  Hubble, redshift and age</vt:lpstr>
      <vt:lpstr>The Hubble Constant Ho</vt:lpstr>
      <vt:lpstr>The Hubble Constant Ho</vt:lpstr>
      <vt:lpstr>Our Milky Way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dc:creator>
  <cp:lastModifiedBy>olivia</cp:lastModifiedBy>
  <cp:revision>145</cp:revision>
  <dcterms:created xsi:type="dcterms:W3CDTF">2017-01-09T21:53:00Z</dcterms:created>
  <dcterms:modified xsi:type="dcterms:W3CDTF">2020-12-14T15:39:59Z</dcterms:modified>
</cp:coreProperties>
</file>