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7" r:id="rId2"/>
    <p:sldId id="259" r:id="rId3"/>
    <p:sldId id="260" r:id="rId4"/>
    <p:sldId id="261" r:id="rId5"/>
    <p:sldId id="262" r:id="rId6"/>
    <p:sldId id="263" r:id="rId7"/>
    <p:sldId id="283" r:id="rId8"/>
    <p:sldId id="264" r:id="rId9"/>
    <p:sldId id="265" r:id="rId10"/>
    <p:sldId id="266" r:id="rId11"/>
    <p:sldId id="268" r:id="rId12"/>
    <p:sldId id="285" r:id="rId13"/>
    <p:sldId id="286" r:id="rId14"/>
    <p:sldId id="284" r:id="rId15"/>
    <p:sldId id="269" r:id="rId16"/>
    <p:sldId id="287" r:id="rId17"/>
    <p:sldId id="289" r:id="rId18"/>
    <p:sldId id="288" r:id="rId19"/>
    <p:sldId id="290" r:id="rId20"/>
    <p:sldId id="291" r:id="rId21"/>
    <p:sldId id="292" r:id="rId22"/>
    <p:sldId id="293" r:id="rId23"/>
    <p:sldId id="294" r:id="rId24"/>
    <p:sldId id="276" r:id="rId25"/>
    <p:sldId id="280" r:id="rId26"/>
    <p:sldId id="295" r:id="rId27"/>
    <p:sldId id="279" r:id="rId28"/>
    <p:sldId id="297" r:id="rId29"/>
    <p:sldId id="296" r:id="rId30"/>
    <p:sldId id="277" r:id="rId31"/>
    <p:sldId id="307" r:id="rId32"/>
    <p:sldId id="281" r:id="rId33"/>
    <p:sldId id="299" r:id="rId34"/>
    <p:sldId id="271" r:id="rId35"/>
    <p:sldId id="298" r:id="rId36"/>
    <p:sldId id="282" r:id="rId37"/>
    <p:sldId id="272" r:id="rId38"/>
    <p:sldId id="273" r:id="rId39"/>
    <p:sldId id="301" r:id="rId40"/>
    <p:sldId id="304" r:id="rId41"/>
    <p:sldId id="305" r:id="rId42"/>
    <p:sldId id="274" r:id="rId43"/>
    <p:sldId id="308" r:id="rId44"/>
    <p:sldId id="306" r:id="rId45"/>
    <p:sldId id="27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34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BB3AA-BDBC-4611-9FA3-1C227CF8EAFA}" type="datetimeFigureOut">
              <a:rPr lang="en-CA" smtClean="0"/>
              <a:t>14/12/2020</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74E74-9961-49CD-8635-0C30503D3B2B}" type="slidenum">
              <a:rPr lang="en-CA" smtClean="0"/>
              <a:t>‹#›</a:t>
            </a:fld>
            <a:endParaRPr lang="en-CA"/>
          </a:p>
        </p:txBody>
      </p:sp>
    </p:spTree>
    <p:extLst>
      <p:ext uri="{BB962C8B-B14F-4D97-AF65-F5344CB8AC3E}">
        <p14:creationId xmlns:p14="http://schemas.microsoft.com/office/powerpoint/2010/main" val="338911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A117464F-DE05-4803-8336-A57A946C0479}" type="slidenum">
              <a:rPr lang="en-US" altLang="en-US" sz="1300" smtClean="0">
                <a:latin typeface="Arial" panose="020B0604020202020204" pitchFamily="34" charset="0"/>
              </a:rPr>
              <a:pPr>
                <a:spcBef>
                  <a:spcPct val="0"/>
                </a:spcBef>
                <a:buClrTx/>
                <a:buFontTx/>
                <a:buNone/>
              </a:pPr>
              <a:t>43</a:t>
            </a:fld>
            <a:endParaRPr lang="en-US" altLang="en-US" sz="1300" smtClean="0">
              <a:latin typeface="Arial" panose="020B0604020202020204" pitchFamily="34" charset="0"/>
            </a:endParaRPr>
          </a:p>
        </p:txBody>
      </p:sp>
      <p:sp>
        <p:nvSpPr>
          <p:cNvPr id="28675" name="Text Box 1"/>
          <p:cNvSpPr txBox="1">
            <a:spLocks noChangeArrowheads="1"/>
          </p:cNvSpPr>
          <p:nvPr/>
        </p:nvSpPr>
        <p:spPr bwMode="auto">
          <a:xfrm>
            <a:off x="4143375" y="9120188"/>
            <a:ext cx="31607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40" tIns="48240" rIns="96840" bIns="4824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9E16A9A-F918-4BF4-8589-75C9C1644296}" type="slidenum">
              <a:rPr lang="en-US" altLang="en-US" sz="1300">
                <a:latin typeface="Arial" panose="020B0604020202020204" pitchFamily="34" charset="0"/>
              </a:rPr>
              <a:pPr algn="r" eaLnBrk="1" hangingPunct="1">
                <a:spcBef>
                  <a:spcPct val="0"/>
                </a:spcBef>
                <a:buClrTx/>
                <a:buFontTx/>
                <a:buNone/>
              </a:pPr>
              <a:t>43</a:t>
            </a:fld>
            <a:endParaRPr lang="en-US" altLang="en-US" sz="1300">
              <a:latin typeface="Arial" panose="020B0604020202020204" pitchFamily="34" charset="0"/>
            </a:endParaRPr>
          </a:p>
        </p:txBody>
      </p:sp>
      <p:sp>
        <p:nvSpPr>
          <p:cNvPr id="28676" name="Rectangle 2"/>
          <p:cNvSpPr>
            <a:spLocks noGrp="1" noRot="1" noChangeAspect="1" noChangeArrowheads="1" noTextEdit="1"/>
          </p:cNvSpPr>
          <p:nvPr>
            <p:ph type="sldImg"/>
          </p:nvPr>
        </p:nvSpPr>
        <p:spPr>
          <a:xfrm>
            <a:off x="1257300" y="720725"/>
            <a:ext cx="4797425" cy="3597275"/>
          </a:xfrm>
          <a:solidFill>
            <a:srgbClr val="FFFFFF"/>
          </a:solidFill>
          <a:ln/>
        </p:spPr>
      </p:sp>
      <p:sp>
        <p:nvSpPr>
          <p:cNvPr id="28677" name="Rectangle 3"/>
          <p:cNvSpPr>
            <a:spLocks noGrp="1" noChangeArrowheads="1"/>
          </p:cNvSpPr>
          <p:nvPr>
            <p:ph type="body" idx="1"/>
          </p:nvPr>
        </p:nvSpPr>
        <p:spPr>
          <a:xfrm>
            <a:off x="731838" y="4560888"/>
            <a:ext cx="5842000" cy="4311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6291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638C50-FDE5-4DBC-A2F0-ED4D546ABFE8}" type="datetimeFigureOut">
              <a:rPr lang="en-CA" smtClean="0">
                <a:solidFill>
                  <a:prstClr val="black">
                    <a:tint val="75000"/>
                  </a:prstClr>
                </a:solidFill>
              </a:rPr>
              <a:pPr/>
              <a:t>14/12/2020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1A3FC28-F622-47C7-8350-F018205DE3B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51115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38C50-FDE5-4DBC-A2F0-ED4D546ABFE8}" type="datetimeFigureOut">
              <a:rPr lang="en-CA" smtClean="0">
                <a:solidFill>
                  <a:prstClr val="black">
                    <a:tint val="75000"/>
                  </a:prstClr>
                </a:solidFill>
              </a:rPr>
              <a:pPr/>
              <a:t>14/12/2020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1A3FC28-F622-47C7-8350-F018205DE3B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5284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38C50-FDE5-4DBC-A2F0-ED4D546ABFE8}" type="datetimeFigureOut">
              <a:rPr lang="en-CA" smtClean="0">
                <a:solidFill>
                  <a:prstClr val="black">
                    <a:tint val="75000"/>
                  </a:prstClr>
                </a:solidFill>
              </a:rPr>
              <a:pPr/>
              <a:t>14/12/2020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1A3FC28-F622-47C7-8350-F018205DE3B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7999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38C50-FDE5-4DBC-A2F0-ED4D546ABFE8}" type="datetimeFigureOut">
              <a:rPr lang="en-CA" smtClean="0">
                <a:solidFill>
                  <a:prstClr val="black">
                    <a:tint val="75000"/>
                  </a:prstClr>
                </a:solidFill>
              </a:rPr>
              <a:pPr/>
              <a:t>14/12/2020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1A3FC28-F622-47C7-8350-F018205DE3B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3961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38C50-FDE5-4DBC-A2F0-ED4D546ABFE8}" type="datetimeFigureOut">
              <a:rPr lang="en-CA" smtClean="0">
                <a:solidFill>
                  <a:prstClr val="black">
                    <a:tint val="75000"/>
                  </a:prstClr>
                </a:solidFill>
              </a:rPr>
              <a:pPr/>
              <a:t>14/12/2020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1A3FC28-F622-47C7-8350-F018205DE3B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6279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638C50-FDE5-4DBC-A2F0-ED4D546ABFE8}" type="datetimeFigureOut">
              <a:rPr lang="en-CA" smtClean="0">
                <a:solidFill>
                  <a:prstClr val="black">
                    <a:tint val="75000"/>
                  </a:prstClr>
                </a:solidFill>
              </a:rPr>
              <a:pPr/>
              <a:t>14/12/2020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71A3FC28-F622-47C7-8350-F018205DE3B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41470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638C50-FDE5-4DBC-A2F0-ED4D546ABFE8}" type="datetimeFigureOut">
              <a:rPr lang="en-CA" smtClean="0">
                <a:solidFill>
                  <a:prstClr val="black">
                    <a:tint val="75000"/>
                  </a:prstClr>
                </a:solidFill>
              </a:rPr>
              <a:pPr/>
              <a:t>14/12/2020</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71A3FC28-F622-47C7-8350-F018205DE3B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9340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638C50-FDE5-4DBC-A2F0-ED4D546ABFE8}" type="datetimeFigureOut">
              <a:rPr lang="en-CA" smtClean="0">
                <a:solidFill>
                  <a:prstClr val="black">
                    <a:tint val="75000"/>
                  </a:prstClr>
                </a:solidFill>
              </a:rPr>
              <a:pPr/>
              <a:t>14/12/2020</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71A3FC28-F622-47C7-8350-F018205DE3B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5068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38C50-FDE5-4DBC-A2F0-ED4D546ABFE8}" type="datetimeFigureOut">
              <a:rPr lang="en-CA" smtClean="0">
                <a:solidFill>
                  <a:prstClr val="black">
                    <a:tint val="75000"/>
                  </a:prstClr>
                </a:solidFill>
              </a:rPr>
              <a:pPr/>
              <a:t>14/12/2020</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71A3FC28-F622-47C7-8350-F018205DE3B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2440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38C50-FDE5-4DBC-A2F0-ED4D546ABFE8}" type="datetimeFigureOut">
              <a:rPr lang="en-CA" smtClean="0">
                <a:solidFill>
                  <a:prstClr val="black">
                    <a:tint val="75000"/>
                  </a:prstClr>
                </a:solidFill>
              </a:rPr>
              <a:pPr/>
              <a:t>14/12/2020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71A3FC28-F622-47C7-8350-F018205DE3B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5795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38C50-FDE5-4DBC-A2F0-ED4D546ABFE8}" type="datetimeFigureOut">
              <a:rPr lang="en-CA" smtClean="0">
                <a:solidFill>
                  <a:prstClr val="black">
                    <a:tint val="75000"/>
                  </a:prstClr>
                </a:solidFill>
              </a:rPr>
              <a:pPr/>
              <a:t>14/12/2020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71A3FC28-F622-47C7-8350-F018205DE3B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9590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65000"/>
              </a:schemeClr>
            </a:gs>
            <a:gs pos="2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38C50-FDE5-4DBC-A2F0-ED4D546ABFE8}" type="datetimeFigureOut">
              <a:rPr lang="en-CA" smtClean="0">
                <a:solidFill>
                  <a:prstClr val="black">
                    <a:tint val="75000"/>
                  </a:prstClr>
                </a:solidFill>
              </a:rPr>
              <a:pPr/>
              <a:t>14/12/2020</a:t>
            </a:fld>
            <a:endParaRPr lang="en-C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3FC28-F622-47C7-8350-F018205DE3B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26624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Adiabatic_process" TargetMode="External"/><Relationship Id="rId2" Type="http://schemas.openxmlformats.org/officeDocument/2006/relationships/hyperlink" Target="https://en.wikipedia.org/wiki/B2FH_paper"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www.vox.com/science-and-health/2017/10/16/16464716/ligo-gravitational-wave-neutron-star-merger-gold-alchemy"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Pair-instability_supernova"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ebelements.com/"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s://www.nature.com/articles/nature24291?WT.feed_name=subjects_physics"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nature.com/articles/nature24291?WT.feed_name=subjects_physics"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physics.info/constants/"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fnal.gov/pub/today/archive/archive_2013/today13-01-04_NutshellReadMore.html"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nytimes.com/2013/03/22/science/space/planck-satellite-shows-image-of-infant-universe.html"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www.cosmos.esa.int/web/planc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nytimes.com/2013/03/22/science/space/planck-satellite-shows-image-of-infant-universe.html"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www.cosmos.esa.int/web/planc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ap.gsfc.nasa.gov/media/990053/990053sb.jpg"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98637"/>
            <a:ext cx="6858000" cy="748693"/>
          </a:xfrm>
        </p:spPr>
        <p:txBody>
          <a:bodyPr>
            <a:normAutofit fontScale="90000"/>
          </a:bodyPr>
          <a:lstStyle/>
          <a:p>
            <a:r>
              <a:rPr lang="en-CA" b="1" dirty="0" smtClean="0"/>
              <a:t>Terrestrial Planets</a:t>
            </a:r>
            <a:endParaRPr lang="en-CA" b="1" dirty="0"/>
          </a:p>
        </p:txBody>
      </p:sp>
      <p:sp>
        <p:nvSpPr>
          <p:cNvPr id="3" name="Subtitle 2"/>
          <p:cNvSpPr>
            <a:spLocks noGrp="1"/>
          </p:cNvSpPr>
          <p:nvPr>
            <p:ph type="subTitle" idx="1"/>
          </p:nvPr>
        </p:nvSpPr>
        <p:spPr/>
        <p:txBody>
          <a:bodyPr>
            <a:normAutofit/>
          </a:bodyPr>
          <a:lstStyle/>
          <a:p>
            <a:r>
              <a:rPr lang="en-CA" sz="1800" smtClean="0"/>
              <a:t>Week </a:t>
            </a:r>
            <a:r>
              <a:rPr lang="en-CA" sz="1800" dirty="0"/>
              <a:t>2</a:t>
            </a:r>
          </a:p>
        </p:txBody>
      </p:sp>
      <p:sp>
        <p:nvSpPr>
          <p:cNvPr id="4" name="TextBox 3"/>
          <p:cNvSpPr txBox="1"/>
          <p:nvPr/>
        </p:nvSpPr>
        <p:spPr>
          <a:xfrm>
            <a:off x="789974" y="4980734"/>
            <a:ext cx="2821329" cy="715581"/>
          </a:xfrm>
          <a:prstGeom prst="rect">
            <a:avLst/>
          </a:prstGeom>
          <a:noFill/>
        </p:spPr>
        <p:txBody>
          <a:bodyPr wrap="square" rtlCol="0">
            <a:spAutoFit/>
          </a:bodyPr>
          <a:lstStyle/>
          <a:p>
            <a:r>
              <a:rPr lang="en-CA" sz="1350" dirty="0">
                <a:solidFill>
                  <a:prstClr val="black"/>
                </a:solidFill>
              </a:rPr>
              <a:t>Professor Olivia Jensen</a:t>
            </a:r>
          </a:p>
          <a:p>
            <a:r>
              <a:rPr lang="en-CA" sz="1350" dirty="0">
                <a:solidFill>
                  <a:prstClr val="black"/>
                </a:solidFill>
              </a:rPr>
              <a:t>Earth and Planetary Sciences</a:t>
            </a:r>
          </a:p>
          <a:p>
            <a:r>
              <a:rPr lang="en-CA" sz="1350" dirty="0">
                <a:solidFill>
                  <a:prstClr val="black"/>
                </a:solidFill>
              </a:rPr>
              <a:t>FD Adams 131C</a:t>
            </a:r>
          </a:p>
        </p:txBody>
      </p:sp>
    </p:spTree>
    <p:extLst>
      <p:ext uri="{BB962C8B-B14F-4D97-AF65-F5344CB8AC3E}">
        <p14:creationId xmlns:p14="http://schemas.microsoft.com/office/powerpoint/2010/main" val="307188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261"/>
            <a:ext cx="7886700" cy="1014941"/>
          </a:xfrm>
        </p:spPr>
        <p:txBody>
          <a:bodyPr>
            <a:normAutofit/>
          </a:bodyPr>
          <a:lstStyle/>
          <a:p>
            <a:pPr algn="ctr"/>
            <a:r>
              <a:rPr lang="en-CA" sz="4800" b="1" dirty="0" smtClean="0">
                <a:latin typeface="+mn-lt"/>
              </a:rPr>
              <a:t>Stellar nucleosynthesis</a:t>
            </a:r>
            <a:endParaRPr lang="en-CA" sz="4800" b="1" dirty="0">
              <a:latin typeface="+mn-lt"/>
            </a:endParaRPr>
          </a:p>
        </p:txBody>
      </p:sp>
      <p:sp>
        <p:nvSpPr>
          <p:cNvPr id="3" name="TextBox 2"/>
          <p:cNvSpPr txBox="1"/>
          <p:nvPr/>
        </p:nvSpPr>
        <p:spPr>
          <a:xfrm>
            <a:off x="719667" y="1617134"/>
            <a:ext cx="7907866" cy="4755148"/>
          </a:xfrm>
          <a:prstGeom prst="rect">
            <a:avLst/>
          </a:prstGeom>
          <a:noFill/>
        </p:spPr>
        <p:txBody>
          <a:bodyPr wrap="square" rtlCol="0">
            <a:spAutoFit/>
          </a:bodyPr>
          <a:lstStyle/>
          <a:p>
            <a:pPr>
              <a:spcAft>
                <a:spcPts val="600"/>
              </a:spcAft>
            </a:pPr>
            <a:r>
              <a:rPr lang="en-CA" sz="2400" dirty="0"/>
              <a:t>All elements beyond </a:t>
            </a:r>
            <a:r>
              <a:rPr lang="en-CA" sz="2400" b="1" baseline="30000" dirty="0">
                <a:ea typeface="Cambria Math" panose="02040503050406030204" pitchFamily="18" charset="0"/>
              </a:rPr>
              <a:t>7</a:t>
            </a:r>
            <a:r>
              <a:rPr lang="en-CA" sz="2400" b="1" dirty="0">
                <a:ea typeface="Cambria Math" panose="02040503050406030204" pitchFamily="18" charset="0"/>
              </a:rPr>
              <a:t>Be</a:t>
            </a:r>
            <a:r>
              <a:rPr lang="en-CA" sz="2400" dirty="0"/>
              <a:t> in the periodic table have been formed by nucleosynthetic reactions </a:t>
            </a:r>
            <a:r>
              <a:rPr lang="en-CA" sz="2400" dirty="0" smtClean="0"/>
              <a:t>within </a:t>
            </a:r>
            <a:r>
              <a:rPr lang="en-CA" sz="2400" dirty="0"/>
              <a:t>stars.  </a:t>
            </a:r>
          </a:p>
          <a:p>
            <a:pPr marL="342900" indent="-342900">
              <a:spcAft>
                <a:spcPts val="600"/>
              </a:spcAft>
              <a:buFont typeface="Arial" panose="020B0604020202020204" pitchFamily="34" charset="0"/>
              <a:buChar char="•"/>
            </a:pPr>
            <a:r>
              <a:rPr lang="en-CA" sz="2400" dirty="0"/>
              <a:t>Elements up to </a:t>
            </a:r>
            <a:r>
              <a:rPr lang="en-CA" sz="2400" b="1" baseline="30000" dirty="0">
                <a:ea typeface="Cambria Math" panose="02040503050406030204" pitchFamily="18" charset="0"/>
              </a:rPr>
              <a:t>56</a:t>
            </a:r>
            <a:r>
              <a:rPr lang="en-CA" sz="2400" b="1" dirty="0">
                <a:ea typeface="Cambria Math" panose="02040503050406030204" pitchFamily="18" charset="0"/>
              </a:rPr>
              <a:t>Fe</a:t>
            </a:r>
            <a:r>
              <a:rPr lang="en-CA" sz="2400" dirty="0"/>
              <a:t> are largely produced in fusion reactions.</a:t>
            </a:r>
          </a:p>
          <a:p>
            <a:pPr marL="342900" indent="-342900">
              <a:spcAft>
                <a:spcPts val="600"/>
              </a:spcAft>
              <a:buFont typeface="Arial" panose="020B0604020202020204" pitchFamily="34" charset="0"/>
              <a:buChar char="•"/>
            </a:pPr>
            <a:r>
              <a:rPr lang="en-CA" sz="2400" dirty="0"/>
              <a:t>Elements beyond </a:t>
            </a:r>
            <a:r>
              <a:rPr lang="en-CA" sz="2400" b="1" baseline="30000" dirty="0">
                <a:ea typeface="Cambria Math" panose="02040503050406030204" pitchFamily="18" charset="0"/>
              </a:rPr>
              <a:t>56</a:t>
            </a:r>
            <a:r>
              <a:rPr lang="en-CA" sz="2400" b="1" dirty="0">
                <a:ea typeface="Cambria Math" panose="02040503050406030204" pitchFamily="18" charset="0"/>
              </a:rPr>
              <a:t>Fe</a:t>
            </a:r>
            <a:r>
              <a:rPr lang="en-CA" sz="2400" dirty="0"/>
              <a:t> </a:t>
            </a:r>
            <a:r>
              <a:rPr lang="en-CA" sz="2400" dirty="0" smtClean="0"/>
              <a:t>are almost entirely </a:t>
            </a:r>
            <a:r>
              <a:rPr lang="en-CA" sz="2400" dirty="0"/>
              <a:t>produced in </a:t>
            </a:r>
            <a:r>
              <a:rPr lang="en-CA" sz="2400" dirty="0" err="1"/>
              <a:t>supernoval</a:t>
            </a:r>
            <a:r>
              <a:rPr lang="en-CA" sz="2400" dirty="0"/>
              <a:t> explosions of large stars.</a:t>
            </a:r>
          </a:p>
          <a:p>
            <a:pPr>
              <a:spcAft>
                <a:spcPts val="600"/>
              </a:spcAft>
            </a:pPr>
            <a:r>
              <a:rPr lang="en-CA" sz="2400" dirty="0"/>
              <a:t>Our </a:t>
            </a:r>
            <a:r>
              <a:rPr lang="en-CA" sz="2400" b="1" i="1" dirty="0"/>
              <a:t>Sun</a:t>
            </a:r>
            <a:r>
              <a:rPr lang="en-CA" sz="2400" dirty="0"/>
              <a:t> is a late-forming star (about 4.6 billion years ago and almost 9 billion years after the Big Bang), formed of materials that have gone through many cycles of stellar nucleosynthesis.  Our Sun’s composition is somewhat richer in He than the original Big Bang plasma: ~ 93% </a:t>
            </a:r>
            <a:r>
              <a:rPr lang="en-CA" sz="2400" b="1" dirty="0">
                <a:ea typeface="Cambria Math" panose="02040503050406030204" pitchFamily="18" charset="0"/>
              </a:rPr>
              <a:t>H</a:t>
            </a:r>
            <a:r>
              <a:rPr lang="en-CA" sz="2400" dirty="0"/>
              <a:t>, ~ 7% </a:t>
            </a:r>
            <a:r>
              <a:rPr lang="en-CA" sz="2400" b="1" dirty="0">
                <a:ea typeface="Cambria Math" panose="02040503050406030204" pitchFamily="18" charset="0"/>
              </a:rPr>
              <a:t>He</a:t>
            </a:r>
            <a:r>
              <a:rPr lang="en-CA" sz="2400" dirty="0"/>
              <a:t> by atom count with all other elements contributing less than 1%.  </a:t>
            </a:r>
          </a:p>
        </p:txBody>
      </p:sp>
    </p:spTree>
    <p:extLst>
      <p:ext uri="{BB962C8B-B14F-4D97-AF65-F5344CB8AC3E}">
        <p14:creationId xmlns:p14="http://schemas.microsoft.com/office/powerpoint/2010/main" val="2783568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261"/>
            <a:ext cx="7886700" cy="1014941"/>
          </a:xfrm>
        </p:spPr>
        <p:txBody>
          <a:bodyPr>
            <a:normAutofit/>
          </a:bodyPr>
          <a:lstStyle/>
          <a:p>
            <a:pPr algn="ctr"/>
            <a:r>
              <a:rPr lang="en-CA" sz="4800" b="1" dirty="0" smtClean="0">
                <a:latin typeface="+mn-lt"/>
              </a:rPr>
              <a:t>Stellar nucleosynthesis</a:t>
            </a:r>
            <a:endParaRPr lang="en-CA" sz="4800" b="1" dirty="0">
              <a:latin typeface="+mn-lt"/>
            </a:endParaRPr>
          </a:p>
        </p:txBody>
      </p:sp>
      <p:sp>
        <p:nvSpPr>
          <p:cNvPr id="3" name="TextBox 2"/>
          <p:cNvSpPr txBox="1"/>
          <p:nvPr/>
        </p:nvSpPr>
        <p:spPr>
          <a:xfrm>
            <a:off x="786219" y="1681542"/>
            <a:ext cx="7907866" cy="584775"/>
          </a:xfrm>
          <a:prstGeom prst="rect">
            <a:avLst/>
          </a:prstGeom>
          <a:noFill/>
        </p:spPr>
        <p:txBody>
          <a:bodyPr wrap="square" rtlCol="0">
            <a:spAutoFit/>
          </a:bodyPr>
          <a:lstStyle/>
          <a:p>
            <a:pPr>
              <a:spcAft>
                <a:spcPts val="600"/>
              </a:spcAft>
            </a:pPr>
            <a:r>
              <a:rPr lang="en-CA" sz="3200" b="1" i="1" dirty="0"/>
              <a:t>Life cycle of a Sun-like star</a:t>
            </a:r>
          </a:p>
        </p:txBody>
      </p:sp>
      <p:sp>
        <p:nvSpPr>
          <p:cNvPr id="4" name="TextBox 3"/>
          <p:cNvSpPr txBox="1"/>
          <p:nvPr/>
        </p:nvSpPr>
        <p:spPr>
          <a:xfrm>
            <a:off x="610373" y="2900578"/>
            <a:ext cx="8085667" cy="1569660"/>
          </a:xfrm>
          <a:prstGeom prst="rect">
            <a:avLst/>
          </a:prstGeom>
          <a:noFill/>
        </p:spPr>
        <p:txBody>
          <a:bodyPr wrap="square" rtlCol="0">
            <a:spAutoFit/>
          </a:bodyPr>
          <a:lstStyle/>
          <a:p>
            <a:pPr>
              <a:spcAft>
                <a:spcPts val="600"/>
              </a:spcAft>
            </a:pPr>
            <a:r>
              <a:rPr lang="en-CA" sz="2400" dirty="0"/>
              <a:t>Our Sun, sometimes called </a:t>
            </a:r>
            <a:r>
              <a:rPr lang="en-CA" sz="2400" b="1" i="1" dirty="0"/>
              <a:t>Sol</a:t>
            </a:r>
            <a:r>
              <a:rPr lang="en-CA" sz="2400" dirty="0"/>
              <a:t>, is a very ordinary star in terms of mass and size.  It radiates </a:t>
            </a:r>
            <a:r>
              <a:rPr lang="en-CA" sz="2400" b="1" dirty="0"/>
              <a:t>3.84×10</a:t>
            </a:r>
            <a:r>
              <a:rPr lang="en-CA" sz="2400" b="1" baseline="30000" dirty="0"/>
              <a:t>26 </a:t>
            </a:r>
            <a:r>
              <a:rPr lang="en-CA" sz="2400" b="1" dirty="0"/>
              <a:t>J · s</a:t>
            </a:r>
            <a:r>
              <a:rPr lang="en-CA" sz="2400" b="1" baseline="30000" dirty="0"/>
              <a:t>−1</a:t>
            </a:r>
            <a:r>
              <a:rPr lang="en-CA" sz="2400" b="1" dirty="0"/>
              <a:t> </a:t>
            </a:r>
            <a:r>
              <a:rPr lang="en-CA" sz="2400" dirty="0"/>
              <a:t>or 384 000 000 000 000 000 000 000 000 </a:t>
            </a:r>
            <a:r>
              <a:rPr lang="en-CA" sz="2400" b="1" dirty="0"/>
              <a:t>W</a:t>
            </a:r>
            <a:r>
              <a:rPr lang="en-CA" sz="2400" dirty="0"/>
              <a:t>, as bright as 4 sextillion 100W light bulbs. </a:t>
            </a:r>
          </a:p>
        </p:txBody>
      </p:sp>
    </p:spTree>
    <p:extLst>
      <p:ext uri="{BB962C8B-B14F-4D97-AF65-F5344CB8AC3E}">
        <p14:creationId xmlns:p14="http://schemas.microsoft.com/office/powerpoint/2010/main" val="662230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261"/>
            <a:ext cx="7886700" cy="1014941"/>
          </a:xfrm>
        </p:spPr>
        <p:txBody>
          <a:bodyPr>
            <a:normAutofit/>
          </a:bodyPr>
          <a:lstStyle/>
          <a:p>
            <a:pPr algn="ctr"/>
            <a:r>
              <a:rPr lang="en-CA" sz="4800" b="1" dirty="0" smtClean="0">
                <a:latin typeface="+mn-lt"/>
              </a:rPr>
              <a:t>Stellar nucleosynthesis</a:t>
            </a:r>
            <a:endParaRPr lang="en-CA" sz="4800" b="1" dirty="0">
              <a:latin typeface="+mn-lt"/>
            </a:endParaRPr>
          </a:p>
        </p:txBody>
      </p:sp>
      <p:sp>
        <p:nvSpPr>
          <p:cNvPr id="3" name="TextBox 2"/>
          <p:cNvSpPr txBox="1"/>
          <p:nvPr/>
        </p:nvSpPr>
        <p:spPr>
          <a:xfrm>
            <a:off x="786219" y="1681542"/>
            <a:ext cx="7907866" cy="584775"/>
          </a:xfrm>
          <a:prstGeom prst="rect">
            <a:avLst/>
          </a:prstGeom>
          <a:noFill/>
        </p:spPr>
        <p:txBody>
          <a:bodyPr wrap="square" rtlCol="0">
            <a:spAutoFit/>
          </a:bodyPr>
          <a:lstStyle/>
          <a:p>
            <a:pPr>
              <a:spcAft>
                <a:spcPts val="600"/>
              </a:spcAft>
            </a:pPr>
            <a:r>
              <a:rPr lang="en-CA" sz="3200" b="1" i="1" dirty="0"/>
              <a:t>Life cycle of a Sun-like star</a:t>
            </a:r>
          </a:p>
        </p:txBody>
      </p:sp>
      <p:sp>
        <p:nvSpPr>
          <p:cNvPr id="6" name="TextBox 5"/>
          <p:cNvSpPr txBox="1"/>
          <p:nvPr/>
        </p:nvSpPr>
        <p:spPr>
          <a:xfrm>
            <a:off x="452805" y="2660340"/>
            <a:ext cx="8280429" cy="1938992"/>
          </a:xfrm>
          <a:prstGeom prst="rect">
            <a:avLst/>
          </a:prstGeom>
          <a:noFill/>
        </p:spPr>
        <p:txBody>
          <a:bodyPr wrap="square" rtlCol="0">
            <a:spAutoFit/>
          </a:bodyPr>
          <a:lstStyle/>
          <a:p>
            <a:r>
              <a:rPr lang="en-CA" sz="2400" dirty="0"/>
              <a:t>4.6 billion years ago, </a:t>
            </a:r>
            <a:r>
              <a:rPr lang="en-CA" sz="2400" dirty="0" smtClean="0"/>
              <a:t>a </a:t>
            </a:r>
            <a:r>
              <a:rPr lang="en-CA" sz="2400" dirty="0"/>
              <a:t>gravity assembled </a:t>
            </a:r>
            <a:r>
              <a:rPr lang="en-CA" sz="2400" dirty="0" smtClean="0"/>
              <a:t>mass </a:t>
            </a:r>
            <a:r>
              <a:rPr lang="en-CA" sz="2400" dirty="0"/>
              <a:t>of </a:t>
            </a:r>
            <a:r>
              <a:rPr lang="en-CA" sz="2400" b="1" i="1" dirty="0"/>
              <a:t>H (93%) </a:t>
            </a:r>
            <a:r>
              <a:rPr lang="en-CA" sz="2400" dirty="0"/>
              <a:t>and </a:t>
            </a:r>
            <a:r>
              <a:rPr lang="en-CA" sz="2400" b="1" i="1" dirty="0"/>
              <a:t>He (7%)</a:t>
            </a:r>
            <a:r>
              <a:rPr lang="en-CA" sz="2400" dirty="0"/>
              <a:t> ignited fusion reactions.  </a:t>
            </a:r>
          </a:p>
          <a:p>
            <a:r>
              <a:rPr lang="en-CA" sz="2400" dirty="0"/>
              <a:t>While there is a mixing of all the trace elemental nuclei that form the periodic table of elements throughout the Sun, density differentiation formed a predominantly </a:t>
            </a:r>
            <a:r>
              <a:rPr lang="en-CA" sz="2400" b="1" i="1" dirty="0"/>
              <a:t>He core </a:t>
            </a:r>
            <a:r>
              <a:rPr lang="en-CA" sz="2400" dirty="0"/>
              <a:t>and </a:t>
            </a:r>
            <a:r>
              <a:rPr lang="en-CA" sz="2400" b="1" i="1" dirty="0"/>
              <a:t>H mantle</a:t>
            </a:r>
            <a:r>
              <a:rPr lang="en-CA" sz="2400" dirty="0"/>
              <a:t>. </a:t>
            </a:r>
          </a:p>
        </p:txBody>
      </p:sp>
    </p:spTree>
    <p:extLst>
      <p:ext uri="{BB962C8B-B14F-4D97-AF65-F5344CB8AC3E}">
        <p14:creationId xmlns:p14="http://schemas.microsoft.com/office/powerpoint/2010/main" val="88214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261"/>
            <a:ext cx="7886700" cy="1014941"/>
          </a:xfrm>
        </p:spPr>
        <p:txBody>
          <a:bodyPr>
            <a:normAutofit/>
          </a:bodyPr>
          <a:lstStyle/>
          <a:p>
            <a:pPr algn="ctr"/>
            <a:r>
              <a:rPr lang="en-CA" sz="4800" b="1" dirty="0" smtClean="0">
                <a:latin typeface="+mn-lt"/>
              </a:rPr>
              <a:t>Stellar nucleosynthesis</a:t>
            </a:r>
            <a:endParaRPr lang="en-CA" sz="4800" b="1" dirty="0">
              <a:latin typeface="+mn-lt"/>
            </a:endParaRPr>
          </a:p>
        </p:txBody>
      </p:sp>
      <p:sp>
        <p:nvSpPr>
          <p:cNvPr id="3" name="TextBox 2"/>
          <p:cNvSpPr txBox="1"/>
          <p:nvPr/>
        </p:nvSpPr>
        <p:spPr>
          <a:xfrm>
            <a:off x="786219" y="1681542"/>
            <a:ext cx="7907866" cy="584775"/>
          </a:xfrm>
          <a:prstGeom prst="rect">
            <a:avLst/>
          </a:prstGeom>
          <a:noFill/>
        </p:spPr>
        <p:txBody>
          <a:bodyPr wrap="square" rtlCol="0">
            <a:spAutoFit/>
          </a:bodyPr>
          <a:lstStyle/>
          <a:p>
            <a:pPr>
              <a:spcAft>
                <a:spcPts val="600"/>
              </a:spcAft>
            </a:pPr>
            <a:r>
              <a:rPr lang="en-CA" sz="3200" b="1" i="1" dirty="0"/>
              <a:t>Life cycle of a Sun-like star</a:t>
            </a:r>
          </a:p>
        </p:txBody>
      </p:sp>
      <p:sp>
        <p:nvSpPr>
          <p:cNvPr id="9" name="TextBox 8"/>
          <p:cNvSpPr txBox="1"/>
          <p:nvPr/>
        </p:nvSpPr>
        <p:spPr>
          <a:xfrm>
            <a:off x="613650" y="2746024"/>
            <a:ext cx="7729131" cy="1938992"/>
          </a:xfrm>
          <a:prstGeom prst="rect">
            <a:avLst/>
          </a:prstGeom>
          <a:noFill/>
        </p:spPr>
        <p:txBody>
          <a:bodyPr wrap="square" rtlCol="0">
            <a:spAutoFit/>
          </a:bodyPr>
          <a:lstStyle/>
          <a:p>
            <a:r>
              <a:rPr lang="en-CA" sz="2400" dirty="0"/>
              <a:t>This </a:t>
            </a:r>
            <a:r>
              <a:rPr lang="en-CA" sz="2400" b="1" dirty="0"/>
              <a:t>fusion “fire” </a:t>
            </a:r>
            <a:r>
              <a:rPr lang="en-CA" sz="2400" dirty="0"/>
              <a:t>has been burning continuously for the past 4.6 billion years but as the </a:t>
            </a:r>
            <a:r>
              <a:rPr lang="en-CA" sz="2400" b="1" dirty="0"/>
              <a:t>He core </a:t>
            </a:r>
            <a:r>
              <a:rPr lang="en-CA" sz="2400" dirty="0" smtClean="0"/>
              <a:t>(the cinder </a:t>
            </a:r>
            <a:r>
              <a:rPr lang="en-CA" sz="2400" dirty="0"/>
              <a:t>of the fusion) grows, the </a:t>
            </a:r>
            <a:r>
              <a:rPr lang="en-CA" sz="2400" b="1" dirty="0" smtClean="0"/>
              <a:t>fusion shell </a:t>
            </a:r>
            <a:r>
              <a:rPr lang="en-CA" sz="2400" dirty="0"/>
              <a:t>grows in volume and the Sun radiates ever more heat.  It is 40% more radiant now that it was 4.6 billion years ago. </a:t>
            </a:r>
          </a:p>
        </p:txBody>
      </p:sp>
    </p:spTree>
    <p:extLst>
      <p:ext uri="{BB962C8B-B14F-4D97-AF65-F5344CB8AC3E}">
        <p14:creationId xmlns:p14="http://schemas.microsoft.com/office/powerpoint/2010/main" val="2540860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261"/>
            <a:ext cx="7886700" cy="1014941"/>
          </a:xfrm>
        </p:spPr>
        <p:txBody>
          <a:bodyPr>
            <a:normAutofit/>
          </a:bodyPr>
          <a:lstStyle/>
          <a:p>
            <a:pPr algn="ctr"/>
            <a:r>
              <a:rPr lang="en-CA" sz="4800" b="1" dirty="0" smtClean="0">
                <a:latin typeface="+mn-lt"/>
              </a:rPr>
              <a:t>Stellar nucleosynthesis</a:t>
            </a:r>
            <a:endParaRPr lang="en-CA" sz="4800" b="1" dirty="0">
              <a:latin typeface="+mn-lt"/>
            </a:endParaRPr>
          </a:p>
        </p:txBody>
      </p:sp>
      <p:sp>
        <p:nvSpPr>
          <p:cNvPr id="3" name="TextBox 2"/>
          <p:cNvSpPr txBox="1"/>
          <p:nvPr/>
        </p:nvSpPr>
        <p:spPr>
          <a:xfrm>
            <a:off x="786219" y="1681542"/>
            <a:ext cx="7907866" cy="584775"/>
          </a:xfrm>
          <a:prstGeom prst="rect">
            <a:avLst/>
          </a:prstGeom>
          <a:noFill/>
        </p:spPr>
        <p:txBody>
          <a:bodyPr wrap="square" rtlCol="0">
            <a:spAutoFit/>
          </a:bodyPr>
          <a:lstStyle/>
          <a:p>
            <a:pPr>
              <a:spcAft>
                <a:spcPts val="600"/>
              </a:spcAft>
            </a:pPr>
            <a:r>
              <a:rPr lang="en-CA" sz="3200" b="1" i="1" dirty="0"/>
              <a:t>Life cycle of a Sun-like star</a:t>
            </a:r>
          </a:p>
        </p:txBody>
      </p:sp>
      <p:pic>
        <p:nvPicPr>
          <p:cNvPr id="10" name="Picture 9"/>
          <p:cNvPicPr>
            <a:picLocks noChangeAspect="1"/>
          </p:cNvPicPr>
          <p:nvPr/>
        </p:nvPicPr>
        <p:blipFill>
          <a:blip r:embed="rId2"/>
          <a:stretch>
            <a:fillRect/>
          </a:stretch>
        </p:blipFill>
        <p:spPr>
          <a:xfrm>
            <a:off x="2012956" y="2314425"/>
            <a:ext cx="4680000" cy="4433802"/>
          </a:xfrm>
          <a:prstGeom prst="rect">
            <a:avLst/>
          </a:prstGeom>
        </p:spPr>
      </p:pic>
    </p:spTree>
    <p:extLst>
      <p:ext uri="{BB962C8B-B14F-4D97-AF65-F5344CB8AC3E}">
        <p14:creationId xmlns:p14="http://schemas.microsoft.com/office/powerpoint/2010/main" val="2252129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261"/>
            <a:ext cx="7886700" cy="1014941"/>
          </a:xfrm>
        </p:spPr>
        <p:txBody>
          <a:bodyPr/>
          <a:lstStyle/>
          <a:p>
            <a:pPr algn="ctr"/>
            <a:r>
              <a:rPr lang="en-CA" b="1" dirty="0" smtClean="0">
                <a:latin typeface="+mn-lt"/>
              </a:rPr>
              <a:t>Stellar nucleosynthesis</a:t>
            </a:r>
            <a:endParaRPr lang="en-CA" b="1" dirty="0">
              <a:latin typeface="+mn-lt"/>
            </a:endParaRPr>
          </a:p>
        </p:txBody>
      </p:sp>
      <p:sp>
        <p:nvSpPr>
          <p:cNvPr id="3" name="TextBox 2"/>
          <p:cNvSpPr txBox="1"/>
          <p:nvPr/>
        </p:nvSpPr>
        <p:spPr>
          <a:xfrm>
            <a:off x="771555" y="1452718"/>
            <a:ext cx="7907866" cy="584775"/>
          </a:xfrm>
          <a:prstGeom prst="rect">
            <a:avLst/>
          </a:prstGeom>
          <a:noFill/>
        </p:spPr>
        <p:txBody>
          <a:bodyPr wrap="square" rtlCol="0">
            <a:spAutoFit/>
          </a:bodyPr>
          <a:lstStyle/>
          <a:p>
            <a:pPr>
              <a:spcAft>
                <a:spcPts val="600"/>
              </a:spcAft>
            </a:pPr>
            <a:r>
              <a:rPr lang="en-CA" sz="3200" b="1" i="1" dirty="0"/>
              <a:t>Life cycle of a Sun-like star</a:t>
            </a:r>
          </a:p>
        </p:txBody>
      </p:sp>
      <p:sp>
        <p:nvSpPr>
          <p:cNvPr id="6" name="TextBox 5"/>
          <p:cNvSpPr txBox="1"/>
          <p:nvPr/>
        </p:nvSpPr>
        <p:spPr>
          <a:xfrm>
            <a:off x="771557" y="5528733"/>
            <a:ext cx="1613933" cy="369332"/>
          </a:xfrm>
          <a:prstGeom prst="rect">
            <a:avLst/>
          </a:prstGeom>
          <a:noFill/>
        </p:spPr>
        <p:txBody>
          <a:bodyPr wrap="square" rtlCol="0">
            <a:spAutoFit/>
          </a:bodyPr>
          <a:lstStyle/>
          <a:p>
            <a:endParaRPr lang="en-CA" dirty="0"/>
          </a:p>
        </p:txBody>
      </p:sp>
      <p:sp>
        <p:nvSpPr>
          <p:cNvPr id="8" name="TextBox 7"/>
          <p:cNvSpPr txBox="1"/>
          <p:nvPr/>
        </p:nvSpPr>
        <p:spPr>
          <a:xfrm>
            <a:off x="564987" y="2276279"/>
            <a:ext cx="8128001" cy="2677656"/>
          </a:xfrm>
          <a:prstGeom prst="rect">
            <a:avLst/>
          </a:prstGeom>
          <a:noFill/>
        </p:spPr>
        <p:txBody>
          <a:bodyPr wrap="square" rtlCol="0">
            <a:spAutoFit/>
          </a:bodyPr>
          <a:lstStyle/>
          <a:p>
            <a:r>
              <a:rPr lang="en-CA" sz="2400" dirty="0"/>
              <a:t>Helium (denser than </a:t>
            </a:r>
            <a:r>
              <a:rPr lang="en-CA" sz="2400" i="1" u="sng" dirty="0"/>
              <a:t>hydrogen</a:t>
            </a:r>
            <a:r>
              <a:rPr lang="en-CA" sz="2400" dirty="0" smtClean="0"/>
              <a:t>) sinks </a:t>
            </a:r>
            <a:r>
              <a:rPr lang="en-CA" sz="2400" dirty="0"/>
              <a:t>into a core. There, it can be ignited into the helium burning stage if the star is large enough that its overlying mass compresses this core to temperatures exceeding about 10</a:t>
            </a:r>
            <a:r>
              <a:rPr lang="en-CA" sz="2400" baseline="30000" dirty="0"/>
              <a:t>10</a:t>
            </a:r>
            <a:r>
              <a:rPr lang="en-CA" sz="2400" dirty="0"/>
              <a:t>K.</a:t>
            </a:r>
            <a:endParaRPr lang="en-CA" sz="2400" b="1" baseline="30000" dirty="0"/>
          </a:p>
          <a:p>
            <a:r>
              <a:rPr lang="en-CA" sz="2400" b="1" baseline="30000" dirty="0"/>
              <a:t>4</a:t>
            </a:r>
            <a:r>
              <a:rPr lang="en-CA" sz="2400" b="1" dirty="0"/>
              <a:t>He</a:t>
            </a:r>
            <a:r>
              <a:rPr lang="en-CA" sz="2400" dirty="0"/>
              <a:t> fusion synthesizes more lithium, </a:t>
            </a:r>
            <a:r>
              <a:rPr lang="en-CA" sz="2400" b="1" dirty="0"/>
              <a:t>Li</a:t>
            </a:r>
            <a:r>
              <a:rPr lang="en-CA" sz="2400" dirty="0"/>
              <a:t>, and beryllium, </a:t>
            </a:r>
            <a:r>
              <a:rPr lang="en-CA" sz="2400" b="1" dirty="0"/>
              <a:t>Be</a:t>
            </a:r>
            <a:r>
              <a:rPr lang="en-CA" sz="2400" dirty="0"/>
              <a:t>, as well as </a:t>
            </a:r>
            <a:r>
              <a:rPr lang="en-CA" sz="2400" b="1" dirty="0"/>
              <a:t>B</a:t>
            </a:r>
            <a:r>
              <a:rPr lang="en-CA" sz="2400" dirty="0"/>
              <a:t>, terminating with the synthesis of carbon, </a:t>
            </a:r>
            <a:r>
              <a:rPr lang="en-CA" sz="2400" b="1" baseline="30000" dirty="0"/>
              <a:t>12</a:t>
            </a:r>
            <a:r>
              <a:rPr lang="en-CA" sz="2400" b="1" dirty="0"/>
              <a:t>C</a:t>
            </a:r>
            <a:r>
              <a:rPr lang="en-CA" sz="2400" dirty="0"/>
              <a:t>. In this stage, the star expands into a </a:t>
            </a:r>
            <a:r>
              <a:rPr lang="en-CA" sz="2400" b="1" dirty="0"/>
              <a:t>“</a:t>
            </a:r>
            <a:r>
              <a:rPr lang="en-CA" sz="2400" b="1" i="1" dirty="0"/>
              <a:t>red-giant</a:t>
            </a:r>
            <a:r>
              <a:rPr lang="en-CA" sz="2400" b="1" dirty="0"/>
              <a:t>” </a:t>
            </a:r>
            <a:r>
              <a:rPr lang="en-CA" sz="2400" dirty="0"/>
              <a:t>star. </a:t>
            </a:r>
            <a:endParaRPr lang="en-CA" sz="2400" b="1" dirty="0"/>
          </a:p>
        </p:txBody>
      </p:sp>
    </p:spTree>
    <p:extLst>
      <p:ext uri="{BB962C8B-B14F-4D97-AF65-F5344CB8AC3E}">
        <p14:creationId xmlns:p14="http://schemas.microsoft.com/office/powerpoint/2010/main" val="1828101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261"/>
            <a:ext cx="7886700" cy="1014941"/>
          </a:xfrm>
        </p:spPr>
        <p:txBody>
          <a:bodyPr/>
          <a:lstStyle/>
          <a:p>
            <a:pPr algn="ctr"/>
            <a:r>
              <a:rPr lang="en-CA" b="1" dirty="0" smtClean="0">
                <a:latin typeface="+mn-lt"/>
              </a:rPr>
              <a:t>Stellar nucleosynthesis</a:t>
            </a:r>
            <a:endParaRPr lang="en-CA" b="1" dirty="0">
              <a:latin typeface="+mn-lt"/>
            </a:endParaRPr>
          </a:p>
        </p:txBody>
      </p:sp>
      <p:sp>
        <p:nvSpPr>
          <p:cNvPr id="3" name="TextBox 2"/>
          <p:cNvSpPr txBox="1"/>
          <p:nvPr/>
        </p:nvSpPr>
        <p:spPr>
          <a:xfrm>
            <a:off x="771555" y="1452718"/>
            <a:ext cx="7907866" cy="584775"/>
          </a:xfrm>
          <a:prstGeom prst="rect">
            <a:avLst/>
          </a:prstGeom>
          <a:noFill/>
        </p:spPr>
        <p:txBody>
          <a:bodyPr wrap="square" rtlCol="0">
            <a:spAutoFit/>
          </a:bodyPr>
          <a:lstStyle/>
          <a:p>
            <a:pPr>
              <a:spcAft>
                <a:spcPts val="600"/>
              </a:spcAft>
            </a:pPr>
            <a:r>
              <a:rPr lang="en-CA" sz="3200" b="1" i="1" dirty="0"/>
              <a:t>Life cycle of a Sun-like star</a:t>
            </a:r>
          </a:p>
        </p:txBody>
      </p:sp>
      <p:pic>
        <p:nvPicPr>
          <p:cNvPr id="4" name="Picture 3"/>
          <p:cNvPicPr>
            <a:picLocks noChangeAspect="1"/>
          </p:cNvPicPr>
          <p:nvPr/>
        </p:nvPicPr>
        <p:blipFill>
          <a:blip r:embed="rId2"/>
          <a:stretch>
            <a:fillRect/>
          </a:stretch>
        </p:blipFill>
        <p:spPr>
          <a:xfrm>
            <a:off x="2232000" y="2080467"/>
            <a:ext cx="4680000" cy="4336166"/>
          </a:xfrm>
          <a:prstGeom prst="rect">
            <a:avLst/>
          </a:prstGeom>
        </p:spPr>
      </p:pic>
      <p:sp>
        <p:nvSpPr>
          <p:cNvPr id="6" name="TextBox 5"/>
          <p:cNvSpPr txBox="1"/>
          <p:nvPr/>
        </p:nvSpPr>
        <p:spPr>
          <a:xfrm>
            <a:off x="771557" y="5528733"/>
            <a:ext cx="1613933" cy="369332"/>
          </a:xfrm>
          <a:prstGeom prst="rect">
            <a:avLst/>
          </a:prstGeom>
          <a:noFill/>
        </p:spPr>
        <p:txBody>
          <a:bodyPr wrap="square" rtlCol="0">
            <a:spAutoFit/>
          </a:bodyPr>
          <a:lstStyle/>
          <a:p>
            <a:endParaRPr lang="en-CA" dirty="0"/>
          </a:p>
        </p:txBody>
      </p:sp>
    </p:spTree>
    <p:extLst>
      <p:ext uri="{BB962C8B-B14F-4D97-AF65-F5344CB8AC3E}">
        <p14:creationId xmlns:p14="http://schemas.microsoft.com/office/powerpoint/2010/main" val="2692302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261"/>
            <a:ext cx="7886700" cy="1014941"/>
          </a:xfrm>
        </p:spPr>
        <p:txBody>
          <a:bodyPr/>
          <a:lstStyle/>
          <a:p>
            <a:pPr algn="ctr"/>
            <a:r>
              <a:rPr lang="en-CA" b="1" dirty="0" smtClean="0">
                <a:latin typeface="+mn-lt"/>
              </a:rPr>
              <a:t>Stellar nucleosynthesis</a:t>
            </a:r>
            <a:endParaRPr lang="en-CA" b="1" dirty="0">
              <a:latin typeface="+mn-lt"/>
            </a:endParaRPr>
          </a:p>
        </p:txBody>
      </p:sp>
      <p:sp>
        <p:nvSpPr>
          <p:cNvPr id="3" name="TextBox 2"/>
          <p:cNvSpPr txBox="1"/>
          <p:nvPr/>
        </p:nvSpPr>
        <p:spPr>
          <a:xfrm>
            <a:off x="771555" y="1452718"/>
            <a:ext cx="7907866" cy="584775"/>
          </a:xfrm>
          <a:prstGeom prst="rect">
            <a:avLst/>
          </a:prstGeom>
          <a:noFill/>
        </p:spPr>
        <p:txBody>
          <a:bodyPr wrap="square" rtlCol="0">
            <a:spAutoFit/>
          </a:bodyPr>
          <a:lstStyle/>
          <a:p>
            <a:pPr>
              <a:spcAft>
                <a:spcPts val="600"/>
              </a:spcAft>
            </a:pPr>
            <a:r>
              <a:rPr lang="en-CA" sz="3200" b="1" i="1" dirty="0"/>
              <a:t>Life cycle of a Sun-like star</a:t>
            </a:r>
          </a:p>
        </p:txBody>
      </p:sp>
      <p:sp>
        <p:nvSpPr>
          <p:cNvPr id="6" name="TextBox 5"/>
          <p:cNvSpPr txBox="1"/>
          <p:nvPr/>
        </p:nvSpPr>
        <p:spPr>
          <a:xfrm>
            <a:off x="771557" y="5528733"/>
            <a:ext cx="1613933" cy="369332"/>
          </a:xfrm>
          <a:prstGeom prst="rect">
            <a:avLst/>
          </a:prstGeom>
          <a:noFill/>
        </p:spPr>
        <p:txBody>
          <a:bodyPr wrap="square" rtlCol="0">
            <a:spAutoFit/>
          </a:bodyPr>
          <a:lstStyle/>
          <a:p>
            <a:endParaRPr lang="en-CA" dirty="0"/>
          </a:p>
        </p:txBody>
      </p:sp>
      <p:sp>
        <p:nvSpPr>
          <p:cNvPr id="9" name="TextBox 8"/>
          <p:cNvSpPr txBox="1"/>
          <p:nvPr/>
        </p:nvSpPr>
        <p:spPr>
          <a:xfrm>
            <a:off x="705665" y="2929237"/>
            <a:ext cx="8139731" cy="1200329"/>
          </a:xfrm>
          <a:prstGeom prst="rect">
            <a:avLst/>
          </a:prstGeom>
          <a:noFill/>
        </p:spPr>
        <p:txBody>
          <a:bodyPr wrap="square" rtlCol="0">
            <a:spAutoFit/>
          </a:bodyPr>
          <a:lstStyle/>
          <a:p>
            <a:r>
              <a:rPr lang="en-CA" sz="2400" dirty="0"/>
              <a:t>If the star is large enough (Our Sun is, barely large enough!), it will even bring this </a:t>
            </a:r>
            <a:r>
              <a:rPr lang="en-CA" sz="2400" b="1" baseline="30000" dirty="0"/>
              <a:t>12</a:t>
            </a:r>
            <a:r>
              <a:rPr lang="en-CA" sz="2400" b="1" dirty="0"/>
              <a:t>C</a:t>
            </a:r>
            <a:r>
              <a:rPr lang="en-CA" sz="2400" dirty="0"/>
              <a:t> to burn through the “</a:t>
            </a:r>
            <a:r>
              <a:rPr lang="en-CA" sz="2400" b="1" i="1" dirty="0"/>
              <a:t>CNO process</a:t>
            </a:r>
            <a:r>
              <a:rPr lang="en-CA" sz="2400" dirty="0"/>
              <a:t>” fusing substantial quantities of </a:t>
            </a:r>
            <a:r>
              <a:rPr lang="en-CA" sz="2400" b="1" baseline="30000" dirty="0"/>
              <a:t>13</a:t>
            </a:r>
            <a:r>
              <a:rPr lang="en-CA" sz="2400" b="1" dirty="0"/>
              <a:t>C</a:t>
            </a:r>
            <a:r>
              <a:rPr lang="en-CA" sz="2400" dirty="0"/>
              <a:t>, </a:t>
            </a:r>
            <a:r>
              <a:rPr lang="en-CA" sz="2400" b="1" baseline="30000" dirty="0"/>
              <a:t>13</a:t>
            </a:r>
            <a:r>
              <a:rPr lang="en-CA" sz="2400" b="1" dirty="0"/>
              <a:t>N</a:t>
            </a:r>
            <a:r>
              <a:rPr lang="en-CA" sz="2400" dirty="0"/>
              <a:t>, </a:t>
            </a:r>
            <a:r>
              <a:rPr lang="en-CA" sz="2400" b="1" baseline="30000" dirty="0"/>
              <a:t>14</a:t>
            </a:r>
            <a:r>
              <a:rPr lang="en-CA" sz="2400" b="1" dirty="0"/>
              <a:t>N</a:t>
            </a:r>
            <a:r>
              <a:rPr lang="en-CA" sz="2400" dirty="0"/>
              <a:t>, </a:t>
            </a:r>
            <a:r>
              <a:rPr lang="en-CA" sz="2400" b="1" baseline="30000" dirty="0"/>
              <a:t>15</a:t>
            </a:r>
            <a:r>
              <a:rPr lang="en-CA" sz="2400" b="1" dirty="0"/>
              <a:t>N</a:t>
            </a:r>
            <a:r>
              <a:rPr lang="en-CA" sz="2400" dirty="0"/>
              <a:t> and </a:t>
            </a:r>
            <a:r>
              <a:rPr lang="en-CA" sz="2400" b="1" baseline="30000" dirty="0"/>
              <a:t>15</a:t>
            </a:r>
            <a:r>
              <a:rPr lang="en-CA" sz="2400" b="1" dirty="0"/>
              <a:t>O</a:t>
            </a:r>
          </a:p>
        </p:txBody>
      </p:sp>
    </p:spTree>
    <p:extLst>
      <p:ext uri="{BB962C8B-B14F-4D97-AF65-F5344CB8AC3E}">
        <p14:creationId xmlns:p14="http://schemas.microsoft.com/office/powerpoint/2010/main" val="319490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261"/>
            <a:ext cx="7886700" cy="1014941"/>
          </a:xfrm>
        </p:spPr>
        <p:txBody>
          <a:bodyPr/>
          <a:lstStyle/>
          <a:p>
            <a:pPr algn="ctr"/>
            <a:r>
              <a:rPr lang="en-CA" b="1" dirty="0" smtClean="0">
                <a:latin typeface="+mn-lt"/>
              </a:rPr>
              <a:t>Stellar nucleosynthesis</a:t>
            </a:r>
            <a:endParaRPr lang="en-CA" b="1" dirty="0">
              <a:latin typeface="+mn-lt"/>
            </a:endParaRPr>
          </a:p>
        </p:txBody>
      </p:sp>
      <p:sp>
        <p:nvSpPr>
          <p:cNvPr id="3" name="TextBox 2"/>
          <p:cNvSpPr txBox="1"/>
          <p:nvPr/>
        </p:nvSpPr>
        <p:spPr>
          <a:xfrm>
            <a:off x="771555" y="1452718"/>
            <a:ext cx="7907866" cy="584775"/>
          </a:xfrm>
          <a:prstGeom prst="rect">
            <a:avLst/>
          </a:prstGeom>
          <a:noFill/>
        </p:spPr>
        <p:txBody>
          <a:bodyPr wrap="square" rtlCol="0">
            <a:spAutoFit/>
          </a:bodyPr>
          <a:lstStyle/>
          <a:p>
            <a:pPr>
              <a:spcAft>
                <a:spcPts val="600"/>
              </a:spcAft>
            </a:pPr>
            <a:r>
              <a:rPr lang="en-CA" sz="3200" b="1" i="1" dirty="0"/>
              <a:t>Life cycle of a Sun-like star</a:t>
            </a:r>
          </a:p>
        </p:txBody>
      </p:sp>
      <p:sp>
        <p:nvSpPr>
          <p:cNvPr id="5" name="TextBox 4"/>
          <p:cNvSpPr txBox="1"/>
          <p:nvPr/>
        </p:nvSpPr>
        <p:spPr>
          <a:xfrm>
            <a:off x="693933" y="2501322"/>
            <a:ext cx="8128000" cy="1569660"/>
          </a:xfrm>
          <a:prstGeom prst="rect">
            <a:avLst/>
          </a:prstGeom>
          <a:noFill/>
        </p:spPr>
        <p:txBody>
          <a:bodyPr wrap="square" rtlCol="0">
            <a:spAutoFit/>
          </a:bodyPr>
          <a:lstStyle/>
          <a:p>
            <a:r>
              <a:rPr lang="en-CA" sz="2400" dirty="0"/>
              <a:t>This is not the endpoint for our Sun but stars only slightly less massive that our Sun do not evolve beyond this point.  For them, the fusion fires eventually burn out and the star collapses under gravity to form a “</a:t>
            </a:r>
            <a:r>
              <a:rPr lang="en-CA" sz="2400" b="1" i="1" dirty="0"/>
              <a:t>white dwarf</a:t>
            </a:r>
            <a:r>
              <a:rPr lang="en-CA" sz="2400" dirty="0"/>
              <a:t>” star.</a:t>
            </a:r>
          </a:p>
        </p:txBody>
      </p:sp>
      <p:sp>
        <p:nvSpPr>
          <p:cNvPr id="6" name="TextBox 5"/>
          <p:cNvSpPr txBox="1"/>
          <p:nvPr/>
        </p:nvSpPr>
        <p:spPr>
          <a:xfrm>
            <a:off x="771557" y="5528733"/>
            <a:ext cx="1613933" cy="369332"/>
          </a:xfrm>
          <a:prstGeom prst="rect">
            <a:avLst/>
          </a:prstGeom>
          <a:noFill/>
        </p:spPr>
        <p:txBody>
          <a:bodyPr wrap="square" rtlCol="0">
            <a:spAutoFit/>
          </a:bodyPr>
          <a:lstStyle/>
          <a:p>
            <a:endParaRPr lang="en-CA" dirty="0"/>
          </a:p>
        </p:txBody>
      </p:sp>
    </p:spTree>
    <p:extLst>
      <p:ext uri="{BB962C8B-B14F-4D97-AF65-F5344CB8AC3E}">
        <p14:creationId xmlns:p14="http://schemas.microsoft.com/office/powerpoint/2010/main" val="855378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261"/>
            <a:ext cx="7886700" cy="1014941"/>
          </a:xfrm>
        </p:spPr>
        <p:txBody>
          <a:bodyPr/>
          <a:lstStyle/>
          <a:p>
            <a:pPr algn="ctr"/>
            <a:r>
              <a:rPr lang="en-CA" b="1" dirty="0" smtClean="0">
                <a:latin typeface="+mn-lt"/>
              </a:rPr>
              <a:t>Stellar nucleosynthesis</a:t>
            </a:r>
            <a:endParaRPr lang="en-CA" b="1" dirty="0">
              <a:latin typeface="+mn-lt"/>
            </a:endParaRPr>
          </a:p>
        </p:txBody>
      </p:sp>
      <p:sp>
        <p:nvSpPr>
          <p:cNvPr id="3" name="TextBox 2"/>
          <p:cNvSpPr txBox="1"/>
          <p:nvPr/>
        </p:nvSpPr>
        <p:spPr>
          <a:xfrm>
            <a:off x="771555" y="1452718"/>
            <a:ext cx="7907866" cy="584775"/>
          </a:xfrm>
          <a:prstGeom prst="rect">
            <a:avLst/>
          </a:prstGeom>
          <a:noFill/>
        </p:spPr>
        <p:txBody>
          <a:bodyPr wrap="square" rtlCol="0">
            <a:spAutoFit/>
          </a:bodyPr>
          <a:lstStyle/>
          <a:p>
            <a:pPr>
              <a:spcAft>
                <a:spcPts val="600"/>
              </a:spcAft>
            </a:pPr>
            <a:r>
              <a:rPr lang="en-CA" sz="3200" b="1" i="1" dirty="0"/>
              <a:t>Life cycle of a Sun-like star</a:t>
            </a:r>
          </a:p>
        </p:txBody>
      </p:sp>
      <p:sp>
        <p:nvSpPr>
          <p:cNvPr id="6" name="TextBox 5"/>
          <p:cNvSpPr txBox="1"/>
          <p:nvPr/>
        </p:nvSpPr>
        <p:spPr>
          <a:xfrm>
            <a:off x="771557" y="5528733"/>
            <a:ext cx="1613933" cy="369332"/>
          </a:xfrm>
          <a:prstGeom prst="rect">
            <a:avLst/>
          </a:prstGeom>
          <a:noFill/>
        </p:spPr>
        <p:txBody>
          <a:bodyPr wrap="square" rtlCol="0">
            <a:spAutoFit/>
          </a:bodyPr>
          <a:lstStyle/>
          <a:p>
            <a:endParaRPr lang="en-CA" dirty="0"/>
          </a:p>
        </p:txBody>
      </p:sp>
      <p:pic>
        <p:nvPicPr>
          <p:cNvPr id="7" name="Picture 6"/>
          <p:cNvPicPr>
            <a:picLocks noChangeAspect="1"/>
          </p:cNvPicPr>
          <p:nvPr/>
        </p:nvPicPr>
        <p:blipFill>
          <a:blip r:embed="rId2"/>
          <a:stretch>
            <a:fillRect/>
          </a:stretch>
        </p:blipFill>
        <p:spPr>
          <a:xfrm>
            <a:off x="893884" y="2991722"/>
            <a:ext cx="6934200" cy="1714500"/>
          </a:xfrm>
          <a:prstGeom prst="rect">
            <a:avLst/>
          </a:prstGeom>
        </p:spPr>
      </p:pic>
      <p:sp>
        <p:nvSpPr>
          <p:cNvPr id="10" name="Rectangle 9"/>
          <p:cNvSpPr/>
          <p:nvPr/>
        </p:nvSpPr>
        <p:spPr>
          <a:xfrm>
            <a:off x="1466850" y="6151830"/>
            <a:ext cx="6210300" cy="307777"/>
          </a:xfrm>
          <a:prstGeom prst="rect">
            <a:avLst/>
          </a:prstGeom>
        </p:spPr>
        <p:txBody>
          <a:bodyPr wrap="square">
            <a:spAutoFit/>
          </a:bodyPr>
          <a:lstStyle/>
          <a:p>
            <a:r>
              <a:rPr lang="en-CA" sz="1400" dirty="0">
                <a:solidFill>
                  <a:srgbClr val="FF0000"/>
                </a:solidFill>
              </a:rPr>
              <a:t>By </a:t>
            </a:r>
            <a:r>
              <a:rPr lang="en-CA" sz="1400" dirty="0" err="1">
                <a:solidFill>
                  <a:srgbClr val="FF0000"/>
                </a:solidFill>
              </a:rPr>
              <a:t>Oliverbeatson</a:t>
            </a:r>
            <a:r>
              <a:rPr lang="en-CA" sz="1400" dirty="0">
                <a:solidFill>
                  <a:srgbClr val="FF0000"/>
                </a:solidFill>
              </a:rPr>
              <a:t> (Own work) [Public domain], via Wikimedia Commons</a:t>
            </a:r>
          </a:p>
        </p:txBody>
      </p:sp>
    </p:spTree>
    <p:extLst>
      <p:ext uri="{BB962C8B-B14F-4D97-AF65-F5344CB8AC3E}">
        <p14:creationId xmlns:p14="http://schemas.microsoft.com/office/powerpoint/2010/main" val="691673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800" b="1" dirty="0" smtClean="0">
                <a:latin typeface="+mn-lt"/>
              </a:rPr>
              <a:t>The matter of the Universe</a:t>
            </a:r>
            <a:endParaRPr lang="en-CA" sz="4800" b="1" dirty="0">
              <a:latin typeface="+mn-lt"/>
            </a:endParaRPr>
          </a:p>
        </p:txBody>
      </p:sp>
      <p:sp>
        <p:nvSpPr>
          <p:cNvPr id="3" name="TextBox 2"/>
          <p:cNvSpPr txBox="1"/>
          <p:nvPr/>
        </p:nvSpPr>
        <p:spPr>
          <a:xfrm>
            <a:off x="799141" y="1552176"/>
            <a:ext cx="7622561" cy="4585871"/>
          </a:xfrm>
          <a:prstGeom prst="rect">
            <a:avLst/>
          </a:prstGeom>
          <a:noFill/>
        </p:spPr>
        <p:txBody>
          <a:bodyPr wrap="square" rtlCol="0">
            <a:spAutoFit/>
          </a:bodyPr>
          <a:lstStyle/>
          <a:p>
            <a:pPr>
              <a:spcAft>
                <a:spcPts val="600"/>
              </a:spcAft>
            </a:pPr>
            <a:r>
              <a:rPr lang="en-CA" sz="2000" dirty="0"/>
              <a:t>We know the Earth is old… 4.567 billion years old!  We know that it is made up of minerals and rocks and water and atmosphere but we may reasonably ask, </a:t>
            </a:r>
            <a:r>
              <a:rPr lang="en-CA" sz="2000" b="1" i="1" dirty="0"/>
              <a:t>“Where did all the elements and isotopes that make up this stuff of the Earth come from?”. </a:t>
            </a:r>
          </a:p>
          <a:p>
            <a:pPr marL="541338" lvl="1" indent="-269875">
              <a:spcAft>
                <a:spcPts val="600"/>
              </a:spcAft>
              <a:buFont typeface="Arial" panose="020B0604020202020204" pitchFamily="34" charset="0"/>
              <a:buChar char="•"/>
            </a:pPr>
            <a:r>
              <a:rPr lang="en-CA" sz="2000" dirty="0"/>
              <a:t>In 1957, Burbidge, Burbidge, Fowler and Hoyle (</a:t>
            </a:r>
            <a:r>
              <a:rPr lang="en-CA" sz="2000" b="1" dirty="0"/>
              <a:t>B</a:t>
            </a:r>
            <a:r>
              <a:rPr lang="en-CA" sz="2000" b="1" baseline="30000" dirty="0"/>
              <a:t>2</a:t>
            </a:r>
            <a:r>
              <a:rPr lang="en-CA" sz="2000" b="1" dirty="0"/>
              <a:t>FH</a:t>
            </a:r>
            <a:r>
              <a:rPr lang="en-CA" sz="2000" dirty="0"/>
              <a:t>) described a sequence of development for the origin of all normal elements and materials: </a:t>
            </a:r>
            <a:r>
              <a:rPr lang="en-CA" sz="2000" b="1" dirty="0">
                <a:hlinkClick r:id="rId2"/>
              </a:rPr>
              <a:t>Nucleosynthesis</a:t>
            </a:r>
            <a:r>
              <a:rPr lang="en-CA" sz="2000" dirty="0"/>
              <a:t>.  </a:t>
            </a:r>
          </a:p>
          <a:p>
            <a:pPr marL="541338" lvl="1" indent="-269875">
              <a:spcAft>
                <a:spcPts val="600"/>
              </a:spcAft>
              <a:buFont typeface="Arial" panose="020B0604020202020204" pitchFamily="34" charset="0"/>
              <a:buChar char="•"/>
            </a:pPr>
            <a:r>
              <a:rPr lang="en-CA" sz="2000" dirty="0"/>
              <a:t>In an infinitesimal moment of time after some initiating process, an incredibly hot (perhaps more than 10</a:t>
            </a:r>
            <a:r>
              <a:rPr lang="en-CA" sz="2000" baseline="30000" dirty="0"/>
              <a:t>27</a:t>
            </a:r>
            <a:r>
              <a:rPr lang="en-CA" sz="2000" dirty="0"/>
              <a:t>K) extremely compressed ball of pure energy exploded forth our universe... </a:t>
            </a:r>
            <a:r>
              <a:rPr lang="en-CA" sz="2000" b="1" i="1" dirty="0"/>
              <a:t>Big Bang</a:t>
            </a:r>
            <a:r>
              <a:rPr lang="en-CA" sz="2000" dirty="0"/>
              <a:t>...</a:t>
            </a:r>
          </a:p>
          <a:p>
            <a:pPr marL="541338" lvl="1" indent="-269875">
              <a:spcAft>
                <a:spcPts val="600"/>
              </a:spcAft>
              <a:buFont typeface="Arial" panose="020B0604020202020204" pitchFamily="34" charset="0"/>
              <a:buChar char="•"/>
            </a:pPr>
            <a:r>
              <a:rPr lang="en-CA" sz="2000" dirty="0"/>
              <a:t>As this explosion expands, it cools by </a:t>
            </a:r>
            <a:r>
              <a:rPr lang="en-CA" sz="2000" dirty="0">
                <a:hlinkClick r:id="rId3"/>
              </a:rPr>
              <a:t>adiabatic expansion</a:t>
            </a:r>
            <a:r>
              <a:rPr lang="en-CA" sz="2000" dirty="0"/>
              <a:t>.</a:t>
            </a:r>
          </a:p>
          <a:p>
            <a:pPr lvl="1">
              <a:spcAft>
                <a:spcPts val="600"/>
              </a:spcAft>
            </a:pPr>
            <a:endParaRPr lang="en-CA" sz="3200" dirty="0"/>
          </a:p>
        </p:txBody>
      </p:sp>
    </p:spTree>
    <p:extLst>
      <p:ext uri="{BB962C8B-B14F-4D97-AF65-F5344CB8AC3E}">
        <p14:creationId xmlns:p14="http://schemas.microsoft.com/office/powerpoint/2010/main" val="1307978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063" y="277880"/>
            <a:ext cx="5450414" cy="1325563"/>
          </a:xfrm>
        </p:spPr>
        <p:txBody>
          <a:bodyPr>
            <a:noAutofit/>
          </a:bodyPr>
          <a:lstStyle/>
          <a:p>
            <a:r>
              <a:rPr lang="en-CA" sz="4800" b="1" dirty="0" smtClean="0">
                <a:latin typeface="+mn-lt"/>
              </a:rPr>
              <a:t>The heavy elements</a:t>
            </a:r>
            <a:endParaRPr lang="en-CA" sz="4800" b="1" dirty="0">
              <a:latin typeface="+mn-lt"/>
            </a:endParaRPr>
          </a:p>
        </p:txBody>
      </p:sp>
      <p:pic>
        <p:nvPicPr>
          <p:cNvPr id="4" name="Picture 3"/>
          <p:cNvPicPr>
            <a:picLocks noChangeAspect="1"/>
          </p:cNvPicPr>
          <p:nvPr/>
        </p:nvPicPr>
        <p:blipFill>
          <a:blip r:embed="rId2"/>
          <a:stretch>
            <a:fillRect/>
          </a:stretch>
        </p:blipFill>
        <p:spPr>
          <a:xfrm>
            <a:off x="2475636" y="1737782"/>
            <a:ext cx="4562282" cy="4320000"/>
          </a:xfrm>
          <a:prstGeom prst="rect">
            <a:avLst/>
          </a:prstGeom>
        </p:spPr>
      </p:pic>
    </p:spTree>
    <p:extLst>
      <p:ext uri="{BB962C8B-B14F-4D97-AF65-F5344CB8AC3E}">
        <p14:creationId xmlns:p14="http://schemas.microsoft.com/office/powerpoint/2010/main" val="795468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063" y="277880"/>
            <a:ext cx="5450414" cy="1325563"/>
          </a:xfrm>
        </p:spPr>
        <p:txBody>
          <a:bodyPr>
            <a:noAutofit/>
          </a:bodyPr>
          <a:lstStyle/>
          <a:p>
            <a:r>
              <a:rPr lang="en-CA" sz="4800" b="1" dirty="0" smtClean="0">
                <a:latin typeface="+mn-lt"/>
              </a:rPr>
              <a:t>The heavy elements</a:t>
            </a:r>
            <a:endParaRPr lang="en-CA" sz="4800" b="1" dirty="0">
              <a:latin typeface="+mn-lt"/>
            </a:endParaRPr>
          </a:p>
        </p:txBody>
      </p:sp>
      <p:sp>
        <p:nvSpPr>
          <p:cNvPr id="3" name="TextBox 2"/>
          <p:cNvSpPr txBox="1"/>
          <p:nvPr/>
        </p:nvSpPr>
        <p:spPr>
          <a:xfrm>
            <a:off x="1018743" y="2254086"/>
            <a:ext cx="7476068" cy="1938992"/>
          </a:xfrm>
          <a:prstGeom prst="rect">
            <a:avLst/>
          </a:prstGeom>
          <a:noFill/>
        </p:spPr>
        <p:txBody>
          <a:bodyPr wrap="square" rtlCol="0">
            <a:spAutoFit/>
          </a:bodyPr>
          <a:lstStyle/>
          <a:p>
            <a:r>
              <a:rPr lang="en-CA" sz="2400" dirty="0"/>
              <a:t>Fusion processes in large stars, up to 3 or 4 times the mass of the Sun, can fuse all elements and isotopes up to and including those of iron </a:t>
            </a:r>
            <a:r>
              <a:rPr lang="en-CA" sz="2400" b="1" baseline="30000" dirty="0"/>
              <a:t>56</a:t>
            </a:r>
            <a:r>
              <a:rPr lang="en-CA" sz="2400" b="1" dirty="0"/>
              <a:t>Fe</a:t>
            </a:r>
            <a:r>
              <a:rPr lang="en-CA" sz="2400" dirty="0"/>
              <a:t>... but, then, nothing!</a:t>
            </a:r>
          </a:p>
          <a:p>
            <a:endParaRPr lang="en-CA" sz="2400" dirty="0"/>
          </a:p>
          <a:p>
            <a:r>
              <a:rPr lang="en-CA" sz="2400" b="1" i="1" dirty="0"/>
              <a:t>Nothing?</a:t>
            </a:r>
          </a:p>
        </p:txBody>
      </p:sp>
    </p:spTree>
    <p:extLst>
      <p:ext uri="{BB962C8B-B14F-4D97-AF65-F5344CB8AC3E}">
        <p14:creationId xmlns:p14="http://schemas.microsoft.com/office/powerpoint/2010/main" val="2852234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063" y="277880"/>
            <a:ext cx="5450414" cy="1325563"/>
          </a:xfrm>
        </p:spPr>
        <p:txBody>
          <a:bodyPr>
            <a:noAutofit/>
          </a:bodyPr>
          <a:lstStyle/>
          <a:p>
            <a:r>
              <a:rPr lang="en-CA" sz="4800" b="1" dirty="0" smtClean="0">
                <a:latin typeface="+mn-lt"/>
              </a:rPr>
              <a:t>The heavy elements</a:t>
            </a:r>
            <a:endParaRPr lang="en-CA" sz="4800" b="1" dirty="0">
              <a:latin typeface="+mn-lt"/>
            </a:endParaRPr>
          </a:p>
        </p:txBody>
      </p:sp>
      <p:sp>
        <p:nvSpPr>
          <p:cNvPr id="5" name="TextBox 4"/>
          <p:cNvSpPr txBox="1"/>
          <p:nvPr/>
        </p:nvSpPr>
        <p:spPr>
          <a:xfrm flipH="1">
            <a:off x="522154" y="1676710"/>
            <a:ext cx="8261037" cy="3785652"/>
          </a:xfrm>
          <a:prstGeom prst="rect">
            <a:avLst/>
          </a:prstGeom>
          <a:noFill/>
        </p:spPr>
        <p:txBody>
          <a:bodyPr wrap="square" rtlCol="0">
            <a:spAutoFit/>
          </a:bodyPr>
          <a:lstStyle/>
          <a:p>
            <a:r>
              <a:rPr lang="en-CA" sz="2400" b="1" i="1" dirty="0"/>
              <a:t>Life cycle of a star 10x the mass of our Sun</a:t>
            </a:r>
            <a:r>
              <a:rPr lang="en-CA" sz="2400" dirty="0"/>
              <a:t>.</a:t>
            </a:r>
          </a:p>
          <a:p>
            <a:pPr marL="342900" indent="-342900">
              <a:buFont typeface="Arial" panose="020B0604020202020204" pitchFamily="34" charset="0"/>
              <a:buChar char="•"/>
            </a:pPr>
            <a:r>
              <a:rPr lang="en-CA" sz="2400" dirty="0"/>
              <a:t>Hydrogen fusion (from </a:t>
            </a:r>
            <a:r>
              <a:rPr lang="en-CA" sz="2400" b="1" dirty="0"/>
              <a:t>H</a:t>
            </a:r>
            <a:r>
              <a:rPr lang="en-CA" sz="2400" dirty="0"/>
              <a:t>, produce </a:t>
            </a:r>
            <a:r>
              <a:rPr lang="en-CA" sz="2400" b="1" dirty="0"/>
              <a:t>He</a:t>
            </a:r>
            <a:r>
              <a:rPr lang="en-CA" sz="2400" dirty="0"/>
              <a:t> and traces of </a:t>
            </a:r>
            <a:r>
              <a:rPr lang="en-CA" sz="2400" b="1" dirty="0"/>
              <a:t>Li</a:t>
            </a:r>
            <a:r>
              <a:rPr lang="en-CA" sz="2400" dirty="0"/>
              <a:t> and </a:t>
            </a:r>
            <a:r>
              <a:rPr lang="en-CA" sz="2400" b="1" dirty="0"/>
              <a:t>Be</a:t>
            </a:r>
            <a:r>
              <a:rPr lang="en-CA" sz="2400" dirty="0"/>
              <a:t>):  ≈ 10,000,000 years.</a:t>
            </a:r>
          </a:p>
          <a:p>
            <a:pPr marL="342900" indent="-342900">
              <a:buFont typeface="Arial" panose="020B0604020202020204" pitchFamily="34" charset="0"/>
              <a:buChar char="•"/>
            </a:pPr>
            <a:r>
              <a:rPr lang="en-CA" sz="2400" dirty="0"/>
              <a:t>Helium burning (produce Li, Be, B and C): ≈ 1,000,000 years.</a:t>
            </a:r>
          </a:p>
          <a:p>
            <a:pPr marL="342900" indent="-342900">
              <a:buFont typeface="Arial" panose="020B0604020202020204" pitchFamily="34" charset="0"/>
              <a:buChar char="•"/>
            </a:pPr>
            <a:r>
              <a:rPr lang="en-CA" sz="2400" dirty="0"/>
              <a:t>Carbon burning (produce </a:t>
            </a:r>
            <a:r>
              <a:rPr lang="en-CA" sz="2400" b="1" dirty="0"/>
              <a:t>N</a:t>
            </a:r>
            <a:r>
              <a:rPr lang="en-CA" sz="2400" dirty="0"/>
              <a:t> and </a:t>
            </a:r>
            <a:r>
              <a:rPr lang="en-CA" sz="2400" b="1" dirty="0"/>
              <a:t>O</a:t>
            </a:r>
            <a:r>
              <a:rPr lang="en-CA" sz="2400" dirty="0"/>
              <a:t>): ≈ 300 years.</a:t>
            </a:r>
          </a:p>
          <a:p>
            <a:pPr marL="342900" indent="-342900">
              <a:buFont typeface="Arial" panose="020B0604020202020204" pitchFamily="34" charset="0"/>
              <a:buChar char="•"/>
            </a:pPr>
            <a:r>
              <a:rPr lang="en-CA" sz="2400" dirty="0"/>
              <a:t>Oxygen burning (produce </a:t>
            </a:r>
            <a:r>
              <a:rPr lang="en-CA" sz="2400" b="1" dirty="0"/>
              <a:t>F, Ne, Na, Mg, Al </a:t>
            </a:r>
            <a:r>
              <a:rPr lang="en-CA" sz="2400" dirty="0"/>
              <a:t>and </a:t>
            </a:r>
            <a:r>
              <a:rPr lang="en-CA" sz="2400" b="1" dirty="0"/>
              <a:t>Si</a:t>
            </a:r>
            <a:r>
              <a:rPr lang="en-CA" sz="2400" dirty="0"/>
              <a:t>): ≈ 8 months.</a:t>
            </a:r>
          </a:p>
          <a:p>
            <a:pPr marL="342900" indent="-342900">
              <a:buFont typeface="Arial" panose="020B0604020202020204" pitchFamily="34" charset="0"/>
              <a:buChar char="•"/>
            </a:pPr>
            <a:r>
              <a:rPr lang="en-CA" sz="2400" dirty="0"/>
              <a:t>Silicon burning (produce </a:t>
            </a:r>
            <a:r>
              <a:rPr lang="en-CA" sz="2400" b="1" dirty="0"/>
              <a:t>P, S, Cl, </a:t>
            </a:r>
            <a:r>
              <a:rPr lang="en-CA" sz="2400" b="1" dirty="0" err="1"/>
              <a:t>Ar</a:t>
            </a:r>
            <a:r>
              <a:rPr lang="en-CA" sz="2400" b="1" dirty="0"/>
              <a:t>, K, Ca, </a:t>
            </a:r>
            <a:r>
              <a:rPr lang="en-CA" sz="2400" b="1" dirty="0" err="1"/>
              <a:t>Sc</a:t>
            </a:r>
            <a:r>
              <a:rPr lang="en-CA" sz="2400" b="1" dirty="0"/>
              <a:t>, </a:t>
            </a:r>
            <a:r>
              <a:rPr lang="en-CA" sz="2400" b="1" dirty="0" err="1"/>
              <a:t>Ti</a:t>
            </a:r>
            <a:r>
              <a:rPr lang="en-CA" sz="2400" b="1" dirty="0"/>
              <a:t>, V , Cr, </a:t>
            </a:r>
            <a:r>
              <a:rPr lang="en-CA" sz="2400" b="1" dirty="0" err="1"/>
              <a:t>Mn</a:t>
            </a:r>
            <a:r>
              <a:rPr lang="en-CA" sz="2400" b="1" dirty="0"/>
              <a:t> </a:t>
            </a:r>
            <a:r>
              <a:rPr lang="en-CA" sz="2400" dirty="0"/>
              <a:t>and isotopes of </a:t>
            </a:r>
            <a:r>
              <a:rPr lang="en-CA" sz="2400" b="1" dirty="0"/>
              <a:t>Fe</a:t>
            </a:r>
            <a:r>
              <a:rPr lang="en-CA" sz="2400" dirty="0"/>
              <a:t> of atomic mass 56 or less): ≈ 2 days...</a:t>
            </a:r>
          </a:p>
          <a:p>
            <a:pPr marL="342900" indent="-342900">
              <a:buFont typeface="Arial" panose="020B0604020202020204" pitchFamily="34" charset="0"/>
              <a:buChar char="•"/>
            </a:pPr>
            <a:r>
              <a:rPr lang="en-CA" sz="2400" b="1" i="1" dirty="0"/>
              <a:t>Then nothing?</a:t>
            </a:r>
          </a:p>
        </p:txBody>
      </p:sp>
    </p:spTree>
    <p:extLst>
      <p:ext uri="{BB962C8B-B14F-4D97-AF65-F5344CB8AC3E}">
        <p14:creationId xmlns:p14="http://schemas.microsoft.com/office/powerpoint/2010/main" val="343248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063" y="277880"/>
            <a:ext cx="5450414" cy="1325563"/>
          </a:xfrm>
        </p:spPr>
        <p:txBody>
          <a:bodyPr>
            <a:noAutofit/>
          </a:bodyPr>
          <a:lstStyle/>
          <a:p>
            <a:r>
              <a:rPr lang="en-CA" sz="4800" b="1" dirty="0" smtClean="0">
                <a:latin typeface="+mn-lt"/>
              </a:rPr>
              <a:t>The heavy elements</a:t>
            </a:r>
            <a:endParaRPr lang="en-CA" sz="4800" b="1" dirty="0">
              <a:latin typeface="+mn-lt"/>
            </a:endParaRPr>
          </a:p>
        </p:txBody>
      </p:sp>
      <p:sp>
        <p:nvSpPr>
          <p:cNvPr id="7" name="TextBox 6"/>
          <p:cNvSpPr txBox="1"/>
          <p:nvPr/>
        </p:nvSpPr>
        <p:spPr>
          <a:xfrm>
            <a:off x="936683" y="2566218"/>
            <a:ext cx="7686519" cy="1107996"/>
          </a:xfrm>
          <a:prstGeom prst="rect">
            <a:avLst/>
          </a:prstGeom>
          <a:noFill/>
        </p:spPr>
        <p:txBody>
          <a:bodyPr wrap="square" rtlCol="0">
            <a:spAutoFit/>
          </a:bodyPr>
          <a:lstStyle/>
          <a:p>
            <a:r>
              <a:rPr lang="en-CA" sz="6600" b="1" i="1" dirty="0" err="1">
                <a:solidFill>
                  <a:srgbClr val="FF0000"/>
                </a:solidFill>
              </a:rPr>
              <a:t>Supernoval</a:t>
            </a:r>
            <a:r>
              <a:rPr lang="en-CA" sz="6600" b="1" i="1" dirty="0">
                <a:solidFill>
                  <a:srgbClr val="FF0000"/>
                </a:solidFill>
              </a:rPr>
              <a:t> explosion</a:t>
            </a:r>
          </a:p>
        </p:txBody>
      </p:sp>
    </p:spTree>
    <p:extLst>
      <p:ext uri="{BB962C8B-B14F-4D97-AF65-F5344CB8AC3E}">
        <p14:creationId xmlns:p14="http://schemas.microsoft.com/office/powerpoint/2010/main" val="331199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800" b="1" dirty="0" smtClean="0">
                <a:latin typeface="+mn-lt"/>
              </a:rPr>
              <a:t>Supernovae</a:t>
            </a:r>
            <a:endParaRPr lang="en-CA" sz="4800" b="1" dirty="0">
              <a:latin typeface="+mn-lt"/>
            </a:endParaRPr>
          </a:p>
        </p:txBody>
      </p:sp>
      <p:sp>
        <p:nvSpPr>
          <p:cNvPr id="3" name="TextBox 2"/>
          <p:cNvSpPr txBox="1"/>
          <p:nvPr/>
        </p:nvSpPr>
        <p:spPr>
          <a:xfrm>
            <a:off x="637442" y="1606060"/>
            <a:ext cx="7932127" cy="4970591"/>
          </a:xfrm>
          <a:prstGeom prst="rect">
            <a:avLst/>
          </a:prstGeom>
          <a:noFill/>
        </p:spPr>
        <p:txBody>
          <a:bodyPr wrap="square" rtlCol="0">
            <a:spAutoFit/>
          </a:bodyPr>
          <a:lstStyle/>
          <a:p>
            <a:pPr>
              <a:spcAft>
                <a:spcPts val="600"/>
              </a:spcAft>
            </a:pPr>
            <a:r>
              <a:rPr lang="en-CA" sz="2400" dirty="0" smtClean="0"/>
              <a:t>So far, we have described the life-cycle of a very large star that eventually explodes as a </a:t>
            </a:r>
            <a:r>
              <a:rPr lang="en-CA" sz="2400" b="1" dirty="0" smtClean="0"/>
              <a:t>core-collapse</a:t>
            </a:r>
            <a:r>
              <a:rPr lang="en-CA" sz="2400" dirty="0" smtClean="0"/>
              <a:t> or </a:t>
            </a:r>
            <a:r>
              <a:rPr lang="en-CA" sz="2400" b="1" dirty="0" smtClean="0"/>
              <a:t>massive-star</a:t>
            </a:r>
            <a:r>
              <a:rPr lang="en-CA" sz="2400" dirty="0" smtClean="0"/>
              <a:t> </a:t>
            </a:r>
            <a:r>
              <a:rPr lang="en-CA" sz="2400" b="1" dirty="0" smtClean="0"/>
              <a:t>supernova</a:t>
            </a:r>
            <a:r>
              <a:rPr lang="en-CA" sz="2400" dirty="0" smtClean="0"/>
              <a:t>.   These are designated </a:t>
            </a:r>
            <a:r>
              <a:rPr lang="en-CA" sz="2400" b="1" i="1" dirty="0" smtClean="0"/>
              <a:t>Type II</a:t>
            </a:r>
          </a:p>
          <a:p>
            <a:r>
              <a:rPr lang="en-CA" sz="2400" dirty="0" smtClean="0"/>
              <a:t>Early in the Universe, the largest of the stars (100 – 300 M</a:t>
            </a:r>
            <a:r>
              <a:rPr lang="en-CA" sz="2400" baseline="-25000" dirty="0" smtClean="0">
                <a:sym typeface="Wingdings" panose="05000000000000000000" pitchFamily="2" charset="2"/>
              </a:rPr>
              <a:t></a:t>
            </a:r>
            <a:r>
              <a:rPr lang="en-CA" sz="2400" dirty="0" smtClean="0"/>
              <a:t>) that formed in the first few hundred million years explode as what we call </a:t>
            </a:r>
            <a:r>
              <a:rPr lang="en-CA" sz="2400" b="1" dirty="0" err="1" smtClean="0"/>
              <a:t>hypernovae</a:t>
            </a:r>
            <a:r>
              <a:rPr lang="en-CA" sz="2400" dirty="0" smtClean="0"/>
              <a:t>.  These are even more exotic explosions that result from what is called Quantum pair-production.</a:t>
            </a:r>
          </a:p>
          <a:p>
            <a:r>
              <a:rPr lang="en-CA" sz="2400" dirty="0" smtClean="0"/>
              <a:t>Some of these super-sized stars left “neutron star” cinders following explosion.  Coalescing pairs of such neutron stars explode with incredible energy as </a:t>
            </a:r>
            <a:r>
              <a:rPr lang="en-CA" sz="2400" b="1" dirty="0" err="1" smtClean="0">
                <a:hlinkClick r:id="rId2"/>
              </a:rPr>
              <a:t>kilonovae</a:t>
            </a:r>
            <a:r>
              <a:rPr lang="en-CA" sz="2400" dirty="0" smtClean="0"/>
              <a:t>.  One such explosion has just recently been observed with gravitational waves, gamma rays and visible light.  </a:t>
            </a:r>
            <a:endParaRPr lang="en-CA" sz="2400" dirty="0"/>
          </a:p>
        </p:txBody>
      </p:sp>
    </p:spTree>
    <p:extLst>
      <p:ext uri="{BB962C8B-B14F-4D97-AF65-F5344CB8AC3E}">
        <p14:creationId xmlns:p14="http://schemas.microsoft.com/office/powerpoint/2010/main" val="3621504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800" b="1" dirty="0" smtClean="0">
                <a:latin typeface="+mn-lt"/>
              </a:rPr>
              <a:t>Type II Supernovae</a:t>
            </a:r>
            <a:endParaRPr lang="en-CA" sz="4800" b="1" dirty="0">
              <a:latin typeface="+mn-lt"/>
            </a:endParaRPr>
          </a:p>
        </p:txBody>
      </p:sp>
      <p:sp>
        <p:nvSpPr>
          <p:cNvPr id="3" name="Rectangle 2"/>
          <p:cNvSpPr/>
          <p:nvPr/>
        </p:nvSpPr>
        <p:spPr>
          <a:xfrm>
            <a:off x="539261" y="2551837"/>
            <a:ext cx="7831015" cy="2754600"/>
          </a:xfrm>
          <a:prstGeom prst="rect">
            <a:avLst/>
          </a:prstGeom>
        </p:spPr>
        <p:txBody>
          <a:bodyPr wrap="square">
            <a:spAutoFit/>
          </a:bodyPr>
          <a:lstStyle/>
          <a:p>
            <a:pPr>
              <a:spcAft>
                <a:spcPts val="600"/>
              </a:spcAft>
            </a:pPr>
            <a:r>
              <a:rPr lang="en-CA" sz="2400" dirty="0"/>
              <a:t>The </a:t>
            </a:r>
            <a:r>
              <a:rPr lang="en-CA" sz="2400" b="1" dirty="0"/>
              <a:t>Crab Nebula </a:t>
            </a:r>
            <a:r>
              <a:rPr lang="en-CA" sz="2400" b="1" dirty="0" smtClean="0"/>
              <a:t>(SN 1054) </a:t>
            </a:r>
            <a:r>
              <a:rPr lang="en-CA" sz="2400" dirty="0" smtClean="0"/>
              <a:t>is </a:t>
            </a:r>
            <a:r>
              <a:rPr lang="en-CA" sz="2400" dirty="0"/>
              <a:t>the remnant of </a:t>
            </a:r>
            <a:r>
              <a:rPr lang="en-CA" sz="2400" dirty="0" smtClean="0"/>
              <a:t>such a </a:t>
            </a:r>
            <a:r>
              <a:rPr lang="en-CA" sz="2400" dirty="0" err="1" smtClean="0"/>
              <a:t>supernoval</a:t>
            </a:r>
            <a:r>
              <a:rPr lang="en-CA" sz="2400" dirty="0" smtClean="0"/>
              <a:t> </a:t>
            </a:r>
            <a:r>
              <a:rPr lang="en-CA" sz="2400" dirty="0"/>
              <a:t>explosion that was seen on Earth in 1054 AD. It is 6000 light years from Earth. At the center of </a:t>
            </a:r>
            <a:r>
              <a:rPr lang="en-CA" sz="2400" dirty="0" smtClean="0"/>
              <a:t>this </a:t>
            </a:r>
            <a:r>
              <a:rPr lang="en-CA" sz="2400" dirty="0"/>
              <a:t>bright nebula is a rapidly spinning neutron star, or pulsar that emits pulses of radiation 30 times a second</a:t>
            </a:r>
            <a:r>
              <a:rPr lang="en-CA" sz="2400" dirty="0" smtClean="0"/>
              <a:t>.  </a:t>
            </a:r>
          </a:p>
          <a:p>
            <a:pPr>
              <a:spcAft>
                <a:spcPts val="600"/>
              </a:spcAft>
            </a:pPr>
            <a:r>
              <a:rPr lang="en-CA" sz="2400" dirty="0" smtClean="0"/>
              <a:t>The remnant core of a massive star that explodes as </a:t>
            </a:r>
            <a:r>
              <a:rPr lang="en-CA" sz="2400" b="1" dirty="0" smtClean="0"/>
              <a:t>Type II </a:t>
            </a:r>
            <a:r>
              <a:rPr lang="en-CA" sz="2400" dirty="0" smtClean="0"/>
              <a:t>usually forms as an extremely compressed neutron star.</a:t>
            </a:r>
            <a:endParaRPr lang="en-CA" sz="2400" dirty="0"/>
          </a:p>
        </p:txBody>
      </p:sp>
      <p:sp>
        <p:nvSpPr>
          <p:cNvPr id="5" name="Rectangle 4"/>
          <p:cNvSpPr/>
          <p:nvPr/>
        </p:nvSpPr>
        <p:spPr>
          <a:xfrm>
            <a:off x="1961148" y="6221928"/>
            <a:ext cx="4778768" cy="307777"/>
          </a:xfrm>
          <a:prstGeom prst="rect">
            <a:avLst/>
          </a:prstGeom>
        </p:spPr>
        <p:txBody>
          <a:bodyPr wrap="square">
            <a:spAutoFit/>
          </a:bodyPr>
          <a:lstStyle/>
          <a:p>
            <a:r>
              <a:rPr lang="en-CA" sz="1400" dirty="0">
                <a:solidFill>
                  <a:srgbClr val="FF0000"/>
                </a:solidFill>
              </a:rPr>
              <a:t>https://commons.wikimedia.org/wiki/File%3ACrab_Nebula.jpg</a:t>
            </a:r>
          </a:p>
        </p:txBody>
      </p:sp>
    </p:spTree>
    <p:extLst>
      <p:ext uri="{BB962C8B-B14F-4D97-AF65-F5344CB8AC3E}">
        <p14:creationId xmlns:p14="http://schemas.microsoft.com/office/powerpoint/2010/main" val="1361596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4768" y="1434506"/>
            <a:ext cx="5220000" cy="5220000"/>
          </a:xfrm>
          <a:prstGeom prst="rect">
            <a:avLst/>
          </a:prstGeom>
        </p:spPr>
      </p:pic>
      <p:sp>
        <p:nvSpPr>
          <p:cNvPr id="5" name="Rectangle 4"/>
          <p:cNvSpPr/>
          <p:nvPr/>
        </p:nvSpPr>
        <p:spPr>
          <a:xfrm>
            <a:off x="1961148" y="6221928"/>
            <a:ext cx="4778768" cy="307777"/>
          </a:xfrm>
          <a:prstGeom prst="rect">
            <a:avLst/>
          </a:prstGeom>
        </p:spPr>
        <p:txBody>
          <a:bodyPr wrap="square">
            <a:spAutoFit/>
          </a:bodyPr>
          <a:lstStyle/>
          <a:p>
            <a:r>
              <a:rPr lang="en-CA" sz="1400" dirty="0">
                <a:solidFill>
                  <a:srgbClr val="FF0000"/>
                </a:solidFill>
              </a:rPr>
              <a:t>https://commons.wikimedia.org/wiki/File%3ACrab_Nebula.jpg</a:t>
            </a:r>
          </a:p>
        </p:txBody>
      </p:sp>
      <p:sp>
        <p:nvSpPr>
          <p:cNvPr id="6" name="TextBox 5"/>
          <p:cNvSpPr txBox="1"/>
          <p:nvPr/>
        </p:nvSpPr>
        <p:spPr>
          <a:xfrm>
            <a:off x="3327696" y="603509"/>
            <a:ext cx="2254143" cy="830997"/>
          </a:xfrm>
          <a:prstGeom prst="rect">
            <a:avLst/>
          </a:prstGeom>
          <a:noFill/>
        </p:spPr>
        <p:txBody>
          <a:bodyPr wrap="none" rtlCol="0">
            <a:spAutoFit/>
          </a:bodyPr>
          <a:lstStyle/>
          <a:p>
            <a:r>
              <a:rPr lang="en-CA" sz="4800" b="1" dirty="0" smtClean="0"/>
              <a:t>SN 1054</a:t>
            </a:r>
            <a:endParaRPr lang="en-CA" sz="4800" b="1" dirty="0"/>
          </a:p>
        </p:txBody>
      </p:sp>
      <p:sp>
        <p:nvSpPr>
          <p:cNvPr id="7" name="Title 6"/>
          <p:cNvSpPr>
            <a:spLocks noGrp="1"/>
          </p:cNvSpPr>
          <p:nvPr>
            <p:ph type="title"/>
          </p:nvPr>
        </p:nvSpPr>
        <p:spPr/>
        <p:txBody>
          <a:bodyPr/>
          <a:lstStyle/>
          <a:p>
            <a:endParaRPr lang="en-CA" dirty="0"/>
          </a:p>
        </p:txBody>
      </p:sp>
    </p:spTree>
    <p:extLst>
      <p:ext uri="{BB962C8B-B14F-4D97-AF65-F5344CB8AC3E}">
        <p14:creationId xmlns:p14="http://schemas.microsoft.com/office/powerpoint/2010/main" val="3529715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800" b="1" dirty="0" smtClean="0">
                <a:latin typeface="+mn-lt"/>
              </a:rPr>
              <a:t>Type </a:t>
            </a:r>
            <a:r>
              <a:rPr lang="en-CA" sz="4800" b="1" dirty="0" err="1" smtClean="0">
                <a:latin typeface="+mn-lt"/>
              </a:rPr>
              <a:t>Ia</a:t>
            </a:r>
            <a:r>
              <a:rPr lang="en-CA" sz="4800" b="1" dirty="0" smtClean="0">
                <a:latin typeface="+mn-lt"/>
              </a:rPr>
              <a:t> Supernovae</a:t>
            </a:r>
            <a:endParaRPr lang="en-CA" sz="4800" b="1" dirty="0">
              <a:latin typeface="+mn-lt"/>
            </a:endParaRPr>
          </a:p>
        </p:txBody>
      </p:sp>
      <p:sp>
        <p:nvSpPr>
          <p:cNvPr id="6" name="Rectangle 5"/>
          <p:cNvSpPr/>
          <p:nvPr/>
        </p:nvSpPr>
        <p:spPr>
          <a:xfrm>
            <a:off x="756138" y="2262554"/>
            <a:ext cx="7725508" cy="2308324"/>
          </a:xfrm>
          <a:prstGeom prst="rect">
            <a:avLst/>
          </a:prstGeom>
        </p:spPr>
        <p:txBody>
          <a:bodyPr wrap="square">
            <a:spAutoFit/>
          </a:bodyPr>
          <a:lstStyle/>
          <a:p>
            <a:r>
              <a:rPr lang="en-CA" sz="2400" dirty="0"/>
              <a:t>There </a:t>
            </a:r>
            <a:r>
              <a:rPr lang="en-CA" sz="2400" dirty="0" smtClean="0"/>
              <a:t>are other events that produce </a:t>
            </a:r>
            <a:r>
              <a:rPr lang="en-CA" sz="2400" dirty="0" err="1" smtClean="0"/>
              <a:t>supernoval</a:t>
            </a:r>
            <a:r>
              <a:rPr lang="en-CA" sz="2400" dirty="0" smtClean="0"/>
              <a:t> explosions. Even an </a:t>
            </a:r>
            <a:r>
              <a:rPr lang="en-CA" sz="2400" dirty="0"/>
              <a:t>ordinary star like our Sun might become involved in </a:t>
            </a:r>
            <a:r>
              <a:rPr lang="en-CA" sz="2400" dirty="0" smtClean="0"/>
              <a:t>one such explosion.</a:t>
            </a:r>
            <a:endParaRPr lang="en-CA" sz="2400" dirty="0"/>
          </a:p>
          <a:p>
            <a:r>
              <a:rPr lang="en-CA" sz="2400" dirty="0"/>
              <a:t>After our Sun’s nuclear fires are burnt out and there is not enough energy being produced within the aged Sun to hold it up against gravitational collapse, it becomes a white dwarf.</a:t>
            </a:r>
          </a:p>
        </p:txBody>
      </p:sp>
    </p:spTree>
    <p:extLst>
      <p:ext uri="{BB962C8B-B14F-4D97-AF65-F5344CB8AC3E}">
        <p14:creationId xmlns:p14="http://schemas.microsoft.com/office/powerpoint/2010/main" val="2529798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800" b="1" dirty="0" smtClean="0">
                <a:latin typeface="+mn-lt"/>
              </a:rPr>
              <a:t>Type </a:t>
            </a:r>
            <a:r>
              <a:rPr lang="en-CA" sz="4800" b="1" dirty="0" err="1" smtClean="0">
                <a:latin typeface="+mn-lt"/>
              </a:rPr>
              <a:t>Ia</a:t>
            </a:r>
            <a:r>
              <a:rPr lang="en-CA" sz="4800" b="1" dirty="0" smtClean="0">
                <a:latin typeface="+mn-lt"/>
              </a:rPr>
              <a:t> Supernovae</a:t>
            </a:r>
            <a:endParaRPr lang="en-CA" sz="4800" b="1" dirty="0">
              <a:latin typeface="+mn-lt"/>
            </a:endParaRPr>
          </a:p>
        </p:txBody>
      </p:sp>
      <p:sp>
        <p:nvSpPr>
          <p:cNvPr id="5" name="Rectangle 4"/>
          <p:cNvSpPr/>
          <p:nvPr/>
        </p:nvSpPr>
        <p:spPr>
          <a:xfrm>
            <a:off x="628650" y="2136339"/>
            <a:ext cx="8011258" cy="2677656"/>
          </a:xfrm>
          <a:prstGeom prst="rect">
            <a:avLst/>
          </a:prstGeom>
        </p:spPr>
        <p:txBody>
          <a:bodyPr wrap="square">
            <a:spAutoFit/>
          </a:bodyPr>
          <a:lstStyle/>
          <a:p>
            <a:r>
              <a:rPr lang="en-CA" sz="2400" dirty="0"/>
              <a:t>If a star comes close enough to our now white-dwarf Sun, its intense gravity field can tidally rip materials off the passing star.  If the mass of material is sufficient to bring the Sun’s mass to about 1.4x its present mass, it reaches the </a:t>
            </a:r>
            <a:r>
              <a:rPr lang="en-CA" sz="2400" dirty="0" err="1"/>
              <a:t>Chandrasekar</a:t>
            </a:r>
            <a:r>
              <a:rPr lang="en-CA" sz="2400" dirty="0"/>
              <a:t> limit and explodes.  It explodes because the new overlying mass is sufficient to compress and heat the inner layers of our aged Sun to bring </a:t>
            </a:r>
            <a:r>
              <a:rPr lang="en-CA" sz="2400" dirty="0" smtClean="0"/>
              <a:t>explosive thermo-nuclear </a:t>
            </a:r>
            <a:r>
              <a:rPr lang="en-CA" sz="2400" dirty="0"/>
              <a:t>fusion.</a:t>
            </a:r>
          </a:p>
        </p:txBody>
      </p:sp>
    </p:spTree>
    <p:extLst>
      <p:ext uri="{BB962C8B-B14F-4D97-AF65-F5344CB8AC3E}">
        <p14:creationId xmlns:p14="http://schemas.microsoft.com/office/powerpoint/2010/main" val="128908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800" b="1" dirty="0" smtClean="0">
                <a:latin typeface="+mn-lt"/>
              </a:rPr>
              <a:t>Type </a:t>
            </a:r>
            <a:r>
              <a:rPr lang="en-CA" sz="4800" b="1" dirty="0" err="1" smtClean="0">
                <a:latin typeface="+mn-lt"/>
              </a:rPr>
              <a:t>Ia</a:t>
            </a:r>
            <a:r>
              <a:rPr lang="en-CA" sz="4800" b="1" dirty="0" smtClean="0">
                <a:latin typeface="+mn-lt"/>
              </a:rPr>
              <a:t> Supernovae</a:t>
            </a:r>
            <a:endParaRPr lang="en-CA" sz="4800" b="1" dirty="0">
              <a:latin typeface="+mn-lt"/>
            </a:endParaRPr>
          </a:p>
        </p:txBody>
      </p:sp>
      <p:pic>
        <p:nvPicPr>
          <p:cNvPr id="3" name="Picture 2"/>
          <p:cNvPicPr>
            <a:picLocks noChangeAspect="1"/>
          </p:cNvPicPr>
          <p:nvPr/>
        </p:nvPicPr>
        <p:blipFill>
          <a:blip r:embed="rId2"/>
          <a:stretch>
            <a:fillRect/>
          </a:stretch>
        </p:blipFill>
        <p:spPr>
          <a:xfrm>
            <a:off x="2198360" y="1571211"/>
            <a:ext cx="4606602" cy="4752000"/>
          </a:xfrm>
          <a:prstGeom prst="rect">
            <a:avLst/>
          </a:prstGeom>
        </p:spPr>
      </p:pic>
    </p:spTree>
    <p:extLst>
      <p:ext uri="{BB962C8B-B14F-4D97-AF65-F5344CB8AC3E}">
        <p14:creationId xmlns:p14="http://schemas.microsoft.com/office/powerpoint/2010/main" val="2525306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800" b="1" dirty="0" smtClean="0">
                <a:latin typeface="+mn-lt"/>
              </a:rPr>
              <a:t>Energy condenses matter</a:t>
            </a:r>
            <a:endParaRPr lang="en-CA" sz="4800" b="1" dirty="0">
              <a:latin typeface="+mn-lt"/>
            </a:endParaRPr>
          </a:p>
        </p:txBody>
      </p:sp>
      <mc:AlternateContent xmlns:mc="http://schemas.openxmlformats.org/markup-compatibility/2006" xmlns:a14="http://schemas.microsoft.com/office/drawing/2010/main">
        <mc:Choice Requires="a14">
          <p:sp>
            <p:nvSpPr>
              <p:cNvPr id="3" name="TextBox 2"/>
              <p:cNvSpPr txBox="1"/>
              <p:nvPr/>
            </p:nvSpPr>
            <p:spPr>
              <a:xfrm>
                <a:off x="628652" y="1587455"/>
                <a:ext cx="7795683" cy="5278368"/>
              </a:xfrm>
              <a:prstGeom prst="rect">
                <a:avLst/>
              </a:prstGeom>
              <a:noFill/>
            </p:spPr>
            <p:txBody>
              <a:bodyPr wrap="square" rtlCol="0">
                <a:spAutoFit/>
              </a:bodyPr>
              <a:lstStyle/>
              <a:p>
                <a:pPr marL="355600" lvl="1" indent="-177800">
                  <a:spcAft>
                    <a:spcPts val="600"/>
                  </a:spcAft>
                  <a:buFont typeface="Arial" panose="020B0604020202020204" pitchFamily="34" charset="0"/>
                  <a:buChar char="•"/>
                </a:pPr>
                <a:r>
                  <a:rPr lang="en-CA" sz="2000" dirty="0"/>
                  <a:t>As the energy cools, the basic building blocks of ordinary (</a:t>
                </a:r>
                <a:r>
                  <a:rPr lang="en-CA" sz="2000" b="1" i="1" dirty="0"/>
                  <a:t>baryonic</a:t>
                </a:r>
                <a:r>
                  <a:rPr lang="en-CA" sz="2000" dirty="0"/>
                  <a:t>) matter begin to condense from the energy: </a:t>
                </a:r>
                <a14:m>
                  <m:oMath xmlns:m="http://schemas.openxmlformats.org/officeDocument/2006/math">
                    <m:r>
                      <a:rPr lang="en-CA" sz="2000" b="1" i="1">
                        <a:latin typeface="Cambria Math" panose="02040503050406030204" pitchFamily="18" charset="0"/>
                      </a:rPr>
                      <m:t>𝑬</m:t>
                    </m:r>
                    <m:r>
                      <a:rPr lang="en-CA" sz="2000" b="1" i="1">
                        <a:latin typeface="Cambria Math" panose="02040503050406030204" pitchFamily="18" charset="0"/>
                      </a:rPr>
                      <m:t>≡</m:t>
                    </m:r>
                    <m:r>
                      <a:rPr lang="en-CA" sz="2000" b="1" i="1">
                        <a:latin typeface="Cambria Math" panose="02040503050406030204" pitchFamily="18" charset="0"/>
                      </a:rPr>
                      <m:t>𝒎𝒄</m:t>
                    </m:r>
                    <m:r>
                      <a:rPr lang="en-CA" sz="2000" b="1" i="1" baseline="30000">
                        <a:latin typeface="Cambria Math" panose="02040503050406030204" pitchFamily="18" charset="0"/>
                      </a:rPr>
                      <m:t>𝟐</m:t>
                    </m:r>
                  </m:oMath>
                </a14:m>
                <a:r>
                  <a:rPr lang="en-CA" sz="2000" dirty="0"/>
                  <a:t>.</a:t>
                </a:r>
              </a:p>
              <a:p>
                <a:pPr marL="355600" lvl="1" indent="-177800">
                  <a:spcAft>
                    <a:spcPts val="600"/>
                  </a:spcAft>
                  <a:buFont typeface="Arial" panose="020B0604020202020204" pitchFamily="34" charset="0"/>
                  <a:buChar char="•"/>
                </a:pPr>
                <a:r>
                  <a:rPr lang="en-CA" sz="2000" dirty="0"/>
                  <a:t>Within 1 second of the Big Bang we have all the necessary </a:t>
                </a:r>
                <a:r>
                  <a:rPr lang="en-CA" sz="2000" b="1" i="1" dirty="0"/>
                  <a:t>quarks</a:t>
                </a:r>
                <a:r>
                  <a:rPr lang="en-CA" sz="2000" dirty="0"/>
                  <a:t> and </a:t>
                </a:r>
                <a:r>
                  <a:rPr lang="en-CA" sz="2000" b="1" i="1" dirty="0"/>
                  <a:t>leptons</a:t>
                </a:r>
                <a:r>
                  <a:rPr lang="en-CA" sz="2000" dirty="0"/>
                  <a:t> to form the mass of all the baryonic matter we know. Within about 3 seconds (T = 10</a:t>
                </a:r>
                <a:r>
                  <a:rPr lang="en-CA" sz="2000" baseline="30000" dirty="0"/>
                  <a:t>10</a:t>
                </a:r>
                <a:r>
                  <a:rPr lang="en-CA" sz="2000" dirty="0"/>
                  <a:t>K), triplets of quarks have combined to form all the original </a:t>
                </a:r>
                <a:r>
                  <a:rPr lang="en-CA" sz="2000" b="1" i="1" dirty="0"/>
                  <a:t>protons</a:t>
                </a:r>
                <a:r>
                  <a:rPr lang="en-CA" sz="2000" dirty="0"/>
                  <a:t> and </a:t>
                </a:r>
                <a:r>
                  <a:rPr lang="en-CA" sz="2000" b="1" i="1" dirty="0"/>
                  <a:t>neutrons</a:t>
                </a:r>
                <a:r>
                  <a:rPr lang="en-CA" sz="2000" dirty="0"/>
                  <a:t> of the Universe.  </a:t>
                </a:r>
              </a:p>
              <a:p>
                <a:pPr marL="355600" lvl="1" indent="-177800">
                  <a:spcAft>
                    <a:spcPts val="600"/>
                  </a:spcAft>
                  <a:buFont typeface="Arial" panose="020B0604020202020204" pitchFamily="34" charset="0"/>
                  <a:buChar char="•"/>
                </a:pPr>
                <a:r>
                  <a:rPr lang="en-CA" sz="2000" dirty="0"/>
                  <a:t>The expanding </a:t>
                </a:r>
                <a:r>
                  <a:rPr lang="en-CA" sz="2000" b="1" i="1" dirty="0"/>
                  <a:t>plasma</a:t>
                </a:r>
                <a:r>
                  <a:rPr lang="en-CA" sz="2000" dirty="0"/>
                  <a:t> now comprises a neutrally charged mix of protons, neutrons, </a:t>
                </a:r>
                <a:r>
                  <a:rPr lang="en-CA" sz="2000" b="1" i="1" dirty="0"/>
                  <a:t>electrons</a:t>
                </a:r>
                <a:r>
                  <a:rPr lang="en-CA" sz="2000" dirty="0"/>
                  <a:t> and </a:t>
                </a:r>
                <a:r>
                  <a:rPr lang="en-CA" sz="2000" b="1" i="1" dirty="0"/>
                  <a:t>muons</a:t>
                </a:r>
                <a:r>
                  <a:rPr lang="en-CA" sz="2000" dirty="0"/>
                  <a:t>.  It is still far too hot for electrons to attach to protons to form atoms.  It will take another 380000 years for the first neutral atoms to form.  </a:t>
                </a:r>
              </a:p>
              <a:p>
                <a:pPr marL="355600" lvl="1" indent="-177800">
                  <a:spcAft>
                    <a:spcPts val="600"/>
                  </a:spcAft>
                  <a:buFont typeface="Arial" panose="020B0604020202020204" pitchFamily="34" charset="0"/>
                  <a:buChar char="•"/>
                </a:pPr>
                <a:r>
                  <a:rPr lang="en-CA" sz="2000" dirty="0"/>
                  <a:t>It seems that almost no anti-matter was created… the symmetry of matter-antimatter was somehow broken in the moments following the </a:t>
                </a:r>
                <a:r>
                  <a:rPr lang="en-CA" sz="2000" b="1" i="1" dirty="0"/>
                  <a:t>Big Bang</a:t>
                </a:r>
                <a:r>
                  <a:rPr lang="en-CA" sz="2000" dirty="0"/>
                  <a:t>!</a:t>
                </a:r>
              </a:p>
              <a:p>
                <a:pPr lvl="1">
                  <a:spcAft>
                    <a:spcPts val="600"/>
                  </a:spcAft>
                </a:pPr>
                <a:endParaRPr lang="en-CA" sz="2000" dirty="0"/>
              </a:p>
              <a:p>
                <a:pPr lvl="1">
                  <a:spcAft>
                    <a:spcPts val="600"/>
                  </a:spcAft>
                </a:pPr>
                <a:endParaRPr lang="en-CA"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628650" y="1587455"/>
                <a:ext cx="7795683" cy="5278368"/>
              </a:xfrm>
              <a:prstGeom prst="rect">
                <a:avLst/>
              </a:prstGeom>
              <a:blipFill rotWithShape="0">
                <a:blip r:embed="rId2"/>
                <a:stretch>
                  <a:fillRect t="-577" r="-625"/>
                </a:stretch>
              </a:blipFill>
            </p:spPr>
            <p:txBody>
              <a:bodyPr/>
              <a:lstStyle/>
              <a:p>
                <a:r>
                  <a:rPr lang="en-CA">
                    <a:noFill/>
                  </a:rPr>
                  <a:t> </a:t>
                </a:r>
              </a:p>
            </p:txBody>
          </p:sp>
        </mc:Fallback>
      </mc:AlternateContent>
    </p:spTree>
    <p:extLst>
      <p:ext uri="{BB962C8B-B14F-4D97-AF65-F5344CB8AC3E}">
        <p14:creationId xmlns:p14="http://schemas.microsoft.com/office/powerpoint/2010/main" val="168267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800" b="1" dirty="0" smtClean="0">
                <a:latin typeface="+mn-lt"/>
              </a:rPr>
              <a:t>SN 1006</a:t>
            </a:r>
            <a:endParaRPr lang="en-CA" sz="4800" b="1" dirty="0">
              <a:latin typeface="+mn-lt"/>
            </a:endParaRPr>
          </a:p>
        </p:txBody>
      </p:sp>
      <p:sp>
        <p:nvSpPr>
          <p:cNvPr id="3" name="Rectangle 2"/>
          <p:cNvSpPr/>
          <p:nvPr/>
        </p:nvSpPr>
        <p:spPr>
          <a:xfrm>
            <a:off x="794971" y="2581643"/>
            <a:ext cx="7554058" cy="2677656"/>
          </a:xfrm>
          <a:prstGeom prst="rect">
            <a:avLst/>
          </a:prstGeom>
        </p:spPr>
        <p:txBody>
          <a:bodyPr wrap="square">
            <a:spAutoFit/>
          </a:bodyPr>
          <a:lstStyle/>
          <a:p>
            <a:pPr lvl="0"/>
            <a:r>
              <a:rPr lang="en-CA" sz="2400" dirty="0" smtClean="0">
                <a:solidFill>
                  <a:prstClr val="black"/>
                </a:solidFill>
              </a:rPr>
              <a:t>In 1006 CE, the brightest </a:t>
            </a:r>
            <a:r>
              <a:rPr lang="en-CA" sz="2400" dirty="0" err="1" smtClean="0">
                <a:solidFill>
                  <a:prstClr val="black"/>
                </a:solidFill>
              </a:rPr>
              <a:t>supernoval</a:t>
            </a:r>
            <a:r>
              <a:rPr lang="en-CA" sz="2400" dirty="0" smtClean="0">
                <a:solidFill>
                  <a:prstClr val="black"/>
                </a:solidFill>
              </a:rPr>
              <a:t> explosion in recorded history occurred.  The peak brightness of the explosion was more than 7x the maximum brightness of Venus in our night sky.  It was a </a:t>
            </a:r>
            <a:r>
              <a:rPr lang="en-CA" sz="2400" b="1" dirty="0" smtClean="0">
                <a:solidFill>
                  <a:prstClr val="black"/>
                </a:solidFill>
              </a:rPr>
              <a:t>Type </a:t>
            </a:r>
            <a:r>
              <a:rPr lang="en-CA" sz="2400" b="1" dirty="0" err="1" smtClean="0">
                <a:solidFill>
                  <a:prstClr val="black"/>
                </a:solidFill>
              </a:rPr>
              <a:t>Ia</a:t>
            </a:r>
            <a:r>
              <a:rPr lang="en-CA" sz="2400" b="1" dirty="0" smtClean="0">
                <a:solidFill>
                  <a:prstClr val="black"/>
                </a:solidFill>
              </a:rPr>
              <a:t> </a:t>
            </a:r>
            <a:r>
              <a:rPr lang="en-CA" sz="2400" dirty="0" smtClean="0">
                <a:solidFill>
                  <a:prstClr val="black"/>
                </a:solidFill>
              </a:rPr>
              <a:t>explosion.</a:t>
            </a:r>
          </a:p>
          <a:p>
            <a:pPr lvl="0"/>
            <a:endParaRPr lang="en-CA" sz="2400" dirty="0">
              <a:solidFill>
                <a:prstClr val="black"/>
              </a:solidFill>
            </a:endParaRPr>
          </a:p>
          <a:p>
            <a:pPr lvl="0"/>
            <a:r>
              <a:rPr lang="en-CA" sz="2400" dirty="0" smtClean="0">
                <a:solidFill>
                  <a:prstClr val="black"/>
                </a:solidFill>
              </a:rPr>
              <a:t>Type </a:t>
            </a:r>
            <a:r>
              <a:rPr lang="en-CA" sz="2400" dirty="0" err="1" smtClean="0">
                <a:solidFill>
                  <a:prstClr val="black"/>
                </a:solidFill>
              </a:rPr>
              <a:t>Ia</a:t>
            </a:r>
            <a:r>
              <a:rPr lang="en-CA" sz="2400" dirty="0" smtClean="0">
                <a:solidFill>
                  <a:prstClr val="black"/>
                </a:solidFill>
              </a:rPr>
              <a:t> explosion remnants tend to be nearly circular and symmetric.</a:t>
            </a:r>
            <a:endParaRPr lang="en-CA" sz="2400" dirty="0">
              <a:solidFill>
                <a:prstClr val="black"/>
              </a:solidFill>
            </a:endParaRPr>
          </a:p>
        </p:txBody>
      </p:sp>
    </p:spTree>
    <p:extLst>
      <p:ext uri="{BB962C8B-B14F-4D97-AF65-F5344CB8AC3E}">
        <p14:creationId xmlns:p14="http://schemas.microsoft.com/office/powerpoint/2010/main" val="207818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800" b="1" dirty="0" smtClean="0">
                <a:latin typeface="+mn-lt"/>
              </a:rPr>
              <a:t>SN 1006</a:t>
            </a:r>
            <a:endParaRPr lang="en-CA" sz="4800" b="1" dirty="0">
              <a:latin typeface="+mn-lt"/>
            </a:endParaRPr>
          </a:p>
        </p:txBody>
      </p:sp>
      <p:pic>
        <p:nvPicPr>
          <p:cNvPr id="4" name="Picture 3"/>
          <p:cNvPicPr>
            <a:picLocks noChangeAspect="1"/>
          </p:cNvPicPr>
          <p:nvPr/>
        </p:nvPicPr>
        <p:blipFill>
          <a:blip r:embed="rId2"/>
          <a:stretch>
            <a:fillRect/>
          </a:stretch>
        </p:blipFill>
        <p:spPr>
          <a:xfrm>
            <a:off x="1126089" y="1400471"/>
            <a:ext cx="6680807" cy="5040000"/>
          </a:xfrm>
          <a:prstGeom prst="rect">
            <a:avLst/>
          </a:prstGeom>
        </p:spPr>
      </p:pic>
      <p:sp>
        <p:nvSpPr>
          <p:cNvPr id="6" name="Rectangle 5"/>
          <p:cNvSpPr/>
          <p:nvPr/>
        </p:nvSpPr>
        <p:spPr>
          <a:xfrm>
            <a:off x="1231596" y="5752397"/>
            <a:ext cx="4572000" cy="584775"/>
          </a:xfrm>
          <a:prstGeom prst="rect">
            <a:avLst/>
          </a:prstGeom>
        </p:spPr>
        <p:txBody>
          <a:bodyPr>
            <a:spAutoFit/>
          </a:bodyPr>
          <a:lstStyle/>
          <a:p>
            <a:r>
              <a:rPr lang="en-CA" sz="1400" dirty="0">
                <a:solidFill>
                  <a:srgbClr val="FF0000"/>
                </a:solidFill>
              </a:rPr>
              <a:t>SN 1006 Supernova Remnant</a:t>
            </a:r>
          </a:p>
          <a:p>
            <a:r>
              <a:rPr lang="en-CA" sz="1400" dirty="0">
                <a:solidFill>
                  <a:srgbClr val="FF0000"/>
                </a:solidFill>
              </a:rPr>
              <a:t>Image Credit: NASA, ESA, </a:t>
            </a:r>
            <a:r>
              <a:rPr lang="en-CA" sz="1400" dirty="0" err="1">
                <a:solidFill>
                  <a:srgbClr val="FF0000"/>
                </a:solidFill>
              </a:rPr>
              <a:t>Zolt</a:t>
            </a:r>
            <a:r>
              <a:rPr lang="en-CA" sz="1400" dirty="0">
                <a:solidFill>
                  <a:srgbClr val="FF0000"/>
                </a:solidFill>
              </a:rPr>
              <a:t> </a:t>
            </a:r>
            <a:r>
              <a:rPr lang="en-CA" sz="1400" dirty="0" err="1">
                <a:solidFill>
                  <a:srgbClr val="FF0000"/>
                </a:solidFill>
              </a:rPr>
              <a:t>Levay</a:t>
            </a:r>
            <a:r>
              <a:rPr lang="en-CA" sz="1400" dirty="0">
                <a:solidFill>
                  <a:srgbClr val="FF0000"/>
                </a:solidFill>
              </a:rPr>
              <a:t> (</a:t>
            </a:r>
            <a:r>
              <a:rPr lang="en-CA" sz="1400" dirty="0" err="1">
                <a:solidFill>
                  <a:srgbClr val="FF0000"/>
                </a:solidFill>
              </a:rPr>
              <a:t>STScI</a:t>
            </a:r>
            <a:r>
              <a:rPr lang="en-CA" dirty="0"/>
              <a:t>) </a:t>
            </a:r>
          </a:p>
        </p:txBody>
      </p:sp>
    </p:spTree>
    <p:extLst>
      <p:ext uri="{BB962C8B-B14F-4D97-AF65-F5344CB8AC3E}">
        <p14:creationId xmlns:p14="http://schemas.microsoft.com/office/powerpoint/2010/main" val="1751832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800" b="1" dirty="0" smtClean="0">
                <a:latin typeface="+mn-lt"/>
              </a:rPr>
              <a:t>Light curves of Supernovae</a:t>
            </a:r>
            <a:endParaRPr lang="en-CA" sz="4800" b="1" dirty="0">
              <a:latin typeface="+mn-lt"/>
            </a:endParaRPr>
          </a:p>
        </p:txBody>
      </p:sp>
      <p:sp>
        <p:nvSpPr>
          <p:cNvPr id="3" name="TextBox 2"/>
          <p:cNvSpPr txBox="1"/>
          <p:nvPr/>
        </p:nvSpPr>
        <p:spPr>
          <a:xfrm>
            <a:off x="1137138" y="2016368"/>
            <a:ext cx="7115908" cy="3939540"/>
          </a:xfrm>
          <a:prstGeom prst="rect">
            <a:avLst/>
          </a:prstGeom>
          <a:noFill/>
        </p:spPr>
        <p:txBody>
          <a:bodyPr wrap="square" rtlCol="0">
            <a:spAutoFit/>
          </a:bodyPr>
          <a:lstStyle/>
          <a:p>
            <a:pPr>
              <a:spcAft>
                <a:spcPts val="600"/>
              </a:spcAft>
            </a:pPr>
            <a:r>
              <a:rPr lang="en-CA" sz="2400" dirty="0" smtClean="0"/>
              <a:t>The various types and subtypes of supernovae each show  characteristic light curves.  The rapid onset (often missed) and decay over many following days distinguishes the type.  </a:t>
            </a:r>
          </a:p>
          <a:p>
            <a:pPr>
              <a:spcAft>
                <a:spcPts val="600"/>
              </a:spcAft>
            </a:pPr>
            <a:r>
              <a:rPr lang="en-CA" sz="2400" dirty="0" smtClean="0"/>
              <a:t>If we can distinguish the type, especially for </a:t>
            </a:r>
            <a:r>
              <a:rPr lang="en-CA" sz="2400" b="1" dirty="0" smtClean="0"/>
              <a:t>Type </a:t>
            </a:r>
            <a:r>
              <a:rPr lang="en-CA" sz="2400" b="1" dirty="0" err="1" smtClean="0"/>
              <a:t>Ia</a:t>
            </a:r>
            <a:r>
              <a:rPr lang="en-CA" sz="2400" dirty="0" smtClean="0"/>
              <a:t>, we can determine just where it is in its evolution as we are observing it and so how bright it is and was at maximum.</a:t>
            </a:r>
          </a:p>
          <a:p>
            <a:pPr>
              <a:spcAft>
                <a:spcPts val="600"/>
              </a:spcAft>
            </a:pPr>
            <a:r>
              <a:rPr lang="en-CA" sz="2400" b="1" dirty="0" smtClean="0"/>
              <a:t>Type </a:t>
            </a:r>
            <a:r>
              <a:rPr lang="en-CA" sz="2400" b="1" dirty="0" err="1" smtClean="0"/>
              <a:t>Ia</a:t>
            </a:r>
            <a:r>
              <a:rPr lang="en-CA" sz="2400" b="1" dirty="0" smtClean="0"/>
              <a:t> </a:t>
            </a:r>
            <a:r>
              <a:rPr lang="en-CA" sz="2400" dirty="0" smtClean="0"/>
              <a:t>form the “</a:t>
            </a:r>
            <a:r>
              <a:rPr lang="en-CA" sz="2400" b="1" i="1" dirty="0" smtClean="0"/>
              <a:t>standard candles</a:t>
            </a:r>
            <a:r>
              <a:rPr lang="en-CA" sz="2400" dirty="0" smtClean="0"/>
              <a:t>” used in measurement to the greatest distances in the Universe.</a:t>
            </a:r>
            <a:endParaRPr lang="en-CA" sz="2400" dirty="0"/>
          </a:p>
        </p:txBody>
      </p:sp>
      <p:pic>
        <p:nvPicPr>
          <p:cNvPr id="4" name="Picture 3"/>
          <p:cNvPicPr>
            <a:picLocks noChangeAspect="1"/>
          </p:cNvPicPr>
          <p:nvPr/>
        </p:nvPicPr>
        <p:blipFill>
          <a:blip r:embed="rId2"/>
          <a:stretch>
            <a:fillRect/>
          </a:stretch>
        </p:blipFill>
        <p:spPr>
          <a:xfrm>
            <a:off x="963636" y="1373861"/>
            <a:ext cx="7620000" cy="4962525"/>
          </a:xfrm>
          <a:prstGeom prst="rect">
            <a:avLst/>
          </a:prstGeom>
        </p:spPr>
      </p:pic>
      <p:cxnSp>
        <p:nvCxnSpPr>
          <p:cNvPr id="6" name="Straight Arrow Connector 5"/>
          <p:cNvCxnSpPr/>
          <p:nvPr/>
        </p:nvCxnSpPr>
        <p:spPr>
          <a:xfrm flipV="1">
            <a:off x="3118338" y="2414954"/>
            <a:ext cx="1477108" cy="527538"/>
          </a:xfrm>
          <a:prstGeom prst="straightConnector1">
            <a:avLst/>
          </a:prstGeom>
          <a:ln w="34925">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89230" y="2218565"/>
            <a:ext cx="2473570" cy="574516"/>
          </a:xfrm>
          <a:prstGeom prst="rect">
            <a:avLst/>
          </a:prstGeom>
          <a:noFill/>
        </p:spPr>
        <p:txBody>
          <a:bodyPr wrap="square" rtlCol="0">
            <a:spAutoFit/>
          </a:bodyPr>
          <a:lstStyle/>
          <a:p>
            <a:r>
              <a:rPr lang="en-CA" dirty="0" smtClean="0">
                <a:solidFill>
                  <a:srgbClr val="FF0000"/>
                </a:solidFill>
              </a:rPr>
              <a:t>3 500 000 000 L</a:t>
            </a:r>
            <a:r>
              <a:rPr lang="en-CA" baseline="-25000" dirty="0" smtClean="0">
                <a:solidFill>
                  <a:srgbClr val="FF0000"/>
                </a:solidFill>
                <a:sym typeface="Wingdings" panose="05000000000000000000" pitchFamily="2" charset="2"/>
              </a:rPr>
              <a:t></a:t>
            </a:r>
          </a:p>
          <a:p>
            <a:r>
              <a:rPr lang="en-CA" sz="2000" baseline="-25000" dirty="0" smtClean="0">
                <a:solidFill>
                  <a:srgbClr val="FF0000"/>
                </a:solidFill>
                <a:sym typeface="Wingdings" panose="05000000000000000000" pitchFamily="2" charset="2"/>
              </a:rPr>
              <a:t>Theoretical maximum luminosity</a:t>
            </a:r>
            <a:endParaRPr lang="en-CA" sz="2000" baseline="-25000" dirty="0">
              <a:solidFill>
                <a:srgbClr val="FF0000"/>
              </a:solidFill>
            </a:endParaRPr>
          </a:p>
        </p:txBody>
      </p:sp>
      <p:sp>
        <p:nvSpPr>
          <p:cNvPr id="9" name="Rectangle 8"/>
          <p:cNvSpPr/>
          <p:nvPr/>
        </p:nvSpPr>
        <p:spPr>
          <a:xfrm>
            <a:off x="3010485" y="6407388"/>
            <a:ext cx="5462955" cy="369332"/>
          </a:xfrm>
          <a:prstGeom prst="rect">
            <a:avLst/>
          </a:prstGeom>
        </p:spPr>
        <p:txBody>
          <a:bodyPr wrap="square">
            <a:spAutoFit/>
          </a:bodyPr>
          <a:lstStyle/>
          <a:p>
            <a:r>
              <a:rPr lang="en-CA" dirty="0">
                <a:hlinkClick r:id="rId3"/>
              </a:rPr>
              <a:t>https://en.wikipedia.org/wiki/Pair-instability_supernova</a:t>
            </a:r>
            <a:endParaRPr lang="en-CA" dirty="0"/>
          </a:p>
        </p:txBody>
      </p:sp>
    </p:spTree>
    <p:extLst>
      <p:ext uri="{BB962C8B-B14F-4D97-AF65-F5344CB8AC3E}">
        <p14:creationId xmlns:p14="http://schemas.microsoft.com/office/powerpoint/2010/main" val="355571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105" y="275650"/>
            <a:ext cx="3363790" cy="1325563"/>
          </a:xfrm>
        </p:spPr>
        <p:txBody>
          <a:bodyPr>
            <a:noAutofit/>
          </a:bodyPr>
          <a:lstStyle/>
          <a:p>
            <a:r>
              <a:rPr lang="en-CA" sz="4800" b="1" dirty="0" smtClean="0">
                <a:latin typeface="+mn-lt"/>
              </a:rPr>
              <a:t>Beyond </a:t>
            </a:r>
            <a:r>
              <a:rPr lang="en-CA" sz="4800" b="1" baseline="30000" dirty="0" smtClean="0">
                <a:latin typeface="+mn-lt"/>
              </a:rPr>
              <a:t>56</a:t>
            </a:r>
            <a:r>
              <a:rPr lang="en-CA" sz="4800" b="1" dirty="0" smtClean="0">
                <a:latin typeface="+mn-lt"/>
              </a:rPr>
              <a:t>Fe</a:t>
            </a:r>
            <a:endParaRPr lang="en-CA" sz="4800" b="1" dirty="0">
              <a:latin typeface="+mn-lt"/>
            </a:endParaRPr>
          </a:p>
        </p:txBody>
      </p:sp>
      <p:sp>
        <p:nvSpPr>
          <p:cNvPr id="9" name="TextBox 8"/>
          <p:cNvSpPr txBox="1"/>
          <p:nvPr/>
        </p:nvSpPr>
        <p:spPr>
          <a:xfrm>
            <a:off x="502221" y="1463144"/>
            <a:ext cx="8317945" cy="4385816"/>
          </a:xfrm>
          <a:prstGeom prst="rect">
            <a:avLst/>
          </a:prstGeom>
          <a:noFill/>
        </p:spPr>
        <p:txBody>
          <a:bodyPr wrap="square" rtlCol="0">
            <a:spAutoFit/>
          </a:bodyPr>
          <a:lstStyle/>
          <a:p>
            <a:pPr>
              <a:spcAft>
                <a:spcPts val="600"/>
              </a:spcAft>
            </a:pPr>
            <a:r>
              <a:rPr lang="en-CA" sz="2400" b="1" i="1" dirty="0"/>
              <a:t>Almost all </a:t>
            </a:r>
            <a:r>
              <a:rPr lang="en-CA" sz="2400" dirty="0"/>
              <a:t>the elements beyond isotope 56 of iron are produced by the prodigious neutron/proton flux in </a:t>
            </a:r>
            <a:r>
              <a:rPr lang="en-CA" sz="2400" dirty="0" err="1" smtClean="0"/>
              <a:t>supernoval</a:t>
            </a:r>
            <a:r>
              <a:rPr lang="en-CA" sz="2400" dirty="0" smtClean="0"/>
              <a:t>, </a:t>
            </a:r>
            <a:r>
              <a:rPr lang="en-CA" sz="2400" dirty="0" err="1" smtClean="0"/>
              <a:t>hypernoval</a:t>
            </a:r>
            <a:r>
              <a:rPr lang="en-CA" sz="2400" dirty="0" smtClean="0"/>
              <a:t> or </a:t>
            </a:r>
            <a:r>
              <a:rPr lang="en-CA" sz="2400" dirty="0" err="1" smtClean="0"/>
              <a:t>kilonoval</a:t>
            </a:r>
            <a:r>
              <a:rPr lang="en-CA" sz="2400" dirty="0" smtClean="0"/>
              <a:t> explosions </a:t>
            </a:r>
            <a:r>
              <a:rPr lang="en-CA" sz="2400" dirty="0"/>
              <a:t>forcing them into lighter nuclei: </a:t>
            </a:r>
            <a:r>
              <a:rPr lang="en-CA" sz="2400" b="1" i="1" dirty="0"/>
              <a:t>r-process</a:t>
            </a:r>
            <a:r>
              <a:rPr lang="en-CA" sz="2400" dirty="0"/>
              <a:t>.</a:t>
            </a:r>
          </a:p>
          <a:p>
            <a:pPr>
              <a:spcAft>
                <a:spcPts val="600"/>
              </a:spcAft>
            </a:pPr>
            <a:r>
              <a:rPr lang="en-CA" sz="2400" dirty="0"/>
              <a:t>Why are other naturally occurring isotopes of </a:t>
            </a:r>
            <a:r>
              <a:rPr lang="en-CA" sz="2400" b="1" dirty="0"/>
              <a:t>Fe </a:t>
            </a:r>
            <a:r>
              <a:rPr lang="en-CA" sz="2400" dirty="0"/>
              <a:t>relatively plentiful?  Substantial quantities of </a:t>
            </a:r>
            <a:r>
              <a:rPr lang="en-CA" sz="2400" b="1" baseline="30000" dirty="0"/>
              <a:t>57</a:t>
            </a:r>
            <a:r>
              <a:rPr lang="en-CA" sz="2400" b="1" dirty="0"/>
              <a:t>Co</a:t>
            </a:r>
            <a:r>
              <a:rPr lang="en-CA" sz="2400" dirty="0"/>
              <a:t> and </a:t>
            </a:r>
            <a:r>
              <a:rPr lang="en-CA" sz="2400" b="1" baseline="30000" dirty="0"/>
              <a:t>58</a:t>
            </a:r>
            <a:r>
              <a:rPr lang="en-CA" sz="2400" b="1" dirty="0"/>
              <a:t>Co</a:t>
            </a:r>
            <a:r>
              <a:rPr lang="en-CA" sz="2400" dirty="0"/>
              <a:t> are produced in </a:t>
            </a:r>
            <a:r>
              <a:rPr lang="en-CA" sz="2400" dirty="0" err="1"/>
              <a:t>supernoval</a:t>
            </a:r>
            <a:r>
              <a:rPr lang="en-CA" sz="2400" dirty="0"/>
              <a:t> explosions; these are radioactive isotopes that decay via </a:t>
            </a:r>
            <a:r>
              <a:rPr lang="el-GR" sz="2400" dirty="0"/>
              <a:t>β</a:t>
            </a:r>
            <a:r>
              <a:rPr lang="en-CA" sz="2400" dirty="0"/>
              <a:t>-capture to </a:t>
            </a:r>
            <a:r>
              <a:rPr lang="en-CA" sz="2400" b="1" baseline="30000" dirty="0"/>
              <a:t>57</a:t>
            </a:r>
            <a:r>
              <a:rPr lang="en-CA" sz="2400" b="1" dirty="0"/>
              <a:t>Fe </a:t>
            </a:r>
            <a:r>
              <a:rPr lang="en-CA" sz="2400" dirty="0"/>
              <a:t>and </a:t>
            </a:r>
            <a:r>
              <a:rPr lang="en-CA" sz="2400" b="1" baseline="30000" dirty="0"/>
              <a:t>58</a:t>
            </a:r>
            <a:r>
              <a:rPr lang="en-CA" sz="2400" b="1" dirty="0"/>
              <a:t>Fe</a:t>
            </a:r>
            <a:r>
              <a:rPr lang="en-CA" sz="2400" dirty="0"/>
              <a:t>.  </a:t>
            </a:r>
            <a:endParaRPr lang="en-CA" sz="2400" dirty="0" smtClean="0"/>
          </a:p>
          <a:p>
            <a:pPr>
              <a:spcAft>
                <a:spcPts val="600"/>
              </a:spcAft>
            </a:pPr>
            <a:r>
              <a:rPr lang="en-CA" sz="2400" dirty="0" smtClean="0"/>
              <a:t>It is now thought that the very heavy elements like </a:t>
            </a:r>
            <a:r>
              <a:rPr lang="en-CA" sz="2400" b="1" dirty="0" smtClean="0"/>
              <a:t>Au</a:t>
            </a:r>
            <a:r>
              <a:rPr lang="en-CA" sz="2400" dirty="0" smtClean="0"/>
              <a:t> and </a:t>
            </a:r>
            <a:r>
              <a:rPr lang="en-CA" sz="2400" b="1" dirty="0" smtClean="0"/>
              <a:t>Pt</a:t>
            </a:r>
            <a:r>
              <a:rPr lang="en-CA" sz="2400" dirty="0" smtClean="0"/>
              <a:t> are largely produced by </a:t>
            </a:r>
            <a:r>
              <a:rPr lang="en-CA" sz="2400" dirty="0" err="1" smtClean="0"/>
              <a:t>kilonova</a:t>
            </a:r>
            <a:r>
              <a:rPr lang="en-CA" sz="2400" dirty="0" smtClean="0"/>
              <a:t>.</a:t>
            </a:r>
            <a:endParaRPr lang="en-CA" sz="2400" dirty="0"/>
          </a:p>
          <a:p>
            <a:pPr>
              <a:spcAft>
                <a:spcPts val="600"/>
              </a:spcAft>
            </a:pPr>
            <a:r>
              <a:rPr lang="en-CA" sz="2400" dirty="0"/>
              <a:t>As well, in any star, small-to-trace quantities of all elements are continuously produced by the non-fusion endothermic </a:t>
            </a:r>
            <a:r>
              <a:rPr lang="en-CA" sz="2400" b="1" i="1" dirty="0"/>
              <a:t>s-process</a:t>
            </a:r>
            <a:r>
              <a:rPr lang="en-CA" sz="2400" dirty="0"/>
              <a:t>.</a:t>
            </a:r>
          </a:p>
        </p:txBody>
      </p:sp>
    </p:spTree>
    <p:extLst>
      <p:ext uri="{BB962C8B-B14F-4D97-AF65-F5344CB8AC3E}">
        <p14:creationId xmlns:p14="http://schemas.microsoft.com/office/powerpoint/2010/main" val="1677281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105" y="275650"/>
            <a:ext cx="3363790" cy="1325563"/>
          </a:xfrm>
        </p:spPr>
        <p:txBody>
          <a:bodyPr>
            <a:noAutofit/>
          </a:bodyPr>
          <a:lstStyle/>
          <a:p>
            <a:r>
              <a:rPr lang="en-CA" sz="4800" b="1" dirty="0" smtClean="0">
                <a:latin typeface="+mn-lt"/>
              </a:rPr>
              <a:t>Beyond </a:t>
            </a:r>
            <a:r>
              <a:rPr lang="en-CA" sz="4800" b="1" baseline="30000" dirty="0" smtClean="0">
                <a:latin typeface="+mn-lt"/>
              </a:rPr>
              <a:t>56</a:t>
            </a:r>
            <a:r>
              <a:rPr lang="en-CA" sz="4800" b="1" dirty="0" smtClean="0">
                <a:latin typeface="+mn-lt"/>
              </a:rPr>
              <a:t>Fe</a:t>
            </a:r>
            <a:endParaRPr lang="en-CA" sz="4800" b="1" dirty="0">
              <a:latin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9359"/>
            <a:ext cx="9144000" cy="4051545"/>
          </a:xfrm>
          <a:prstGeom prst="rect">
            <a:avLst/>
          </a:prstGeom>
        </p:spPr>
      </p:pic>
      <p:sp>
        <p:nvSpPr>
          <p:cNvPr id="8" name="TextBox 7"/>
          <p:cNvSpPr txBox="1"/>
          <p:nvPr/>
        </p:nvSpPr>
        <p:spPr>
          <a:xfrm>
            <a:off x="5858933" y="5960535"/>
            <a:ext cx="1948354" cy="307777"/>
          </a:xfrm>
          <a:prstGeom prst="rect">
            <a:avLst/>
          </a:prstGeom>
          <a:noFill/>
        </p:spPr>
        <p:txBody>
          <a:bodyPr wrap="none" rtlCol="0">
            <a:spAutoFit/>
          </a:bodyPr>
          <a:lstStyle/>
          <a:p>
            <a:r>
              <a:rPr lang="en-CA" sz="1400" dirty="0">
                <a:hlinkClick r:id="rId3"/>
              </a:rPr>
              <a:t>From webelements.com</a:t>
            </a:r>
            <a:endParaRPr lang="en-CA" sz="1400" dirty="0"/>
          </a:p>
        </p:txBody>
      </p:sp>
    </p:spTree>
    <p:extLst>
      <p:ext uri="{BB962C8B-B14F-4D97-AF65-F5344CB8AC3E}">
        <p14:creationId xmlns:p14="http://schemas.microsoft.com/office/powerpoint/2010/main" val="321032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365126"/>
            <a:ext cx="8034704" cy="1325563"/>
          </a:xfrm>
        </p:spPr>
        <p:txBody>
          <a:bodyPr>
            <a:normAutofit fontScale="90000"/>
          </a:bodyPr>
          <a:lstStyle/>
          <a:p>
            <a:pPr algn="ctr"/>
            <a:r>
              <a:rPr lang="en-CA" sz="4800" b="1" dirty="0" smtClean="0">
                <a:latin typeface="+mn-lt"/>
              </a:rPr>
              <a:t>Light curve of </a:t>
            </a:r>
            <a:r>
              <a:rPr lang="en-CA" sz="4800" b="1" dirty="0" err="1" smtClean="0">
                <a:latin typeface="+mn-lt"/>
              </a:rPr>
              <a:t>Kilonova</a:t>
            </a:r>
            <a:r>
              <a:rPr lang="en-CA" sz="4800" b="1" dirty="0">
                <a:latin typeface="+mn-lt"/>
              </a:rPr>
              <a:t> </a:t>
            </a:r>
            <a:r>
              <a:rPr lang="en-CA" sz="4800" b="1" dirty="0" smtClean="0">
                <a:latin typeface="+mn-lt"/>
              </a:rPr>
              <a:t>AT 2017gfo</a:t>
            </a:r>
            <a:endParaRPr lang="en-CA" sz="4800" b="1" dirty="0">
              <a:latin typeface="+mn-lt"/>
            </a:endParaRPr>
          </a:p>
        </p:txBody>
      </p:sp>
      <p:sp>
        <p:nvSpPr>
          <p:cNvPr id="5" name="TextBox 4"/>
          <p:cNvSpPr txBox="1"/>
          <p:nvPr/>
        </p:nvSpPr>
        <p:spPr>
          <a:xfrm>
            <a:off x="855785" y="1946032"/>
            <a:ext cx="7690338" cy="3416320"/>
          </a:xfrm>
          <a:prstGeom prst="rect">
            <a:avLst/>
          </a:prstGeom>
          <a:noFill/>
        </p:spPr>
        <p:txBody>
          <a:bodyPr wrap="square" rtlCol="0">
            <a:spAutoFit/>
          </a:bodyPr>
          <a:lstStyle/>
          <a:p>
            <a:r>
              <a:rPr lang="en-CA" sz="2400" b="1" dirty="0" err="1" smtClean="0"/>
              <a:t>Kilonova</a:t>
            </a:r>
            <a:r>
              <a:rPr lang="en-CA" sz="2400" b="1" dirty="0" smtClean="0"/>
              <a:t> AT 2017gfo </a:t>
            </a:r>
            <a:r>
              <a:rPr lang="en-CA" sz="2400" dirty="0" smtClean="0"/>
              <a:t>was discovered as a gravitational wave radiator 17 </a:t>
            </a:r>
            <a:r>
              <a:rPr lang="en-CA" sz="2400" dirty="0"/>
              <a:t>August 2017 at </a:t>
            </a:r>
            <a:r>
              <a:rPr lang="en-CA" sz="2400" dirty="0" smtClean="0"/>
              <a:t>12:41:04 UTC.  Now, with 3 gravitational wave detectors operational, it was localized in the sky near </a:t>
            </a:r>
            <a:r>
              <a:rPr lang="en-CA" sz="2400" b="1" dirty="0" smtClean="0"/>
              <a:t>NGC 4993</a:t>
            </a:r>
            <a:r>
              <a:rPr lang="en-CA" sz="2400" dirty="0" smtClean="0"/>
              <a:t>.  Immediately, several optical, X-ray and infrared telescopes were trained on the location.  This was the first combined GW-EM observation of a </a:t>
            </a:r>
            <a:r>
              <a:rPr lang="en-CA" sz="2400" dirty="0" err="1" smtClean="0"/>
              <a:t>Gwave</a:t>
            </a:r>
            <a:r>
              <a:rPr lang="en-CA" sz="2400" dirty="0" smtClean="0"/>
              <a:t> source.</a:t>
            </a:r>
          </a:p>
          <a:p>
            <a:r>
              <a:rPr lang="en-CA" sz="2400" dirty="0" smtClean="0"/>
              <a:t>The decay in several bands of electromagnetic radiation obtained this first empirical light curve from a </a:t>
            </a:r>
            <a:r>
              <a:rPr lang="en-CA" sz="2400" dirty="0" err="1" smtClean="0"/>
              <a:t>kilonova</a:t>
            </a:r>
            <a:r>
              <a:rPr lang="en-CA" sz="2400" dirty="0" smtClean="0"/>
              <a:t>.</a:t>
            </a:r>
            <a:endParaRPr lang="en-CA" sz="2400" dirty="0"/>
          </a:p>
        </p:txBody>
      </p:sp>
      <p:sp>
        <p:nvSpPr>
          <p:cNvPr id="10" name="Rectangle 9"/>
          <p:cNvSpPr/>
          <p:nvPr/>
        </p:nvSpPr>
        <p:spPr>
          <a:xfrm>
            <a:off x="609599" y="6400020"/>
            <a:ext cx="7831015" cy="369332"/>
          </a:xfrm>
          <a:prstGeom prst="rect">
            <a:avLst/>
          </a:prstGeom>
        </p:spPr>
        <p:txBody>
          <a:bodyPr wrap="square">
            <a:spAutoFit/>
          </a:bodyPr>
          <a:lstStyle/>
          <a:p>
            <a:r>
              <a:rPr lang="en-CA" dirty="0">
                <a:hlinkClick r:id="rId2"/>
              </a:rPr>
              <a:t>https://www.nature.com/articles/nature24291?WT.feed_name=subjects_physics</a:t>
            </a:r>
            <a:endParaRPr lang="en-CA" dirty="0"/>
          </a:p>
        </p:txBody>
      </p:sp>
    </p:spTree>
    <p:extLst>
      <p:ext uri="{BB962C8B-B14F-4D97-AF65-F5344CB8AC3E}">
        <p14:creationId xmlns:p14="http://schemas.microsoft.com/office/powerpoint/2010/main" val="3292575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365126"/>
            <a:ext cx="8034704" cy="1325563"/>
          </a:xfrm>
        </p:spPr>
        <p:txBody>
          <a:bodyPr>
            <a:normAutofit fontScale="90000"/>
          </a:bodyPr>
          <a:lstStyle/>
          <a:p>
            <a:pPr algn="ctr"/>
            <a:r>
              <a:rPr lang="en-CA" sz="4800" b="1" dirty="0" smtClean="0">
                <a:latin typeface="+mn-lt"/>
              </a:rPr>
              <a:t>Light curve of </a:t>
            </a:r>
            <a:r>
              <a:rPr lang="en-CA" sz="4800" b="1" dirty="0" err="1" smtClean="0">
                <a:latin typeface="+mn-lt"/>
              </a:rPr>
              <a:t>Kilonova</a:t>
            </a:r>
            <a:r>
              <a:rPr lang="en-CA" sz="4800" b="1" dirty="0">
                <a:latin typeface="+mn-lt"/>
              </a:rPr>
              <a:t> </a:t>
            </a:r>
            <a:r>
              <a:rPr lang="en-CA" sz="4800" b="1" dirty="0" smtClean="0">
                <a:latin typeface="+mn-lt"/>
              </a:rPr>
              <a:t>AT 2017gfo</a:t>
            </a:r>
            <a:endParaRPr lang="en-CA" sz="4800" b="1" dirty="0">
              <a:latin typeface="+mn-lt"/>
            </a:endParaRPr>
          </a:p>
        </p:txBody>
      </p:sp>
      <p:pic>
        <p:nvPicPr>
          <p:cNvPr id="9" name="Picture 8"/>
          <p:cNvPicPr>
            <a:picLocks noChangeAspect="1"/>
          </p:cNvPicPr>
          <p:nvPr/>
        </p:nvPicPr>
        <p:blipFill>
          <a:blip r:embed="rId2"/>
          <a:stretch>
            <a:fillRect/>
          </a:stretch>
        </p:blipFill>
        <p:spPr>
          <a:xfrm>
            <a:off x="1775334" y="1286412"/>
            <a:ext cx="5609423" cy="5040000"/>
          </a:xfrm>
          <a:prstGeom prst="rect">
            <a:avLst/>
          </a:prstGeom>
        </p:spPr>
      </p:pic>
      <p:sp>
        <p:nvSpPr>
          <p:cNvPr id="10" name="Rectangle 9"/>
          <p:cNvSpPr/>
          <p:nvPr/>
        </p:nvSpPr>
        <p:spPr>
          <a:xfrm>
            <a:off x="609599" y="6400020"/>
            <a:ext cx="7831015" cy="369332"/>
          </a:xfrm>
          <a:prstGeom prst="rect">
            <a:avLst/>
          </a:prstGeom>
        </p:spPr>
        <p:txBody>
          <a:bodyPr wrap="square">
            <a:spAutoFit/>
          </a:bodyPr>
          <a:lstStyle/>
          <a:p>
            <a:r>
              <a:rPr lang="en-CA" dirty="0">
                <a:hlinkClick r:id="rId3"/>
              </a:rPr>
              <a:t>https://www.nature.com/articles/nature24291?WT.feed_name=subjects_physics</a:t>
            </a:r>
            <a:endParaRPr lang="en-CA" dirty="0"/>
          </a:p>
        </p:txBody>
      </p:sp>
    </p:spTree>
    <p:extLst>
      <p:ext uri="{BB962C8B-B14F-4D97-AF65-F5344CB8AC3E}">
        <p14:creationId xmlns:p14="http://schemas.microsoft.com/office/powerpoint/2010/main" val="290429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038" y="122193"/>
            <a:ext cx="7221254" cy="1325563"/>
          </a:xfrm>
        </p:spPr>
        <p:txBody>
          <a:bodyPr>
            <a:noAutofit/>
          </a:bodyPr>
          <a:lstStyle/>
          <a:p>
            <a:pPr algn="ctr"/>
            <a:r>
              <a:rPr lang="en-CA" sz="4800" b="1" dirty="0">
                <a:latin typeface="+mn-lt"/>
              </a:rPr>
              <a:t>Unravelling</a:t>
            </a:r>
            <a:r>
              <a:rPr lang="en-CA" sz="4800" b="1" dirty="0" smtClean="0">
                <a:latin typeface="+mn-lt"/>
              </a:rPr>
              <a:t> the story of the </a:t>
            </a:r>
            <a:br>
              <a:rPr lang="en-CA" sz="4800" b="1" dirty="0" smtClean="0">
                <a:latin typeface="+mn-lt"/>
              </a:rPr>
            </a:br>
            <a:r>
              <a:rPr lang="en-CA" sz="4800" b="1" dirty="0" smtClean="0">
                <a:latin typeface="+mn-lt"/>
              </a:rPr>
              <a:t>“</a:t>
            </a:r>
            <a:r>
              <a:rPr lang="en-CA" sz="4800" b="1" i="1" dirty="0" smtClean="0">
                <a:latin typeface="+mn-lt"/>
              </a:rPr>
              <a:t>Big Bang</a:t>
            </a:r>
            <a:r>
              <a:rPr lang="en-CA" sz="4800" b="1" dirty="0" smtClean="0">
                <a:latin typeface="+mn-lt"/>
              </a:rPr>
              <a:t>”</a:t>
            </a:r>
            <a:endParaRPr lang="en-CA" sz="4800" b="1" dirty="0">
              <a:latin typeface="+mn-lt"/>
            </a:endParaRPr>
          </a:p>
        </p:txBody>
      </p:sp>
      <p:sp>
        <p:nvSpPr>
          <p:cNvPr id="3" name="TextBox 2"/>
          <p:cNvSpPr txBox="1"/>
          <p:nvPr/>
        </p:nvSpPr>
        <p:spPr>
          <a:xfrm>
            <a:off x="625240" y="2426603"/>
            <a:ext cx="8102851" cy="2831544"/>
          </a:xfrm>
          <a:prstGeom prst="rect">
            <a:avLst/>
          </a:prstGeom>
          <a:noFill/>
        </p:spPr>
        <p:txBody>
          <a:bodyPr wrap="square" rtlCol="0">
            <a:spAutoFit/>
          </a:bodyPr>
          <a:lstStyle/>
          <a:p>
            <a:pPr>
              <a:spcAft>
                <a:spcPts val="600"/>
              </a:spcAft>
            </a:pPr>
            <a:r>
              <a:rPr lang="en-CA" sz="2400" dirty="0"/>
              <a:t>Our best evidence for a Big-Bang origin of the universe is that it is presently expanding in every direction from every place within. </a:t>
            </a:r>
          </a:p>
          <a:p>
            <a:pPr>
              <a:spcAft>
                <a:spcPts val="600"/>
              </a:spcAft>
            </a:pPr>
            <a:r>
              <a:rPr lang="en-CA" sz="2400" dirty="0"/>
              <a:t>The rate of expansion corresponds to a single event, </a:t>
            </a:r>
            <a:r>
              <a:rPr lang="en-CA" sz="2400" b="1" dirty="0"/>
              <a:t>13.799 ± 0.021 × 10</a:t>
            </a:r>
            <a:r>
              <a:rPr lang="en-CA" sz="2400" b="1" baseline="30000" dirty="0"/>
              <a:t>9</a:t>
            </a:r>
            <a:r>
              <a:rPr lang="en-CA" sz="2400" b="1" dirty="0"/>
              <a:t> </a:t>
            </a:r>
            <a:r>
              <a:rPr lang="en-CA" sz="2400" dirty="0"/>
              <a:t>years ago when every piece of the present universe existed at the same place. </a:t>
            </a:r>
          </a:p>
          <a:p>
            <a:r>
              <a:rPr lang="en-CA" sz="2400" b="1" i="1" dirty="0"/>
              <a:t>Where</a:t>
            </a:r>
            <a:r>
              <a:rPr lang="en-CA" sz="2400" dirty="0"/>
              <a:t> was that place? </a:t>
            </a:r>
            <a:r>
              <a:rPr lang="en-CA" sz="2400" b="1" i="1" dirty="0"/>
              <a:t>Right here!</a:t>
            </a:r>
          </a:p>
        </p:txBody>
      </p:sp>
      <p:pic>
        <p:nvPicPr>
          <p:cNvPr id="4" name="Picture 3"/>
          <p:cNvPicPr>
            <a:picLocks noChangeAspect="1"/>
          </p:cNvPicPr>
          <p:nvPr/>
        </p:nvPicPr>
        <p:blipFill>
          <a:blip r:embed="rId2"/>
          <a:stretch>
            <a:fillRect/>
          </a:stretch>
        </p:blipFill>
        <p:spPr>
          <a:xfrm>
            <a:off x="625238" y="1600154"/>
            <a:ext cx="7956000" cy="4902002"/>
          </a:xfrm>
          <a:prstGeom prst="rect">
            <a:avLst/>
          </a:prstGeom>
        </p:spPr>
      </p:pic>
    </p:spTree>
    <p:extLst>
      <p:ext uri="{BB962C8B-B14F-4D97-AF65-F5344CB8AC3E}">
        <p14:creationId xmlns:p14="http://schemas.microsoft.com/office/powerpoint/2010/main" val="2856801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094" y="215977"/>
            <a:ext cx="7366110" cy="1325563"/>
          </a:xfrm>
        </p:spPr>
        <p:txBody>
          <a:bodyPr>
            <a:noAutofit/>
          </a:bodyPr>
          <a:lstStyle/>
          <a:p>
            <a:pPr algn="ctr"/>
            <a:r>
              <a:rPr lang="en-CA" sz="4800" b="1" dirty="0">
                <a:latin typeface="+mn-lt"/>
              </a:rPr>
              <a:t>Unravelling</a:t>
            </a:r>
            <a:r>
              <a:rPr lang="en-CA" sz="4800" b="1" dirty="0" smtClean="0">
                <a:latin typeface="+mn-lt"/>
              </a:rPr>
              <a:t> the story of the </a:t>
            </a:r>
            <a:br>
              <a:rPr lang="en-CA" sz="4800" b="1" dirty="0" smtClean="0">
                <a:latin typeface="+mn-lt"/>
              </a:rPr>
            </a:br>
            <a:r>
              <a:rPr lang="en-CA" sz="4800" b="1" dirty="0" smtClean="0">
                <a:latin typeface="+mn-lt"/>
              </a:rPr>
              <a:t>“</a:t>
            </a:r>
            <a:r>
              <a:rPr lang="en-CA" sz="4800" b="1" i="1" dirty="0" smtClean="0">
                <a:latin typeface="+mn-lt"/>
              </a:rPr>
              <a:t>Big Bang</a:t>
            </a:r>
            <a:r>
              <a:rPr lang="en-CA" sz="4800" b="1" dirty="0" smtClean="0">
                <a:latin typeface="+mn-lt"/>
              </a:rPr>
              <a:t>”</a:t>
            </a:r>
            <a:endParaRPr lang="en-CA" sz="4800" b="1" dirty="0">
              <a:latin typeface="+mn-lt"/>
            </a:endParaRPr>
          </a:p>
        </p:txBody>
      </p:sp>
      <p:sp>
        <p:nvSpPr>
          <p:cNvPr id="3" name="TextBox 2"/>
          <p:cNvSpPr txBox="1"/>
          <p:nvPr/>
        </p:nvSpPr>
        <p:spPr>
          <a:xfrm>
            <a:off x="634749" y="2032574"/>
            <a:ext cx="8102851" cy="2754600"/>
          </a:xfrm>
          <a:prstGeom prst="rect">
            <a:avLst/>
          </a:prstGeom>
          <a:noFill/>
        </p:spPr>
        <p:txBody>
          <a:bodyPr wrap="square" rtlCol="0">
            <a:spAutoFit/>
          </a:bodyPr>
          <a:lstStyle/>
          <a:p>
            <a:pPr>
              <a:spcAft>
                <a:spcPts val="600"/>
              </a:spcAft>
            </a:pPr>
            <a:r>
              <a:rPr lang="en-CA" sz="2400" dirty="0"/>
              <a:t>Using our </a:t>
            </a:r>
            <a:r>
              <a:rPr lang="en-CA" sz="2400" b="1" i="1" dirty="0"/>
              <a:t>contemporary physics, </a:t>
            </a:r>
            <a:r>
              <a:rPr lang="en-CA" sz="2400" dirty="0"/>
              <a:t>which comprises two great theories: </a:t>
            </a:r>
            <a:r>
              <a:rPr lang="en-CA" sz="2400" b="1" i="1" dirty="0"/>
              <a:t>Quantum Mechanics </a:t>
            </a:r>
            <a:r>
              <a:rPr lang="en-CA" sz="2400" dirty="0"/>
              <a:t>and </a:t>
            </a:r>
            <a:r>
              <a:rPr lang="en-CA" sz="2400" b="1" i="1" dirty="0"/>
              <a:t>Gravitation</a:t>
            </a:r>
            <a:r>
              <a:rPr lang="en-CA" sz="2400" dirty="0"/>
              <a:t> (General Relativity), we recognize the Universal space and the passage of time. </a:t>
            </a:r>
          </a:p>
          <a:p>
            <a:pPr>
              <a:spcAft>
                <a:spcPts val="600"/>
              </a:spcAft>
            </a:pPr>
            <a:r>
              <a:rPr lang="en-CA" sz="2400" dirty="0"/>
              <a:t>We determine that there are some </a:t>
            </a:r>
            <a:r>
              <a:rPr lang="en-CA" sz="2400" b="1" i="1" dirty="0">
                <a:hlinkClick r:id="rId2"/>
              </a:rPr>
              <a:t>Universal constants </a:t>
            </a:r>
            <a:r>
              <a:rPr lang="en-CA" sz="2400" dirty="0"/>
              <a:t>and expect that they hold everywhere and “</a:t>
            </a:r>
            <a:r>
              <a:rPr lang="en-CA" sz="2400" i="1" dirty="0" err="1"/>
              <a:t>everywhen</a:t>
            </a:r>
            <a:r>
              <a:rPr lang="en-CA" sz="2400" dirty="0"/>
              <a:t>” (or, at least since 10</a:t>
            </a:r>
            <a:r>
              <a:rPr lang="en-CA" sz="2400" baseline="30000" dirty="0"/>
              <a:t>-33</a:t>
            </a:r>
            <a:r>
              <a:rPr lang="en-CA" sz="2400" dirty="0"/>
              <a:t> seconds following the Big Bang) in the Universe.</a:t>
            </a:r>
          </a:p>
        </p:txBody>
      </p:sp>
    </p:spTree>
    <p:extLst>
      <p:ext uri="{BB962C8B-B14F-4D97-AF65-F5344CB8AC3E}">
        <p14:creationId xmlns:p14="http://schemas.microsoft.com/office/powerpoint/2010/main" val="4134600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094" y="215977"/>
            <a:ext cx="7366110" cy="1325563"/>
          </a:xfrm>
        </p:spPr>
        <p:txBody>
          <a:bodyPr>
            <a:noAutofit/>
          </a:bodyPr>
          <a:lstStyle/>
          <a:p>
            <a:pPr algn="ctr"/>
            <a:r>
              <a:rPr lang="en-CA" sz="4800" b="1" dirty="0">
                <a:latin typeface="+mn-lt"/>
              </a:rPr>
              <a:t>Unravelling</a:t>
            </a:r>
            <a:r>
              <a:rPr lang="en-CA" sz="4800" b="1" dirty="0" smtClean="0">
                <a:latin typeface="+mn-lt"/>
              </a:rPr>
              <a:t> the story of the </a:t>
            </a:r>
            <a:br>
              <a:rPr lang="en-CA" sz="4800" b="1" dirty="0" smtClean="0">
                <a:latin typeface="+mn-lt"/>
              </a:rPr>
            </a:br>
            <a:r>
              <a:rPr lang="en-CA" sz="4800" b="1" dirty="0" smtClean="0">
                <a:latin typeface="+mn-lt"/>
              </a:rPr>
              <a:t>“</a:t>
            </a:r>
            <a:r>
              <a:rPr lang="en-CA" sz="4800" b="1" i="1" dirty="0" smtClean="0">
                <a:latin typeface="+mn-lt"/>
              </a:rPr>
              <a:t>Big Bang</a:t>
            </a:r>
            <a:r>
              <a:rPr lang="en-CA" sz="4800" b="1" dirty="0" smtClean="0">
                <a:latin typeface="+mn-lt"/>
              </a:rPr>
              <a:t>”</a:t>
            </a:r>
            <a:endParaRPr lang="en-CA" sz="4800" b="1" dirty="0">
              <a:latin typeface="+mn-lt"/>
            </a:endParaRPr>
          </a:p>
        </p:txBody>
      </p:sp>
      <p:sp>
        <p:nvSpPr>
          <p:cNvPr id="6" name="TextBox 5"/>
          <p:cNvSpPr txBox="1"/>
          <p:nvPr/>
        </p:nvSpPr>
        <p:spPr>
          <a:xfrm>
            <a:off x="641712" y="2213956"/>
            <a:ext cx="8221716" cy="2862322"/>
          </a:xfrm>
          <a:prstGeom prst="rect">
            <a:avLst/>
          </a:prstGeom>
          <a:noFill/>
        </p:spPr>
        <p:txBody>
          <a:bodyPr wrap="square" rtlCol="0">
            <a:spAutoFit/>
          </a:bodyPr>
          <a:lstStyle/>
          <a:p>
            <a:pPr marL="533400" indent="-533400" algn="ctr"/>
            <a:r>
              <a:rPr lang="en-CA" sz="3200" b="1" i="1" dirty="0">
                <a:ea typeface="Cambria Math" panose="02040503050406030204" pitchFamily="18" charset="0"/>
              </a:rPr>
              <a:t>Some Universal constants of physics</a:t>
            </a:r>
          </a:p>
          <a:p>
            <a:pPr marL="533400" indent="-533400" algn="ctr"/>
            <a:endParaRPr lang="en-CA" sz="2800" b="1" i="1" dirty="0">
              <a:ea typeface="Cambria Math" panose="02040503050406030204" pitchFamily="18" charset="0"/>
            </a:endParaRPr>
          </a:p>
          <a:p>
            <a:pPr marL="533400" indent="-533400"/>
            <a:r>
              <a:rPr lang="en-CA" sz="2400" b="1" i="1" dirty="0">
                <a:latin typeface="Cambria Math" panose="02040503050406030204" pitchFamily="18" charset="0"/>
                <a:ea typeface="Cambria Math" panose="02040503050406030204" pitchFamily="18" charset="0"/>
              </a:rPr>
              <a:t>c</a:t>
            </a:r>
            <a:r>
              <a:rPr lang="en-CA" sz="2400" b="1" dirty="0"/>
              <a:t> </a:t>
            </a:r>
            <a:r>
              <a:rPr lang="en-CA" sz="2400" dirty="0"/>
              <a:t>     299 792 458 m / s   (speed of light in </a:t>
            </a:r>
            <a:r>
              <a:rPr lang="en-CA" sz="2400" dirty="0" err="1"/>
              <a:t>vacuo</a:t>
            </a:r>
            <a:r>
              <a:rPr lang="en-CA" sz="2400" dirty="0"/>
              <a:t>)</a:t>
            </a:r>
          </a:p>
          <a:p>
            <a:pPr marL="533400" indent="-533400"/>
            <a:r>
              <a:rPr lang="en-CA" sz="2400" b="1" i="1" dirty="0">
                <a:latin typeface="Cambria Math" panose="02040503050406030204" pitchFamily="18" charset="0"/>
                <a:ea typeface="Cambria Math" panose="02040503050406030204" pitchFamily="18" charset="0"/>
              </a:rPr>
              <a:t>G</a:t>
            </a:r>
            <a:r>
              <a:rPr lang="en-CA" sz="2400" dirty="0"/>
              <a:t>     6.67408 × 10</a:t>
            </a:r>
            <a:r>
              <a:rPr lang="en-CA" sz="2400" baseline="30000" dirty="0"/>
              <a:t>-11</a:t>
            </a:r>
            <a:r>
              <a:rPr lang="en-CA" sz="2400" dirty="0"/>
              <a:t> m</a:t>
            </a:r>
            <a:r>
              <a:rPr lang="en-CA" sz="2400" baseline="30000" dirty="0"/>
              <a:t>3</a:t>
            </a:r>
            <a:r>
              <a:rPr lang="en-CA" sz="2400" dirty="0"/>
              <a:t> kg</a:t>
            </a:r>
            <a:r>
              <a:rPr lang="en-CA" sz="2400" baseline="30000" dirty="0"/>
              <a:t>-1</a:t>
            </a:r>
            <a:r>
              <a:rPr lang="en-CA" sz="2400" dirty="0"/>
              <a:t> s</a:t>
            </a:r>
            <a:r>
              <a:rPr lang="en-CA" sz="2400" baseline="30000" dirty="0"/>
              <a:t>-2</a:t>
            </a:r>
            <a:r>
              <a:rPr lang="en-CA" sz="2400" dirty="0"/>
              <a:t>   (Cavendish constant of gravitation)</a:t>
            </a:r>
          </a:p>
          <a:p>
            <a:pPr marL="533400" indent="-533400"/>
            <a:r>
              <a:rPr lang="en-CA" sz="2400" b="1" i="1" dirty="0">
                <a:latin typeface="Cambria Math" panose="02040503050406030204" pitchFamily="18" charset="0"/>
                <a:ea typeface="Cambria Math" panose="02040503050406030204" pitchFamily="18" charset="0"/>
              </a:rPr>
              <a:t>h</a:t>
            </a:r>
            <a:r>
              <a:rPr lang="en-CA" sz="2400" dirty="0"/>
              <a:t>     6.62607004 × 10</a:t>
            </a:r>
            <a:r>
              <a:rPr lang="en-CA" sz="2400" baseline="30000" dirty="0"/>
              <a:t>-34</a:t>
            </a:r>
            <a:r>
              <a:rPr lang="en-CA" sz="2400" dirty="0"/>
              <a:t> m</a:t>
            </a:r>
            <a:r>
              <a:rPr lang="en-CA" sz="2400" baseline="30000" dirty="0"/>
              <a:t>2</a:t>
            </a:r>
            <a:r>
              <a:rPr lang="en-CA" sz="2400" dirty="0"/>
              <a:t> kg / s  (Planck’s constant – the quantum of action)</a:t>
            </a:r>
            <a:r>
              <a:rPr lang="en-CA" dirty="0"/>
              <a:t> </a:t>
            </a:r>
          </a:p>
        </p:txBody>
      </p:sp>
    </p:spTree>
    <p:extLst>
      <p:ext uri="{BB962C8B-B14F-4D97-AF65-F5344CB8AC3E}">
        <p14:creationId xmlns:p14="http://schemas.microsoft.com/office/powerpoint/2010/main" val="4289235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261"/>
            <a:ext cx="7886700" cy="1014941"/>
          </a:xfrm>
        </p:spPr>
        <p:txBody>
          <a:bodyPr>
            <a:normAutofit/>
          </a:bodyPr>
          <a:lstStyle/>
          <a:p>
            <a:pPr algn="ctr"/>
            <a:r>
              <a:rPr lang="en-CA" sz="4800" b="1" dirty="0" smtClean="0">
                <a:latin typeface="+mn-lt"/>
              </a:rPr>
              <a:t>The matter reassembles</a:t>
            </a:r>
            <a:endParaRPr lang="en-CA" sz="4800" b="1" dirty="0">
              <a:latin typeface="+mn-lt"/>
            </a:endParaRPr>
          </a:p>
        </p:txBody>
      </p:sp>
      <p:sp>
        <p:nvSpPr>
          <p:cNvPr id="3" name="TextBox 2"/>
          <p:cNvSpPr txBox="1"/>
          <p:nvPr/>
        </p:nvSpPr>
        <p:spPr>
          <a:xfrm>
            <a:off x="719669" y="1236134"/>
            <a:ext cx="7795683" cy="6124754"/>
          </a:xfrm>
          <a:prstGeom prst="rect">
            <a:avLst/>
          </a:prstGeom>
          <a:noFill/>
        </p:spPr>
        <p:txBody>
          <a:bodyPr wrap="square" rtlCol="0">
            <a:spAutoFit/>
          </a:bodyPr>
          <a:lstStyle/>
          <a:p>
            <a:r>
              <a:rPr lang="en-CA" sz="2800" dirty="0"/>
              <a:t>During the next 500 or so seconds, </a:t>
            </a:r>
            <a:r>
              <a:rPr lang="en-CA" sz="2800" b="1" dirty="0"/>
              <a:t>hydrogen fusion!</a:t>
            </a:r>
          </a:p>
          <a:p>
            <a:endParaRPr lang="en-CA" sz="2400" dirty="0"/>
          </a:p>
          <a:p>
            <a:pPr algn="ctr"/>
            <a:r>
              <a:rPr lang="en-CA" sz="2400" b="1" baseline="30000" dirty="0">
                <a:latin typeface="Cambria Math" panose="02040503050406030204" pitchFamily="18" charset="0"/>
                <a:ea typeface="Cambria Math" panose="02040503050406030204" pitchFamily="18" charset="0"/>
              </a:rPr>
              <a:t>1</a:t>
            </a:r>
            <a:r>
              <a:rPr lang="en-CA" sz="2400" b="1" dirty="0">
                <a:latin typeface="Cambria Math" panose="02040503050406030204" pitchFamily="18" charset="0"/>
                <a:ea typeface="Cambria Math" panose="02040503050406030204" pitchFamily="18" charset="0"/>
              </a:rPr>
              <a:t>H + </a:t>
            </a:r>
            <a:r>
              <a:rPr lang="en-CA" sz="2400" b="1" baseline="30000" dirty="0">
                <a:latin typeface="Cambria Math" panose="02040503050406030204" pitchFamily="18" charset="0"/>
                <a:ea typeface="Cambria Math" panose="02040503050406030204" pitchFamily="18" charset="0"/>
              </a:rPr>
              <a:t>1</a:t>
            </a:r>
            <a:r>
              <a:rPr lang="en-CA" sz="2400" b="1" dirty="0">
                <a:latin typeface="Cambria Math" panose="02040503050406030204" pitchFamily="18" charset="0"/>
                <a:ea typeface="Cambria Math" panose="02040503050406030204" pitchFamily="18" charset="0"/>
              </a:rPr>
              <a:t>H → </a:t>
            </a:r>
            <a:r>
              <a:rPr lang="en-CA" sz="2400" b="1" baseline="30000" dirty="0">
                <a:latin typeface="Cambria Math" panose="02040503050406030204" pitchFamily="18" charset="0"/>
                <a:ea typeface="Cambria Math" panose="02040503050406030204" pitchFamily="18" charset="0"/>
              </a:rPr>
              <a:t>2</a:t>
            </a:r>
            <a:r>
              <a:rPr lang="en-CA" sz="2400" b="1" dirty="0">
                <a:latin typeface="Cambria Math" panose="02040503050406030204" pitchFamily="18" charset="0"/>
                <a:ea typeface="Cambria Math" panose="02040503050406030204" pitchFamily="18" charset="0"/>
              </a:rPr>
              <a:t>H + </a:t>
            </a:r>
            <a:r>
              <a:rPr lang="el-GR" sz="2400" b="1" i="1" dirty="0">
                <a:latin typeface="Cambria Math" panose="02040503050406030204" pitchFamily="18" charset="0"/>
                <a:ea typeface="Cambria Math" panose="02040503050406030204" pitchFamily="18" charset="0"/>
              </a:rPr>
              <a:t>β</a:t>
            </a:r>
            <a:r>
              <a:rPr lang="en-CA" sz="2400" b="1" baseline="30000" dirty="0">
                <a:latin typeface="Cambria Math" panose="02040503050406030204" pitchFamily="18" charset="0"/>
                <a:ea typeface="Cambria Math" panose="02040503050406030204" pitchFamily="18" charset="0"/>
              </a:rPr>
              <a:t>+</a:t>
            </a:r>
          </a:p>
          <a:p>
            <a:pPr algn="ctr"/>
            <a:r>
              <a:rPr lang="en-CA" sz="2400" b="1" baseline="30000" dirty="0">
                <a:latin typeface="Cambria Math" panose="02040503050406030204" pitchFamily="18" charset="0"/>
                <a:ea typeface="Cambria Math" panose="02040503050406030204" pitchFamily="18" charset="0"/>
              </a:rPr>
              <a:t>1</a:t>
            </a:r>
            <a:r>
              <a:rPr lang="en-CA" sz="2400" b="1" dirty="0">
                <a:latin typeface="Cambria Math" panose="02040503050406030204" pitchFamily="18" charset="0"/>
                <a:ea typeface="Cambria Math" panose="02040503050406030204" pitchFamily="18" charset="0"/>
              </a:rPr>
              <a:t>H + </a:t>
            </a:r>
            <a:r>
              <a:rPr lang="en-CA" sz="2400" b="1" baseline="30000" dirty="0">
                <a:latin typeface="Cambria Math" panose="02040503050406030204" pitchFamily="18" charset="0"/>
                <a:ea typeface="Cambria Math" panose="02040503050406030204" pitchFamily="18" charset="0"/>
              </a:rPr>
              <a:t>2</a:t>
            </a:r>
            <a:r>
              <a:rPr lang="en-CA" sz="2400" b="1" dirty="0">
                <a:latin typeface="Cambria Math" panose="02040503050406030204" pitchFamily="18" charset="0"/>
                <a:ea typeface="Cambria Math" panose="02040503050406030204" pitchFamily="18" charset="0"/>
              </a:rPr>
              <a:t>H → </a:t>
            </a:r>
            <a:r>
              <a:rPr lang="en-CA" sz="2400" b="1" baseline="30000" dirty="0">
                <a:latin typeface="Cambria Math" panose="02040503050406030204" pitchFamily="18" charset="0"/>
                <a:ea typeface="Cambria Math" panose="02040503050406030204" pitchFamily="18" charset="0"/>
              </a:rPr>
              <a:t>3</a:t>
            </a:r>
            <a:r>
              <a:rPr lang="en-CA" sz="2400" b="1" dirty="0">
                <a:latin typeface="Cambria Math" panose="02040503050406030204" pitchFamily="18" charset="0"/>
                <a:ea typeface="Cambria Math" panose="02040503050406030204" pitchFamily="18" charset="0"/>
              </a:rPr>
              <a:t>He + </a:t>
            </a:r>
            <a:r>
              <a:rPr lang="en-CA" sz="2400" b="1" i="1" dirty="0">
                <a:latin typeface="Cambria Math" panose="02040503050406030204" pitchFamily="18" charset="0"/>
                <a:ea typeface="Cambria Math" panose="02040503050406030204" pitchFamily="18" charset="0"/>
              </a:rPr>
              <a:t>γ</a:t>
            </a:r>
          </a:p>
          <a:p>
            <a:pPr algn="ctr"/>
            <a:r>
              <a:rPr lang="en-CA" sz="2400" b="1" baseline="30000" dirty="0">
                <a:latin typeface="Cambria Math" panose="02040503050406030204" pitchFamily="18" charset="0"/>
                <a:ea typeface="Cambria Math" panose="02040503050406030204" pitchFamily="18" charset="0"/>
              </a:rPr>
              <a:t>3</a:t>
            </a:r>
            <a:r>
              <a:rPr lang="en-CA" sz="2400" b="1" dirty="0">
                <a:latin typeface="Cambria Math" panose="02040503050406030204" pitchFamily="18" charset="0"/>
                <a:ea typeface="Cambria Math" panose="02040503050406030204" pitchFamily="18" charset="0"/>
              </a:rPr>
              <a:t>He + </a:t>
            </a:r>
            <a:r>
              <a:rPr lang="en-CA" sz="2400" b="1" baseline="30000" dirty="0">
                <a:latin typeface="Cambria Math" panose="02040503050406030204" pitchFamily="18" charset="0"/>
                <a:ea typeface="Cambria Math" panose="02040503050406030204" pitchFamily="18" charset="0"/>
              </a:rPr>
              <a:t>3</a:t>
            </a:r>
            <a:r>
              <a:rPr lang="en-CA" sz="2400" b="1" dirty="0">
                <a:latin typeface="Cambria Math" panose="02040503050406030204" pitchFamily="18" charset="0"/>
                <a:ea typeface="Cambria Math" panose="02040503050406030204" pitchFamily="18" charset="0"/>
              </a:rPr>
              <a:t>He → </a:t>
            </a:r>
            <a:r>
              <a:rPr lang="en-CA" sz="2400" b="1" baseline="30000" dirty="0">
                <a:latin typeface="Cambria Math" panose="02040503050406030204" pitchFamily="18" charset="0"/>
                <a:ea typeface="Cambria Math" panose="02040503050406030204" pitchFamily="18" charset="0"/>
              </a:rPr>
              <a:t>4</a:t>
            </a:r>
            <a:r>
              <a:rPr lang="en-CA" sz="2400" b="1" dirty="0">
                <a:latin typeface="Cambria Math" panose="02040503050406030204" pitchFamily="18" charset="0"/>
                <a:ea typeface="Cambria Math" panose="02040503050406030204" pitchFamily="18" charset="0"/>
              </a:rPr>
              <a:t>He +</a:t>
            </a:r>
            <a:r>
              <a:rPr lang="en-CA" sz="2400" b="1" baseline="30000" dirty="0">
                <a:latin typeface="Cambria Math" panose="02040503050406030204" pitchFamily="18" charset="0"/>
                <a:ea typeface="Cambria Math" panose="02040503050406030204" pitchFamily="18" charset="0"/>
              </a:rPr>
              <a:t>1</a:t>
            </a:r>
            <a:r>
              <a:rPr lang="en-CA" sz="2400" b="1" dirty="0">
                <a:latin typeface="Cambria Math" panose="02040503050406030204" pitchFamily="18" charset="0"/>
                <a:ea typeface="Cambria Math" panose="02040503050406030204" pitchFamily="18" charset="0"/>
              </a:rPr>
              <a:t>H + </a:t>
            </a:r>
            <a:r>
              <a:rPr lang="en-CA" sz="2400" b="1" baseline="30000" dirty="0">
                <a:latin typeface="Cambria Math" panose="02040503050406030204" pitchFamily="18" charset="0"/>
                <a:ea typeface="Cambria Math" panose="02040503050406030204" pitchFamily="18" charset="0"/>
              </a:rPr>
              <a:t>1</a:t>
            </a:r>
            <a:r>
              <a:rPr lang="en-CA" sz="2400" b="1" dirty="0">
                <a:latin typeface="Cambria Math" panose="02040503050406030204" pitchFamily="18" charset="0"/>
                <a:ea typeface="Cambria Math" panose="02040503050406030204" pitchFamily="18" charset="0"/>
              </a:rPr>
              <a:t>H + </a:t>
            </a:r>
            <a:r>
              <a:rPr lang="el-GR" sz="2400" b="1" i="1" dirty="0">
                <a:latin typeface="Cambria Math" panose="02040503050406030204" pitchFamily="18" charset="0"/>
                <a:ea typeface="Cambria Math" panose="02040503050406030204" pitchFamily="18" charset="0"/>
              </a:rPr>
              <a:t>γ</a:t>
            </a:r>
            <a:endParaRPr lang="en-CA" sz="2400" b="1" i="1" dirty="0">
              <a:latin typeface="Cambria Math" panose="02040503050406030204" pitchFamily="18" charset="0"/>
              <a:ea typeface="Cambria Math" panose="02040503050406030204" pitchFamily="18" charset="0"/>
            </a:endParaRPr>
          </a:p>
          <a:p>
            <a:pPr algn="ctr"/>
            <a:r>
              <a:rPr lang="en-CA" sz="2400" b="1" baseline="30000" dirty="0">
                <a:latin typeface="Cambria Math" panose="02040503050406030204" pitchFamily="18" charset="0"/>
                <a:ea typeface="Cambria Math" panose="02040503050406030204" pitchFamily="18" charset="0"/>
              </a:rPr>
              <a:t>3</a:t>
            </a:r>
            <a:r>
              <a:rPr lang="en-CA" sz="2400" b="1" dirty="0">
                <a:latin typeface="Cambria Math" panose="02040503050406030204" pitchFamily="18" charset="0"/>
                <a:ea typeface="Cambria Math" panose="02040503050406030204" pitchFamily="18" charset="0"/>
              </a:rPr>
              <a:t>He + </a:t>
            </a:r>
            <a:r>
              <a:rPr lang="en-CA" sz="2400" b="1" baseline="30000" dirty="0">
                <a:latin typeface="Cambria Math" panose="02040503050406030204" pitchFamily="18" charset="0"/>
                <a:ea typeface="Cambria Math" panose="02040503050406030204" pitchFamily="18" charset="0"/>
              </a:rPr>
              <a:t>4</a:t>
            </a:r>
            <a:r>
              <a:rPr lang="en-CA" sz="2400" b="1" dirty="0">
                <a:latin typeface="Cambria Math" panose="02040503050406030204" pitchFamily="18" charset="0"/>
                <a:ea typeface="Cambria Math" panose="02040503050406030204" pitchFamily="18" charset="0"/>
              </a:rPr>
              <a:t>He → </a:t>
            </a:r>
            <a:r>
              <a:rPr lang="en-CA" sz="2400" b="1" baseline="30000" dirty="0">
                <a:latin typeface="Cambria Math" panose="02040503050406030204" pitchFamily="18" charset="0"/>
                <a:ea typeface="Cambria Math" panose="02040503050406030204" pitchFamily="18" charset="0"/>
              </a:rPr>
              <a:t>7</a:t>
            </a:r>
            <a:r>
              <a:rPr lang="en-CA" sz="2400" b="1" dirty="0">
                <a:latin typeface="Cambria Math" panose="02040503050406030204" pitchFamily="18" charset="0"/>
                <a:ea typeface="Cambria Math" panose="02040503050406030204" pitchFamily="18" charset="0"/>
              </a:rPr>
              <a:t>Be + </a:t>
            </a:r>
            <a:r>
              <a:rPr lang="el-GR" sz="2400" b="1" i="1" dirty="0">
                <a:latin typeface="Cambria Math" panose="02040503050406030204" pitchFamily="18" charset="0"/>
                <a:ea typeface="Cambria Math" panose="02040503050406030204" pitchFamily="18" charset="0"/>
              </a:rPr>
              <a:t>γ</a:t>
            </a:r>
            <a:endParaRPr lang="en-CA" sz="2400" b="1" i="1" dirty="0">
              <a:latin typeface="Cambria Math" panose="02040503050406030204" pitchFamily="18" charset="0"/>
              <a:ea typeface="Cambria Math" panose="02040503050406030204" pitchFamily="18" charset="0"/>
            </a:endParaRPr>
          </a:p>
          <a:p>
            <a:pPr algn="ctr"/>
            <a:r>
              <a:rPr lang="en-CA" sz="2400" b="1" baseline="30000" dirty="0">
                <a:latin typeface="Cambria Math" panose="02040503050406030204" pitchFamily="18" charset="0"/>
                <a:ea typeface="Cambria Math" panose="02040503050406030204" pitchFamily="18" charset="0"/>
              </a:rPr>
              <a:t>7</a:t>
            </a:r>
            <a:r>
              <a:rPr lang="en-CA" sz="2400" b="1" dirty="0">
                <a:latin typeface="Cambria Math" panose="02040503050406030204" pitchFamily="18" charset="0"/>
                <a:ea typeface="Cambria Math" panose="02040503050406030204" pitchFamily="18" charset="0"/>
              </a:rPr>
              <a:t>Be → </a:t>
            </a:r>
            <a:r>
              <a:rPr lang="en-CA" sz="2400" b="1" baseline="30000" dirty="0">
                <a:latin typeface="Cambria Math" panose="02040503050406030204" pitchFamily="18" charset="0"/>
                <a:ea typeface="Cambria Math" panose="02040503050406030204" pitchFamily="18" charset="0"/>
              </a:rPr>
              <a:t>7</a:t>
            </a:r>
            <a:r>
              <a:rPr lang="en-CA" sz="2400" b="1" dirty="0">
                <a:latin typeface="Cambria Math" panose="02040503050406030204" pitchFamily="18" charset="0"/>
                <a:ea typeface="Cambria Math" panose="02040503050406030204" pitchFamily="18" charset="0"/>
              </a:rPr>
              <a:t>Li + </a:t>
            </a:r>
            <a:r>
              <a:rPr lang="el-GR" sz="2400" b="1" i="1" dirty="0">
                <a:latin typeface="Cambria Math" panose="02040503050406030204" pitchFamily="18" charset="0"/>
                <a:ea typeface="Cambria Math" panose="02040503050406030204" pitchFamily="18" charset="0"/>
              </a:rPr>
              <a:t>β</a:t>
            </a:r>
            <a:r>
              <a:rPr lang="el-GR" sz="2400" b="1" baseline="30000" dirty="0">
                <a:latin typeface="Cambria Math" panose="02040503050406030204" pitchFamily="18" charset="0"/>
                <a:ea typeface="Cambria Math" panose="02040503050406030204" pitchFamily="18" charset="0"/>
              </a:rPr>
              <a:t>+</a:t>
            </a:r>
            <a:r>
              <a:rPr lang="en-CA" sz="2400" b="1" dirty="0">
                <a:latin typeface="Cambria Math" panose="02040503050406030204" pitchFamily="18" charset="0"/>
                <a:ea typeface="Cambria Math" panose="02040503050406030204" pitchFamily="18" charset="0"/>
              </a:rPr>
              <a:t> + </a:t>
            </a:r>
            <a:r>
              <a:rPr lang="el-GR" sz="2400" b="1" i="1" dirty="0">
                <a:latin typeface="Cambria Math" panose="02040503050406030204" pitchFamily="18" charset="0"/>
                <a:ea typeface="Cambria Math" panose="02040503050406030204" pitchFamily="18" charset="0"/>
              </a:rPr>
              <a:t>γ</a:t>
            </a:r>
            <a:endParaRPr lang="en-CA" sz="2400" b="1" i="1" dirty="0">
              <a:latin typeface="Cambria Math" panose="02040503050406030204" pitchFamily="18" charset="0"/>
              <a:ea typeface="Cambria Math" panose="02040503050406030204" pitchFamily="18" charset="0"/>
            </a:endParaRPr>
          </a:p>
          <a:p>
            <a:pPr algn="ctr"/>
            <a:r>
              <a:rPr lang="en-CA" sz="2400" b="1" baseline="30000" dirty="0">
                <a:latin typeface="Cambria Math" panose="02040503050406030204" pitchFamily="18" charset="0"/>
                <a:ea typeface="Cambria Math" panose="02040503050406030204" pitchFamily="18" charset="0"/>
              </a:rPr>
              <a:t>7</a:t>
            </a:r>
            <a:r>
              <a:rPr lang="en-CA" sz="2400" b="1" dirty="0">
                <a:latin typeface="Cambria Math" panose="02040503050406030204" pitchFamily="18" charset="0"/>
                <a:ea typeface="Cambria Math" panose="02040503050406030204" pitchFamily="18" charset="0"/>
              </a:rPr>
              <a:t>Li + </a:t>
            </a:r>
            <a:r>
              <a:rPr lang="en-CA" sz="2400" b="1" baseline="30000" dirty="0">
                <a:latin typeface="Cambria Math" panose="02040503050406030204" pitchFamily="18" charset="0"/>
                <a:ea typeface="Cambria Math" panose="02040503050406030204" pitchFamily="18" charset="0"/>
              </a:rPr>
              <a:t>1</a:t>
            </a:r>
            <a:r>
              <a:rPr lang="en-CA" sz="2400" b="1" dirty="0">
                <a:latin typeface="Cambria Math" panose="02040503050406030204" pitchFamily="18" charset="0"/>
                <a:ea typeface="Cambria Math" panose="02040503050406030204" pitchFamily="18" charset="0"/>
              </a:rPr>
              <a:t>H → </a:t>
            </a:r>
            <a:r>
              <a:rPr lang="en-CA" sz="2400" b="1" baseline="30000" dirty="0">
                <a:latin typeface="Cambria Math" panose="02040503050406030204" pitchFamily="18" charset="0"/>
                <a:ea typeface="Cambria Math" panose="02040503050406030204" pitchFamily="18" charset="0"/>
              </a:rPr>
              <a:t>4</a:t>
            </a:r>
            <a:r>
              <a:rPr lang="en-CA" sz="2400" b="1" dirty="0">
                <a:latin typeface="Cambria Math" panose="02040503050406030204" pitchFamily="18" charset="0"/>
                <a:ea typeface="Cambria Math" panose="02040503050406030204" pitchFamily="18" charset="0"/>
              </a:rPr>
              <a:t>He + </a:t>
            </a:r>
            <a:r>
              <a:rPr lang="en-CA" sz="2400" b="1" baseline="30000" dirty="0">
                <a:latin typeface="Cambria Math" panose="02040503050406030204" pitchFamily="18" charset="0"/>
                <a:ea typeface="Cambria Math" panose="02040503050406030204" pitchFamily="18" charset="0"/>
              </a:rPr>
              <a:t>4</a:t>
            </a:r>
            <a:r>
              <a:rPr lang="en-CA" sz="2400" b="1" dirty="0">
                <a:latin typeface="Cambria Math" panose="02040503050406030204" pitchFamily="18" charset="0"/>
                <a:ea typeface="Cambria Math" panose="02040503050406030204" pitchFamily="18" charset="0"/>
              </a:rPr>
              <a:t>He + </a:t>
            </a:r>
            <a:r>
              <a:rPr lang="el-GR" sz="2400" b="1" i="1" dirty="0">
                <a:latin typeface="Cambria Math" panose="02040503050406030204" pitchFamily="18" charset="0"/>
                <a:ea typeface="Cambria Math" panose="02040503050406030204" pitchFamily="18" charset="0"/>
              </a:rPr>
              <a:t>γ</a:t>
            </a:r>
            <a:endParaRPr lang="en-CA" sz="2400" b="1" i="1" dirty="0">
              <a:latin typeface="Cambria Math" panose="02040503050406030204" pitchFamily="18" charset="0"/>
              <a:ea typeface="Cambria Math" panose="02040503050406030204" pitchFamily="18" charset="0"/>
            </a:endParaRPr>
          </a:p>
          <a:p>
            <a:pPr lvl="1">
              <a:spcAft>
                <a:spcPts val="600"/>
              </a:spcAft>
            </a:pPr>
            <a:r>
              <a:rPr lang="en-CA" sz="2400" dirty="0"/>
              <a:t>The net result of these reactions:</a:t>
            </a:r>
          </a:p>
          <a:p>
            <a:pPr lvl="1" algn="ctr">
              <a:spcAft>
                <a:spcPts val="600"/>
              </a:spcAft>
            </a:pPr>
            <a:r>
              <a:rPr lang="en-CA" sz="2400" b="1" dirty="0">
                <a:latin typeface="Cambria Math" panose="02040503050406030204" pitchFamily="18" charset="0"/>
                <a:ea typeface="Cambria Math" panose="02040503050406030204" pitchFamily="18" charset="0"/>
              </a:rPr>
              <a:t>8 </a:t>
            </a:r>
            <a:r>
              <a:rPr lang="en-CA" sz="2400" b="1" baseline="30000" dirty="0">
                <a:latin typeface="Cambria Math" panose="02040503050406030204" pitchFamily="18" charset="0"/>
                <a:ea typeface="Cambria Math" panose="02040503050406030204" pitchFamily="18" charset="0"/>
              </a:rPr>
              <a:t>1</a:t>
            </a:r>
            <a:r>
              <a:rPr lang="en-CA" sz="2400" b="1" dirty="0">
                <a:latin typeface="Cambria Math" panose="02040503050406030204" pitchFamily="18" charset="0"/>
                <a:ea typeface="Cambria Math" panose="02040503050406030204" pitchFamily="18" charset="0"/>
              </a:rPr>
              <a:t>H → 2 </a:t>
            </a:r>
            <a:r>
              <a:rPr lang="en-CA" sz="2400" b="1" baseline="30000" dirty="0">
                <a:latin typeface="Cambria Math" panose="02040503050406030204" pitchFamily="18" charset="0"/>
                <a:ea typeface="Cambria Math" panose="02040503050406030204" pitchFamily="18" charset="0"/>
              </a:rPr>
              <a:t>4</a:t>
            </a:r>
            <a:r>
              <a:rPr lang="en-CA" sz="2400" b="1" dirty="0">
                <a:latin typeface="Cambria Math" panose="02040503050406030204" pitchFamily="18" charset="0"/>
                <a:ea typeface="Cambria Math" panose="02040503050406030204" pitchFamily="18" charset="0"/>
              </a:rPr>
              <a:t>He + 3 </a:t>
            </a:r>
            <a:r>
              <a:rPr lang="el-GR" sz="2400" b="1" i="1" dirty="0">
                <a:latin typeface="Cambria Math" panose="02040503050406030204" pitchFamily="18" charset="0"/>
                <a:ea typeface="Cambria Math" panose="02040503050406030204" pitchFamily="18" charset="0"/>
              </a:rPr>
              <a:t>γ</a:t>
            </a:r>
            <a:r>
              <a:rPr lang="en-CA" sz="2400" b="1" dirty="0">
                <a:latin typeface="Cambria Math" panose="02040503050406030204" pitchFamily="18" charset="0"/>
                <a:ea typeface="Cambria Math" panose="02040503050406030204" pitchFamily="18" charset="0"/>
              </a:rPr>
              <a:t> + 4 </a:t>
            </a:r>
            <a:r>
              <a:rPr lang="el-GR" sz="2400" b="1" i="1" dirty="0">
                <a:latin typeface="Cambria Math" panose="02040503050406030204" pitchFamily="18" charset="0"/>
                <a:ea typeface="Cambria Math" panose="02040503050406030204" pitchFamily="18" charset="0"/>
              </a:rPr>
              <a:t>β</a:t>
            </a:r>
            <a:r>
              <a:rPr lang="en-CA" sz="2400" b="1" baseline="30000" dirty="0">
                <a:latin typeface="Cambria Math" panose="02040503050406030204" pitchFamily="18" charset="0"/>
                <a:ea typeface="Cambria Math" panose="02040503050406030204" pitchFamily="18" charset="0"/>
              </a:rPr>
              <a:t>+</a:t>
            </a:r>
            <a:r>
              <a:rPr lang="en-CA" sz="2400" b="1" dirty="0">
                <a:latin typeface="Cambria Math" panose="02040503050406030204" pitchFamily="18" charset="0"/>
                <a:ea typeface="Cambria Math" panose="02040503050406030204" pitchFamily="18" charset="0"/>
              </a:rPr>
              <a:t> ,</a:t>
            </a:r>
          </a:p>
          <a:p>
            <a:pPr lvl="1">
              <a:spcAft>
                <a:spcPts val="600"/>
              </a:spcAft>
            </a:pPr>
            <a:r>
              <a:rPr lang="en-CA" sz="2400" dirty="0">
                <a:latin typeface="Cambria Math" panose="02040503050406030204" pitchFamily="18" charset="0"/>
                <a:ea typeface="Cambria Math" panose="02040503050406030204" pitchFamily="18" charset="0"/>
              </a:rPr>
              <a:t>At this time, the composition of the Universe is 95% hydrogen (</a:t>
            </a:r>
            <a:r>
              <a:rPr lang="en-CA" sz="2400" b="1" baseline="30000" dirty="0">
                <a:latin typeface="Cambria Math" panose="02040503050406030204" pitchFamily="18" charset="0"/>
                <a:ea typeface="Cambria Math" panose="02040503050406030204" pitchFamily="18" charset="0"/>
              </a:rPr>
              <a:t>1</a:t>
            </a:r>
            <a:r>
              <a:rPr lang="en-CA" sz="2400" b="1" dirty="0">
                <a:latin typeface="Cambria Math" panose="02040503050406030204" pitchFamily="18" charset="0"/>
                <a:ea typeface="Cambria Math" panose="02040503050406030204" pitchFamily="18" charset="0"/>
              </a:rPr>
              <a:t>H</a:t>
            </a:r>
            <a:r>
              <a:rPr lang="en-CA" sz="2400" dirty="0">
                <a:latin typeface="Cambria Math" panose="02040503050406030204" pitchFamily="18" charset="0"/>
                <a:ea typeface="Cambria Math" panose="02040503050406030204" pitchFamily="18" charset="0"/>
              </a:rPr>
              <a:t> and </a:t>
            </a:r>
            <a:r>
              <a:rPr lang="en-CA" sz="2400" b="1" baseline="30000" dirty="0">
                <a:latin typeface="Cambria Math" panose="02040503050406030204" pitchFamily="18" charset="0"/>
                <a:ea typeface="Cambria Math" panose="02040503050406030204" pitchFamily="18" charset="0"/>
              </a:rPr>
              <a:t>2</a:t>
            </a:r>
            <a:r>
              <a:rPr lang="en-CA" sz="2400" b="1" dirty="0">
                <a:latin typeface="Cambria Math" panose="02040503050406030204" pitchFamily="18" charset="0"/>
                <a:ea typeface="Cambria Math" panose="02040503050406030204" pitchFamily="18" charset="0"/>
              </a:rPr>
              <a:t>H</a:t>
            </a:r>
            <a:r>
              <a:rPr lang="en-CA" sz="2400" dirty="0">
                <a:latin typeface="Cambria Math" panose="02040503050406030204" pitchFamily="18" charset="0"/>
                <a:ea typeface="Cambria Math" panose="02040503050406030204" pitchFamily="18" charset="0"/>
              </a:rPr>
              <a:t>) and 5% (</a:t>
            </a:r>
            <a:r>
              <a:rPr lang="en-CA" sz="2400" b="1" baseline="30000" dirty="0">
                <a:latin typeface="Cambria Math" panose="02040503050406030204" pitchFamily="18" charset="0"/>
                <a:ea typeface="Cambria Math" panose="02040503050406030204" pitchFamily="18" charset="0"/>
              </a:rPr>
              <a:t>4</a:t>
            </a:r>
            <a:r>
              <a:rPr lang="en-CA" sz="2400" b="1" dirty="0">
                <a:latin typeface="Cambria Math" panose="02040503050406030204" pitchFamily="18" charset="0"/>
                <a:ea typeface="Cambria Math" panose="02040503050406030204" pitchFamily="18" charset="0"/>
              </a:rPr>
              <a:t>He</a:t>
            </a:r>
            <a:r>
              <a:rPr lang="en-CA" sz="2400" dirty="0">
                <a:latin typeface="Cambria Math" panose="02040503050406030204" pitchFamily="18" charset="0"/>
                <a:ea typeface="Cambria Math" panose="02040503050406030204" pitchFamily="18" charset="0"/>
              </a:rPr>
              <a:t>) with some </a:t>
            </a:r>
            <a:r>
              <a:rPr lang="en-CA" sz="2400" b="1" baseline="30000" dirty="0">
                <a:latin typeface="Cambria Math" panose="02040503050406030204" pitchFamily="18" charset="0"/>
                <a:ea typeface="Cambria Math" panose="02040503050406030204" pitchFamily="18" charset="0"/>
              </a:rPr>
              <a:t>3</a:t>
            </a:r>
            <a:r>
              <a:rPr lang="en-CA" sz="2400" b="1" dirty="0">
                <a:latin typeface="Cambria Math" panose="02040503050406030204" pitchFamily="18" charset="0"/>
                <a:ea typeface="Cambria Math" panose="02040503050406030204" pitchFamily="18" charset="0"/>
              </a:rPr>
              <a:t>He</a:t>
            </a:r>
            <a:r>
              <a:rPr lang="en-CA" sz="2400" dirty="0">
                <a:latin typeface="Cambria Math" panose="02040503050406030204" pitchFamily="18" charset="0"/>
                <a:ea typeface="Cambria Math" panose="02040503050406030204" pitchFamily="18" charset="0"/>
              </a:rPr>
              <a:t> and traces of </a:t>
            </a:r>
            <a:r>
              <a:rPr lang="en-CA" sz="2400" b="1" baseline="30000" dirty="0">
                <a:latin typeface="Cambria Math" panose="02040503050406030204" pitchFamily="18" charset="0"/>
                <a:ea typeface="Cambria Math" panose="02040503050406030204" pitchFamily="18" charset="0"/>
              </a:rPr>
              <a:t>7</a:t>
            </a:r>
            <a:r>
              <a:rPr lang="en-CA" sz="2400" b="1" dirty="0">
                <a:latin typeface="Cambria Math" panose="02040503050406030204" pitchFamily="18" charset="0"/>
                <a:ea typeface="Cambria Math" panose="02040503050406030204" pitchFamily="18" charset="0"/>
              </a:rPr>
              <a:t>Li</a:t>
            </a:r>
            <a:r>
              <a:rPr lang="en-CA" sz="2400" dirty="0">
                <a:latin typeface="Cambria Math" panose="02040503050406030204" pitchFamily="18" charset="0"/>
                <a:ea typeface="Cambria Math" panose="02040503050406030204" pitchFamily="18" charset="0"/>
              </a:rPr>
              <a:t> and </a:t>
            </a:r>
            <a:r>
              <a:rPr lang="en-CA" sz="2400" b="1" baseline="30000" dirty="0">
                <a:latin typeface="Cambria Math" panose="02040503050406030204" pitchFamily="18" charset="0"/>
                <a:ea typeface="Cambria Math" panose="02040503050406030204" pitchFamily="18" charset="0"/>
              </a:rPr>
              <a:t>7</a:t>
            </a:r>
            <a:r>
              <a:rPr lang="en-CA" sz="2400" b="1" dirty="0">
                <a:latin typeface="Cambria Math" panose="02040503050406030204" pitchFamily="18" charset="0"/>
                <a:ea typeface="Cambria Math" panose="02040503050406030204" pitchFamily="18" charset="0"/>
              </a:rPr>
              <a:t>Be</a:t>
            </a:r>
            <a:r>
              <a:rPr lang="en-CA" sz="2400" dirty="0">
                <a:latin typeface="Cambria Math" panose="02040503050406030204" pitchFamily="18" charset="0"/>
                <a:ea typeface="Cambria Math" panose="02040503050406030204" pitchFamily="18" charset="0"/>
              </a:rPr>
              <a:t> by nuclear (atom) count. </a:t>
            </a:r>
          </a:p>
          <a:p>
            <a:pPr lvl="1" algn="ctr">
              <a:spcAft>
                <a:spcPts val="600"/>
              </a:spcAft>
            </a:pPr>
            <a:endParaRPr lang="en-CA" sz="2400" b="1" dirty="0">
              <a:latin typeface="Cambria Math" panose="02040503050406030204" pitchFamily="18" charset="0"/>
              <a:ea typeface="Cambria Math" panose="02040503050406030204" pitchFamily="18" charset="0"/>
            </a:endParaRPr>
          </a:p>
          <a:p>
            <a:pPr lvl="1">
              <a:spcAft>
                <a:spcPts val="600"/>
              </a:spcAft>
            </a:pPr>
            <a:endParaRPr lang="en-CA" sz="3200" dirty="0"/>
          </a:p>
        </p:txBody>
      </p:sp>
    </p:spTree>
    <p:extLst>
      <p:ext uri="{BB962C8B-B14F-4D97-AF65-F5344CB8AC3E}">
        <p14:creationId xmlns:p14="http://schemas.microsoft.com/office/powerpoint/2010/main" val="29688017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094" y="215977"/>
            <a:ext cx="7366110" cy="1325563"/>
          </a:xfrm>
        </p:spPr>
        <p:txBody>
          <a:bodyPr>
            <a:noAutofit/>
          </a:bodyPr>
          <a:lstStyle/>
          <a:p>
            <a:pPr algn="ctr"/>
            <a:r>
              <a:rPr lang="en-CA" sz="4800" b="1" dirty="0">
                <a:latin typeface="+mn-lt"/>
              </a:rPr>
              <a:t>Unravelling</a:t>
            </a:r>
            <a:r>
              <a:rPr lang="en-CA" sz="4800" b="1" dirty="0" smtClean="0">
                <a:latin typeface="+mn-lt"/>
              </a:rPr>
              <a:t> the story of the </a:t>
            </a:r>
            <a:br>
              <a:rPr lang="en-CA" sz="4800" b="1" dirty="0" smtClean="0">
                <a:latin typeface="+mn-lt"/>
              </a:rPr>
            </a:br>
            <a:r>
              <a:rPr lang="en-CA" sz="4800" b="1" dirty="0" smtClean="0">
                <a:latin typeface="+mn-lt"/>
              </a:rPr>
              <a:t>“</a:t>
            </a:r>
            <a:r>
              <a:rPr lang="en-CA" sz="4800" b="1" i="1" dirty="0" smtClean="0">
                <a:latin typeface="+mn-lt"/>
              </a:rPr>
              <a:t>Big Bang</a:t>
            </a:r>
            <a:r>
              <a:rPr lang="en-CA" sz="4800" b="1" dirty="0" smtClean="0">
                <a:latin typeface="+mn-lt"/>
              </a:rPr>
              <a:t>”</a:t>
            </a:r>
            <a:endParaRPr lang="en-CA" sz="4800" b="1" dirty="0">
              <a:latin typeface="+mn-lt"/>
            </a:endParaRPr>
          </a:p>
        </p:txBody>
      </p:sp>
      <mc:AlternateContent xmlns:mc="http://schemas.openxmlformats.org/markup-compatibility/2006" xmlns:a14="http://schemas.microsoft.com/office/drawing/2010/main">
        <mc:Choice Requires="a14">
          <p:sp>
            <p:nvSpPr>
              <p:cNvPr id="7" name="TextBox 6"/>
              <p:cNvSpPr txBox="1"/>
              <p:nvPr/>
            </p:nvSpPr>
            <p:spPr>
              <a:xfrm>
                <a:off x="1190879" y="2142572"/>
                <a:ext cx="6958153" cy="2819041"/>
              </a:xfrm>
              <a:prstGeom prst="rect">
                <a:avLst/>
              </a:prstGeom>
              <a:noFill/>
            </p:spPr>
            <p:txBody>
              <a:bodyPr wrap="square" rtlCol="0">
                <a:spAutoFit/>
              </a:bodyPr>
              <a:lstStyle/>
              <a:p>
                <a:r>
                  <a:rPr lang="en-CA" sz="2400" dirty="0"/>
                  <a:t>Universal constants can be re-arranged to define what might be “</a:t>
                </a:r>
                <a:r>
                  <a:rPr lang="en-CA" sz="2400" b="1" i="1" dirty="0"/>
                  <a:t>indivisible</a:t>
                </a:r>
                <a:r>
                  <a:rPr lang="en-CA" sz="2400" dirty="0"/>
                  <a:t>” units of </a:t>
                </a:r>
                <a:r>
                  <a:rPr lang="en-CA" sz="2400" dirty="0" smtClean="0"/>
                  <a:t>time and </a:t>
                </a:r>
                <a:r>
                  <a:rPr lang="en-CA" sz="2400" dirty="0"/>
                  <a:t>length </a:t>
                </a:r>
                <a:r>
                  <a:rPr lang="en-CA" sz="2400" dirty="0" smtClean="0"/>
                  <a:t>(and mass?):</a:t>
                </a:r>
                <a:endParaRPr lang="en-CA" sz="2400" dirty="0"/>
              </a:p>
              <a:p>
                <a:r>
                  <a:rPr lang="en-CA" sz="2400" b="1" dirty="0"/>
                  <a:t>Planck time:    </a:t>
                </a:r>
                <a14:m>
                  <m:oMath xmlns:m="http://schemas.openxmlformats.org/officeDocument/2006/math">
                    <m:rad>
                      <m:radPr>
                        <m:degHide m:val="on"/>
                        <m:ctrlPr>
                          <a:rPr lang="en-CA" sz="2400" i="1">
                            <a:latin typeface="Cambria Math" panose="02040503050406030204" pitchFamily="18" charset="0"/>
                          </a:rPr>
                        </m:ctrlPr>
                      </m:radPr>
                      <m:deg/>
                      <m:e>
                        <m:r>
                          <a:rPr lang="en-CA" sz="2400" i="1">
                            <a:latin typeface="Cambria Math" panose="02040503050406030204" pitchFamily="18" charset="0"/>
                          </a:rPr>
                          <m:t>h𝐺</m:t>
                        </m:r>
                        <m:r>
                          <a:rPr lang="en-CA" sz="2400" i="1">
                            <a:latin typeface="Cambria Math" panose="02040503050406030204" pitchFamily="18" charset="0"/>
                          </a:rPr>
                          <m:t>/2</m:t>
                        </m:r>
                        <m:r>
                          <a:rPr lang="el-GR" sz="2400" i="1">
                            <a:latin typeface="Cambria Math" panose="02040503050406030204" pitchFamily="18" charset="0"/>
                          </a:rPr>
                          <m:t>𝜋</m:t>
                        </m:r>
                        <m:r>
                          <a:rPr lang="en-CA" sz="2400" i="1">
                            <a:latin typeface="Cambria Math" panose="02040503050406030204" pitchFamily="18" charset="0"/>
                          </a:rPr>
                          <m:t>𝑐</m:t>
                        </m:r>
                        <m:r>
                          <a:rPr lang="en-CA" sz="2400" i="1" baseline="30000">
                            <a:latin typeface="Cambria Math" panose="02040503050406030204" pitchFamily="18" charset="0"/>
                          </a:rPr>
                          <m:t>5</m:t>
                        </m:r>
                      </m:e>
                    </m:rad>
                  </m:oMath>
                </a14:m>
                <a:r>
                  <a:rPr lang="en-CA" sz="2400" dirty="0"/>
                  <a:t>   =   5.391 × 10</a:t>
                </a:r>
                <a:r>
                  <a:rPr lang="en-CA" sz="2400" baseline="30000" dirty="0"/>
                  <a:t>−44 </a:t>
                </a:r>
                <a:r>
                  <a:rPr lang="en-CA" sz="2400" dirty="0"/>
                  <a:t>s</a:t>
                </a:r>
              </a:p>
              <a:p>
                <a:r>
                  <a:rPr lang="en-CA" sz="2400" b="1" dirty="0"/>
                  <a:t>Planck length: </a:t>
                </a:r>
                <a14:m>
                  <m:oMath xmlns:m="http://schemas.openxmlformats.org/officeDocument/2006/math">
                    <m:rad>
                      <m:radPr>
                        <m:degHide m:val="on"/>
                        <m:ctrlPr>
                          <a:rPr lang="en-CA" sz="2400" i="1">
                            <a:latin typeface="Cambria Math" panose="02040503050406030204" pitchFamily="18" charset="0"/>
                          </a:rPr>
                        </m:ctrlPr>
                      </m:radPr>
                      <m:deg/>
                      <m:e>
                        <m:r>
                          <a:rPr lang="en-CA" sz="2400" i="1">
                            <a:latin typeface="Cambria Math" panose="02040503050406030204" pitchFamily="18" charset="0"/>
                          </a:rPr>
                          <m:t>h𝐺</m:t>
                        </m:r>
                        <m:r>
                          <a:rPr lang="en-CA" sz="2400" i="1">
                            <a:latin typeface="Cambria Math" panose="02040503050406030204" pitchFamily="18" charset="0"/>
                          </a:rPr>
                          <m:t>/2</m:t>
                        </m:r>
                        <m:r>
                          <a:rPr lang="el-GR" sz="2400" i="1">
                            <a:latin typeface="Cambria Math" panose="02040503050406030204" pitchFamily="18" charset="0"/>
                          </a:rPr>
                          <m:t>𝜋</m:t>
                        </m:r>
                        <m:r>
                          <a:rPr lang="en-CA" sz="2400" i="1">
                            <a:latin typeface="Cambria Math" panose="02040503050406030204" pitchFamily="18" charset="0"/>
                          </a:rPr>
                          <m:t>𝑐</m:t>
                        </m:r>
                        <m:r>
                          <a:rPr lang="en-CA" sz="2400" i="1" baseline="30000">
                            <a:latin typeface="Cambria Math" panose="02040503050406030204" pitchFamily="18" charset="0"/>
                          </a:rPr>
                          <m:t>3</m:t>
                        </m:r>
                      </m:e>
                    </m:rad>
                    <m:r>
                      <a:rPr lang="en-CA" sz="2400" i="1">
                        <a:latin typeface="Cambria Math" panose="02040503050406030204" pitchFamily="18" charset="0"/>
                      </a:rPr>
                      <m:t>   </m:t>
                    </m:r>
                  </m:oMath>
                </a14:m>
                <a:r>
                  <a:rPr lang="en-CA" sz="2400" dirty="0"/>
                  <a:t>=   1.616 × 10</a:t>
                </a:r>
                <a:r>
                  <a:rPr lang="en-CA" sz="2400" baseline="30000" dirty="0"/>
                  <a:t>−33 </a:t>
                </a:r>
                <a:r>
                  <a:rPr lang="en-CA" sz="2400" dirty="0"/>
                  <a:t>cm</a:t>
                </a:r>
              </a:p>
              <a:p>
                <a:r>
                  <a:rPr lang="en-CA" sz="2400" b="1" dirty="0"/>
                  <a:t>Planck mass:   </a:t>
                </a:r>
                <a14:m>
                  <m:oMath xmlns:m="http://schemas.openxmlformats.org/officeDocument/2006/math">
                    <m:rad>
                      <m:radPr>
                        <m:degHide m:val="on"/>
                        <m:ctrlPr>
                          <a:rPr lang="en-CA" sz="2400" i="1">
                            <a:latin typeface="Cambria Math" panose="02040503050406030204" pitchFamily="18" charset="0"/>
                          </a:rPr>
                        </m:ctrlPr>
                      </m:radPr>
                      <m:deg/>
                      <m:e>
                        <m:r>
                          <a:rPr lang="en-CA" sz="2400" i="1">
                            <a:latin typeface="Cambria Math" panose="02040503050406030204" pitchFamily="18" charset="0"/>
                          </a:rPr>
                          <m:t>h𝑐</m:t>
                        </m:r>
                        <m:r>
                          <a:rPr lang="en-CA" sz="2400" i="1">
                            <a:latin typeface="Cambria Math" panose="02040503050406030204" pitchFamily="18" charset="0"/>
                          </a:rPr>
                          <m:t>/2</m:t>
                        </m:r>
                        <m:r>
                          <a:rPr lang="el-GR" sz="2400" i="1">
                            <a:latin typeface="Cambria Math" panose="02040503050406030204" pitchFamily="18" charset="0"/>
                          </a:rPr>
                          <m:t>𝜋</m:t>
                        </m:r>
                        <m:r>
                          <a:rPr lang="en-CA" sz="2400" i="1">
                            <a:latin typeface="Cambria Math" panose="02040503050406030204" pitchFamily="18" charset="0"/>
                          </a:rPr>
                          <m:t>𝐺</m:t>
                        </m:r>
                      </m:e>
                    </m:rad>
                  </m:oMath>
                </a14:m>
                <a:r>
                  <a:rPr lang="en-CA" sz="2400" dirty="0"/>
                  <a:t>     =   2.176×10</a:t>
                </a:r>
                <a:r>
                  <a:rPr lang="en-CA" sz="2400" baseline="30000" dirty="0"/>
                  <a:t>−8</a:t>
                </a:r>
                <a:r>
                  <a:rPr lang="en-CA" sz="2400" dirty="0"/>
                  <a:t> kg</a:t>
                </a:r>
              </a:p>
              <a:p>
                <a:endParaRPr lang="en-CA" dirty="0"/>
              </a:p>
            </p:txBody>
          </p:sp>
        </mc:Choice>
        <mc:Fallback xmlns="">
          <p:sp>
            <p:nvSpPr>
              <p:cNvPr id="7" name="TextBox 6"/>
              <p:cNvSpPr txBox="1">
                <a:spLocks noRot="1" noChangeAspect="1" noMove="1" noResize="1" noEditPoints="1" noAdjustHandles="1" noChangeArrowheads="1" noChangeShapeType="1" noTextEdit="1"/>
              </p:cNvSpPr>
              <p:nvPr/>
            </p:nvSpPr>
            <p:spPr>
              <a:xfrm>
                <a:off x="1190879" y="2142572"/>
                <a:ext cx="6958153" cy="2819041"/>
              </a:xfrm>
              <a:prstGeom prst="rect">
                <a:avLst/>
              </a:prstGeom>
              <a:blipFill rotWithShape="0">
                <a:blip r:embed="rId2"/>
                <a:stretch>
                  <a:fillRect l="-1313" t="-1728" r="-1051"/>
                </a:stretch>
              </a:blipFill>
            </p:spPr>
            <p:txBody>
              <a:bodyPr/>
              <a:lstStyle/>
              <a:p>
                <a:r>
                  <a:rPr lang="en-CA">
                    <a:noFill/>
                  </a:rPr>
                  <a:t> </a:t>
                </a:r>
              </a:p>
            </p:txBody>
          </p:sp>
        </mc:Fallback>
      </mc:AlternateContent>
    </p:spTree>
    <p:extLst>
      <p:ext uri="{BB962C8B-B14F-4D97-AF65-F5344CB8AC3E}">
        <p14:creationId xmlns:p14="http://schemas.microsoft.com/office/powerpoint/2010/main" val="297371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038" y="122193"/>
            <a:ext cx="7221254" cy="1325563"/>
          </a:xfrm>
        </p:spPr>
        <p:txBody>
          <a:bodyPr>
            <a:noAutofit/>
          </a:bodyPr>
          <a:lstStyle/>
          <a:p>
            <a:pPr algn="ctr"/>
            <a:r>
              <a:rPr lang="en-CA" sz="4800" b="1" dirty="0">
                <a:latin typeface="+mn-lt"/>
              </a:rPr>
              <a:t>Unravelling</a:t>
            </a:r>
            <a:r>
              <a:rPr lang="en-CA" sz="4800" b="1" dirty="0" smtClean="0">
                <a:latin typeface="+mn-lt"/>
              </a:rPr>
              <a:t> the story of the </a:t>
            </a:r>
            <a:br>
              <a:rPr lang="en-CA" sz="4800" b="1" dirty="0" smtClean="0">
                <a:latin typeface="+mn-lt"/>
              </a:rPr>
            </a:br>
            <a:r>
              <a:rPr lang="en-CA" sz="4800" b="1" dirty="0" smtClean="0">
                <a:latin typeface="+mn-lt"/>
              </a:rPr>
              <a:t>“</a:t>
            </a:r>
            <a:r>
              <a:rPr lang="en-CA" sz="4800" b="1" i="1" dirty="0" smtClean="0">
                <a:latin typeface="+mn-lt"/>
              </a:rPr>
              <a:t>Big Bang</a:t>
            </a:r>
            <a:r>
              <a:rPr lang="en-CA" sz="4800" b="1" dirty="0" smtClean="0">
                <a:latin typeface="+mn-lt"/>
              </a:rPr>
              <a:t>”</a:t>
            </a:r>
            <a:endParaRPr lang="en-CA" sz="4800" b="1" dirty="0">
              <a:latin typeface="+mn-lt"/>
            </a:endParaRPr>
          </a:p>
        </p:txBody>
      </p:sp>
      <p:sp>
        <p:nvSpPr>
          <p:cNvPr id="3" name="TextBox 2"/>
          <p:cNvSpPr txBox="1"/>
          <p:nvPr/>
        </p:nvSpPr>
        <p:spPr>
          <a:xfrm>
            <a:off x="625240" y="2426603"/>
            <a:ext cx="8102851" cy="2831544"/>
          </a:xfrm>
          <a:prstGeom prst="rect">
            <a:avLst/>
          </a:prstGeom>
          <a:noFill/>
        </p:spPr>
        <p:txBody>
          <a:bodyPr wrap="square" rtlCol="0">
            <a:spAutoFit/>
          </a:bodyPr>
          <a:lstStyle/>
          <a:p>
            <a:pPr>
              <a:spcAft>
                <a:spcPts val="600"/>
              </a:spcAft>
            </a:pPr>
            <a:r>
              <a:rPr lang="en-CA" sz="2400" dirty="0">
                <a:solidFill>
                  <a:prstClr val="black"/>
                </a:solidFill>
              </a:rPr>
              <a:t>Our best evidence for a Big-Bang origin of the universe is that it is presently expanding in every direction from every place within. </a:t>
            </a:r>
          </a:p>
          <a:p>
            <a:pPr>
              <a:spcAft>
                <a:spcPts val="600"/>
              </a:spcAft>
            </a:pPr>
            <a:r>
              <a:rPr lang="en-CA" sz="2400" dirty="0">
                <a:solidFill>
                  <a:prstClr val="black"/>
                </a:solidFill>
              </a:rPr>
              <a:t>The rate of expansion corresponds to a single event, </a:t>
            </a:r>
            <a:r>
              <a:rPr lang="en-CA" sz="2400" b="1" dirty="0">
                <a:solidFill>
                  <a:prstClr val="black"/>
                </a:solidFill>
              </a:rPr>
              <a:t>13.799 ± 0.021 × 10</a:t>
            </a:r>
            <a:r>
              <a:rPr lang="en-CA" sz="2400" b="1" baseline="30000" dirty="0">
                <a:solidFill>
                  <a:prstClr val="black"/>
                </a:solidFill>
              </a:rPr>
              <a:t>9</a:t>
            </a:r>
            <a:r>
              <a:rPr lang="en-CA" sz="2400" b="1" dirty="0">
                <a:solidFill>
                  <a:prstClr val="black"/>
                </a:solidFill>
              </a:rPr>
              <a:t> </a:t>
            </a:r>
            <a:r>
              <a:rPr lang="en-CA" sz="2400" dirty="0">
                <a:solidFill>
                  <a:prstClr val="black"/>
                </a:solidFill>
              </a:rPr>
              <a:t>years ago when every piece of the present universe existed at the same place. </a:t>
            </a:r>
          </a:p>
          <a:p>
            <a:r>
              <a:rPr lang="en-CA" sz="2400" b="1" i="1" dirty="0">
                <a:solidFill>
                  <a:prstClr val="black"/>
                </a:solidFill>
              </a:rPr>
              <a:t>Where</a:t>
            </a:r>
            <a:r>
              <a:rPr lang="en-CA" sz="2400" dirty="0">
                <a:solidFill>
                  <a:prstClr val="black"/>
                </a:solidFill>
              </a:rPr>
              <a:t> was that place? </a:t>
            </a:r>
            <a:r>
              <a:rPr lang="en-CA" sz="2400" b="1" i="1" dirty="0">
                <a:solidFill>
                  <a:prstClr val="black"/>
                </a:solidFill>
              </a:rPr>
              <a:t>Right here!</a:t>
            </a:r>
          </a:p>
        </p:txBody>
      </p:sp>
      <p:pic>
        <p:nvPicPr>
          <p:cNvPr id="4" name="Picture 3"/>
          <p:cNvPicPr>
            <a:picLocks noChangeAspect="1"/>
          </p:cNvPicPr>
          <p:nvPr/>
        </p:nvPicPr>
        <p:blipFill>
          <a:blip r:embed="rId2"/>
          <a:stretch>
            <a:fillRect/>
          </a:stretch>
        </p:blipFill>
        <p:spPr>
          <a:xfrm>
            <a:off x="625238" y="1600154"/>
            <a:ext cx="7956000" cy="4902002"/>
          </a:xfrm>
          <a:prstGeom prst="rect">
            <a:avLst/>
          </a:prstGeom>
        </p:spPr>
      </p:pic>
    </p:spTree>
    <p:extLst>
      <p:ext uri="{BB962C8B-B14F-4D97-AF65-F5344CB8AC3E}">
        <p14:creationId xmlns:p14="http://schemas.microsoft.com/office/powerpoint/2010/main" val="11002197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56" y="233953"/>
            <a:ext cx="6814203" cy="1325563"/>
          </a:xfrm>
        </p:spPr>
        <p:txBody>
          <a:bodyPr>
            <a:noAutofit/>
          </a:bodyPr>
          <a:lstStyle/>
          <a:p>
            <a:pPr algn="ctr"/>
            <a:r>
              <a:rPr lang="en-CA" b="1" dirty="0">
                <a:latin typeface="+mn-lt"/>
              </a:rPr>
              <a:t>Unravelling</a:t>
            </a:r>
            <a:r>
              <a:rPr lang="en-CA" b="1" dirty="0" smtClean="0">
                <a:latin typeface="+mn-lt"/>
              </a:rPr>
              <a:t> the story of the </a:t>
            </a:r>
            <a:br>
              <a:rPr lang="en-CA" b="1" dirty="0" smtClean="0">
                <a:latin typeface="+mn-lt"/>
              </a:rPr>
            </a:br>
            <a:r>
              <a:rPr lang="en-CA" b="1" dirty="0" smtClean="0">
                <a:latin typeface="+mn-lt"/>
              </a:rPr>
              <a:t>“</a:t>
            </a:r>
            <a:r>
              <a:rPr lang="en-CA" b="1" i="1" dirty="0" smtClean="0">
                <a:latin typeface="+mn-lt"/>
              </a:rPr>
              <a:t>Big Bang</a:t>
            </a:r>
            <a:r>
              <a:rPr lang="en-CA" b="1" dirty="0" smtClean="0">
                <a:latin typeface="+mn-lt"/>
              </a:rPr>
              <a:t>”</a:t>
            </a:r>
            <a:endParaRPr lang="en-CA" b="1" dirty="0">
              <a:latin typeface="+mn-lt"/>
            </a:endParaRPr>
          </a:p>
        </p:txBody>
      </p:sp>
      <p:pic>
        <p:nvPicPr>
          <p:cNvPr id="4" name="Picture 3"/>
          <p:cNvPicPr>
            <a:picLocks noChangeAspect="1"/>
          </p:cNvPicPr>
          <p:nvPr/>
        </p:nvPicPr>
        <p:blipFill>
          <a:blip r:embed="rId2"/>
          <a:stretch>
            <a:fillRect/>
          </a:stretch>
        </p:blipFill>
        <p:spPr>
          <a:xfrm>
            <a:off x="900749" y="1600154"/>
            <a:ext cx="7699550" cy="4903200"/>
          </a:xfrm>
          <a:prstGeom prst="rect">
            <a:avLst/>
          </a:prstGeom>
        </p:spPr>
      </p:pic>
      <p:pic>
        <p:nvPicPr>
          <p:cNvPr id="5" name="Picture 4"/>
          <p:cNvPicPr>
            <a:picLocks noChangeAspect="1"/>
          </p:cNvPicPr>
          <p:nvPr/>
        </p:nvPicPr>
        <p:blipFill>
          <a:blip r:embed="rId3"/>
          <a:stretch>
            <a:fillRect/>
          </a:stretch>
        </p:blipFill>
        <p:spPr>
          <a:xfrm>
            <a:off x="725180" y="1610314"/>
            <a:ext cx="8111648" cy="4903200"/>
          </a:xfrm>
          <a:prstGeom prst="rect">
            <a:avLst/>
          </a:prstGeom>
        </p:spPr>
      </p:pic>
      <p:sp>
        <p:nvSpPr>
          <p:cNvPr id="3" name="TextBox 2"/>
          <p:cNvSpPr txBox="1"/>
          <p:nvPr/>
        </p:nvSpPr>
        <p:spPr>
          <a:xfrm>
            <a:off x="6512560" y="3891280"/>
            <a:ext cx="638316" cy="369332"/>
          </a:xfrm>
          <a:prstGeom prst="rect">
            <a:avLst/>
          </a:prstGeom>
          <a:noFill/>
        </p:spPr>
        <p:txBody>
          <a:bodyPr wrap="none" rtlCol="0">
            <a:spAutoFit/>
          </a:bodyPr>
          <a:lstStyle/>
          <a:p>
            <a:r>
              <a:rPr lang="en-CA" b="1" i="1" dirty="0" smtClean="0"/>
              <a:t>CMB</a:t>
            </a:r>
            <a:endParaRPr lang="en-CA" b="1" i="1" dirty="0"/>
          </a:p>
        </p:txBody>
      </p:sp>
    </p:spTree>
    <p:extLst>
      <p:ext uri="{BB962C8B-B14F-4D97-AF65-F5344CB8AC3E}">
        <p14:creationId xmlns:p14="http://schemas.microsoft.com/office/powerpoint/2010/main" val="28709043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475656" y="620688"/>
            <a:ext cx="6408712"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SzPct val="100000"/>
            </a:pPr>
            <a:r>
              <a:rPr lang="en-CA" altLang="en-US" sz="4000" b="1" dirty="0">
                <a:solidFill>
                  <a:srgbClr val="0000FF"/>
                </a:solidFill>
                <a:latin typeface="Times New Roman" panose="02020603050405020304" pitchFamily="18" charset="0"/>
              </a:rPr>
              <a:t>Backing up to the beginning</a:t>
            </a:r>
          </a:p>
        </p:txBody>
      </p:sp>
      <p:sp>
        <p:nvSpPr>
          <p:cNvPr id="27651" name="Text Box 2"/>
          <p:cNvSpPr txBox="1">
            <a:spLocks noChangeArrowheads="1"/>
          </p:cNvSpPr>
          <p:nvPr/>
        </p:nvSpPr>
        <p:spPr bwMode="auto">
          <a:xfrm>
            <a:off x="971600" y="1340768"/>
            <a:ext cx="773043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a:buSzPct val="100000"/>
            </a:pPr>
            <a:r>
              <a:rPr lang="en-CA" altLang="en-US" sz="2300" dirty="0">
                <a:solidFill>
                  <a:srgbClr val="000000"/>
                </a:solidFill>
              </a:rPr>
              <a:t>Using our known physics, we reverse the direction of time to back up </a:t>
            </a:r>
            <a:r>
              <a:rPr lang="en-CA" altLang="en-US" sz="2300" dirty="0" smtClean="0">
                <a:solidFill>
                  <a:srgbClr val="000000"/>
                </a:solidFill>
              </a:rPr>
              <a:t>toward </a:t>
            </a:r>
            <a:r>
              <a:rPr lang="en-CA" altLang="en-US" sz="2300" dirty="0">
                <a:solidFill>
                  <a:srgbClr val="000000"/>
                </a:solidFill>
              </a:rPr>
              <a:t>the </a:t>
            </a:r>
            <a:r>
              <a:rPr lang="en-CA" altLang="en-US" sz="2300" dirty="0" smtClean="0">
                <a:solidFill>
                  <a:srgbClr val="000000"/>
                </a:solidFill>
              </a:rPr>
              <a:t>beginning of expansion but our physics breaks down at very high energy densities that must have existed shortly following the Big Bang.</a:t>
            </a:r>
            <a:endParaRPr lang="en-CA" altLang="en-US" sz="2300" dirty="0">
              <a:solidFill>
                <a:srgbClr val="000000"/>
              </a:solidFill>
            </a:endParaRPr>
          </a:p>
        </p:txBody>
      </p:sp>
      <p:pic>
        <p:nvPicPr>
          <p:cNvPr id="2" name="Picture 1"/>
          <p:cNvPicPr>
            <a:picLocks noChangeAspect="1"/>
          </p:cNvPicPr>
          <p:nvPr/>
        </p:nvPicPr>
        <p:blipFill rotWithShape="1">
          <a:blip r:embed="rId3"/>
          <a:srcRect b="7060"/>
          <a:stretch/>
        </p:blipFill>
        <p:spPr>
          <a:xfrm>
            <a:off x="1547664" y="3140968"/>
            <a:ext cx="5734050" cy="2700000"/>
          </a:xfrm>
          <a:prstGeom prst="rect">
            <a:avLst/>
          </a:prstGeom>
        </p:spPr>
      </p:pic>
      <p:sp>
        <p:nvSpPr>
          <p:cNvPr id="3" name="TextBox 2"/>
          <p:cNvSpPr txBox="1"/>
          <p:nvPr/>
        </p:nvSpPr>
        <p:spPr>
          <a:xfrm>
            <a:off x="4572000" y="5805264"/>
            <a:ext cx="1159292" cy="923330"/>
          </a:xfrm>
          <a:prstGeom prst="rect">
            <a:avLst/>
          </a:prstGeom>
          <a:noFill/>
        </p:spPr>
        <p:txBody>
          <a:bodyPr wrap="none" rtlCol="0">
            <a:spAutoFit/>
          </a:bodyPr>
          <a:lstStyle/>
          <a:p>
            <a:r>
              <a:rPr lang="en-CA" b="1" dirty="0" smtClean="0">
                <a:solidFill>
                  <a:schemeClr val="tx1"/>
                </a:solidFill>
              </a:rPr>
              <a:t>Energy   </a:t>
            </a:r>
          </a:p>
          <a:p>
            <a:r>
              <a:rPr lang="en-CA" b="1" dirty="0" smtClean="0">
                <a:solidFill>
                  <a:schemeClr val="tx1"/>
                </a:solidFill>
              </a:rPr>
              <a:t>Time </a:t>
            </a:r>
          </a:p>
          <a:p>
            <a:r>
              <a:rPr lang="en-CA" dirty="0" smtClean="0"/>
              <a:t>e</a:t>
            </a:r>
            <a:endParaRPr lang="en-CA" dirty="0"/>
          </a:p>
        </p:txBody>
      </p:sp>
      <p:cxnSp>
        <p:nvCxnSpPr>
          <p:cNvPr id="5" name="Straight Arrow Connector 4"/>
          <p:cNvCxnSpPr/>
          <p:nvPr/>
        </p:nvCxnSpPr>
        <p:spPr>
          <a:xfrm>
            <a:off x="5508104" y="6021288"/>
            <a:ext cx="432048" cy="0"/>
          </a:xfrm>
          <a:prstGeom prst="straightConnector1">
            <a:avLst/>
          </a:prstGeom>
          <a:ln w="50800">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H="1">
            <a:off x="4067944" y="6237312"/>
            <a:ext cx="504056" cy="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635896" y="3284984"/>
            <a:ext cx="0" cy="216024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75856" y="3429000"/>
            <a:ext cx="864096" cy="369332"/>
          </a:xfrm>
          <a:prstGeom prst="rect">
            <a:avLst/>
          </a:prstGeom>
          <a:noFill/>
        </p:spPr>
        <p:txBody>
          <a:bodyPr wrap="square" rtlCol="0">
            <a:spAutoFit/>
          </a:bodyPr>
          <a:lstStyle/>
          <a:p>
            <a:r>
              <a:rPr lang="en-CA" dirty="0" smtClean="0"/>
              <a:t>Li</a:t>
            </a:r>
            <a:endParaRPr lang="en-CA" dirty="0"/>
          </a:p>
        </p:txBody>
      </p:sp>
      <p:sp>
        <p:nvSpPr>
          <p:cNvPr id="9" name="TextBox 8"/>
          <p:cNvSpPr txBox="1"/>
          <p:nvPr/>
        </p:nvSpPr>
        <p:spPr>
          <a:xfrm>
            <a:off x="3635896" y="3284984"/>
            <a:ext cx="2232248" cy="338554"/>
          </a:xfrm>
          <a:prstGeom prst="rect">
            <a:avLst/>
          </a:prstGeom>
          <a:noFill/>
        </p:spPr>
        <p:txBody>
          <a:bodyPr wrap="square" rtlCol="0">
            <a:spAutoFit/>
          </a:bodyPr>
          <a:lstStyle/>
          <a:p>
            <a:r>
              <a:rPr lang="en-CA" sz="1600" b="1" dirty="0">
                <a:solidFill>
                  <a:srgbClr val="FF0000"/>
                </a:solidFill>
              </a:rPr>
              <a:t>L</a:t>
            </a:r>
            <a:r>
              <a:rPr lang="en-CA" sz="1600" b="1" dirty="0" smtClean="0">
                <a:solidFill>
                  <a:srgbClr val="FF0000"/>
                </a:solidFill>
              </a:rPr>
              <a:t>HC</a:t>
            </a:r>
            <a:endParaRPr lang="en-CA" sz="1600" b="1" dirty="0">
              <a:solidFill>
                <a:srgbClr val="FF0000"/>
              </a:solidFill>
            </a:endParaRPr>
          </a:p>
        </p:txBody>
      </p:sp>
      <p:sp>
        <p:nvSpPr>
          <p:cNvPr id="10" name="TextBox 9"/>
          <p:cNvSpPr txBox="1"/>
          <p:nvPr/>
        </p:nvSpPr>
        <p:spPr>
          <a:xfrm>
            <a:off x="323528" y="6237312"/>
            <a:ext cx="2160240" cy="369332"/>
          </a:xfrm>
          <a:prstGeom prst="rect">
            <a:avLst/>
          </a:prstGeom>
          <a:noFill/>
        </p:spPr>
        <p:txBody>
          <a:bodyPr wrap="square" rtlCol="0">
            <a:spAutoFit/>
          </a:bodyPr>
          <a:lstStyle/>
          <a:p>
            <a:r>
              <a:rPr lang="en-CA" b="1" dirty="0" smtClean="0">
                <a:solidFill>
                  <a:schemeClr val="tx1"/>
                </a:solidFill>
                <a:hlinkClick r:id="rId4"/>
              </a:rPr>
              <a:t>GUTs and TOEs</a:t>
            </a:r>
            <a:endParaRPr lang="en-CA" b="1" dirty="0">
              <a:solidFill>
                <a:schemeClr val="tx1"/>
              </a:solidFill>
            </a:endParaRPr>
          </a:p>
        </p:txBody>
      </p:sp>
    </p:spTree>
    <p:extLst>
      <p:ext uri="{BB962C8B-B14F-4D97-AF65-F5344CB8AC3E}">
        <p14:creationId xmlns:p14="http://schemas.microsoft.com/office/powerpoint/2010/main" val="3536030551"/>
      </p:ext>
    </p:extLst>
  </p:cSld>
  <p:clrMapOvr>
    <a:masterClrMapping/>
  </p:clrMapOvr>
  <p:transition spd="med"/>
  <p:timing>
    <p:tnLst>
      <p:par>
        <p:cTn id="1" dur="indefinite" restart="never" nodeType="tmRoot"/>
      </p:par>
    </p:tnLst>
  </p:timing>
  <p:extLst mod="1"/>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56" y="233953"/>
            <a:ext cx="6814203" cy="1325563"/>
          </a:xfrm>
        </p:spPr>
        <p:txBody>
          <a:bodyPr>
            <a:noAutofit/>
          </a:bodyPr>
          <a:lstStyle/>
          <a:p>
            <a:pPr algn="ctr"/>
            <a:r>
              <a:rPr lang="en-CA" b="1" dirty="0">
                <a:latin typeface="+mn-lt"/>
              </a:rPr>
              <a:t>Unravelling</a:t>
            </a:r>
            <a:r>
              <a:rPr lang="en-CA" b="1" dirty="0" smtClean="0">
                <a:latin typeface="+mn-lt"/>
              </a:rPr>
              <a:t> the story of the </a:t>
            </a:r>
            <a:br>
              <a:rPr lang="en-CA" b="1" dirty="0" smtClean="0">
                <a:latin typeface="+mn-lt"/>
              </a:rPr>
            </a:br>
            <a:r>
              <a:rPr lang="en-CA" b="1" dirty="0" smtClean="0">
                <a:latin typeface="+mn-lt"/>
              </a:rPr>
              <a:t>“</a:t>
            </a:r>
            <a:r>
              <a:rPr lang="en-CA" b="1" i="1" dirty="0" smtClean="0">
                <a:latin typeface="+mn-lt"/>
              </a:rPr>
              <a:t>Big Bang</a:t>
            </a:r>
            <a:r>
              <a:rPr lang="en-CA" b="1" dirty="0" smtClean="0">
                <a:latin typeface="+mn-lt"/>
              </a:rPr>
              <a:t>”</a:t>
            </a:r>
            <a:endParaRPr lang="en-CA" b="1" dirty="0">
              <a:latin typeface="+mn-lt"/>
            </a:endParaRPr>
          </a:p>
        </p:txBody>
      </p:sp>
      <p:pic>
        <p:nvPicPr>
          <p:cNvPr id="4" name="Picture 3"/>
          <p:cNvPicPr>
            <a:picLocks noChangeAspect="1"/>
          </p:cNvPicPr>
          <p:nvPr/>
        </p:nvPicPr>
        <p:blipFill>
          <a:blip r:embed="rId2"/>
          <a:stretch>
            <a:fillRect/>
          </a:stretch>
        </p:blipFill>
        <p:spPr>
          <a:xfrm>
            <a:off x="900749" y="1600154"/>
            <a:ext cx="7699550" cy="4903200"/>
          </a:xfrm>
          <a:prstGeom prst="rect">
            <a:avLst/>
          </a:prstGeom>
        </p:spPr>
      </p:pic>
    </p:spTree>
    <p:extLst>
      <p:ext uri="{BB962C8B-B14F-4D97-AF65-F5344CB8AC3E}">
        <p14:creationId xmlns:p14="http://schemas.microsoft.com/office/powerpoint/2010/main" val="16032054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416" y="247432"/>
            <a:ext cx="7437987" cy="1325563"/>
          </a:xfrm>
        </p:spPr>
        <p:txBody>
          <a:bodyPr>
            <a:normAutofit fontScale="90000"/>
          </a:bodyPr>
          <a:lstStyle/>
          <a:p>
            <a:pPr algn="ctr"/>
            <a:r>
              <a:rPr lang="en-CA" sz="5300" b="1" dirty="0">
                <a:latin typeface="+mn-lt"/>
              </a:rPr>
              <a:t>What of before? </a:t>
            </a:r>
            <a:r>
              <a:rPr lang="en-CA" sz="5300" dirty="0">
                <a:latin typeface="+mn-lt"/>
              </a:rPr>
              <a:t/>
            </a:r>
            <a:br>
              <a:rPr lang="en-CA" sz="5300" dirty="0">
                <a:latin typeface="+mn-lt"/>
              </a:rPr>
            </a:br>
            <a:r>
              <a:rPr lang="en-CA" b="1" dirty="0" smtClean="0"/>
              <a:t>Metaphysics</a:t>
            </a:r>
            <a:r>
              <a:rPr lang="en-CA" b="1" dirty="0"/>
              <a:t>, P</a:t>
            </a:r>
            <a:r>
              <a:rPr lang="en-CA" b="1" dirty="0" smtClean="0"/>
              <a:t>hilosophy</a:t>
            </a:r>
            <a:r>
              <a:rPr lang="en-CA" b="1" dirty="0"/>
              <a:t>, </a:t>
            </a:r>
            <a:r>
              <a:rPr lang="en-CA" b="1" dirty="0" smtClean="0"/>
              <a:t>Theology</a:t>
            </a:r>
            <a:endParaRPr lang="en-CA" b="1" dirty="0"/>
          </a:p>
        </p:txBody>
      </p:sp>
      <p:sp>
        <p:nvSpPr>
          <p:cNvPr id="3" name="TextBox 2"/>
          <p:cNvSpPr txBox="1"/>
          <p:nvPr/>
        </p:nvSpPr>
        <p:spPr>
          <a:xfrm>
            <a:off x="697117" y="2263368"/>
            <a:ext cx="7903674" cy="3647152"/>
          </a:xfrm>
          <a:prstGeom prst="rect">
            <a:avLst/>
          </a:prstGeom>
          <a:noFill/>
        </p:spPr>
        <p:txBody>
          <a:bodyPr wrap="square" rtlCol="0">
            <a:spAutoFit/>
          </a:bodyPr>
          <a:lstStyle/>
          <a:p>
            <a:pPr>
              <a:spcAft>
                <a:spcPts val="600"/>
              </a:spcAft>
            </a:pPr>
            <a:r>
              <a:rPr lang="en-CA" sz="2400" dirty="0"/>
              <a:t>Our current understanding of </a:t>
            </a:r>
            <a:r>
              <a:rPr lang="en-CA" sz="2400" b="1" i="1" dirty="0"/>
              <a:t>Big Bang cosmology </a:t>
            </a:r>
            <a:r>
              <a:rPr lang="en-CA" sz="2400" dirty="0"/>
              <a:t>based on our knowledge of </a:t>
            </a:r>
            <a:r>
              <a:rPr lang="en-CA" sz="2400" b="1" i="1" dirty="0"/>
              <a:t>physics</a:t>
            </a:r>
            <a:r>
              <a:rPr lang="en-CA" sz="2400" dirty="0"/>
              <a:t> determines that </a:t>
            </a:r>
            <a:r>
              <a:rPr lang="en-CA" sz="2400" b="1" dirty="0"/>
              <a:t>time</a:t>
            </a:r>
            <a:r>
              <a:rPr lang="en-CA" sz="2400" dirty="0"/>
              <a:t> and </a:t>
            </a:r>
            <a:r>
              <a:rPr lang="en-CA" sz="2400" b="1" dirty="0"/>
              <a:t>space</a:t>
            </a:r>
            <a:r>
              <a:rPr lang="en-CA" sz="2400" dirty="0"/>
              <a:t> come into existence at </a:t>
            </a:r>
            <a:r>
              <a:rPr lang="en-CA" sz="2400" dirty="0" smtClean="0"/>
              <a:t>a </a:t>
            </a:r>
            <a:r>
              <a:rPr lang="en-CA" sz="2400" dirty="0"/>
              <a:t>moment </a:t>
            </a:r>
            <a:r>
              <a:rPr lang="en-CA" sz="2400" dirty="0" smtClean="0"/>
              <a:t>following the </a:t>
            </a:r>
            <a:r>
              <a:rPr lang="en-CA" sz="2400" dirty="0"/>
              <a:t>Big Bang.  </a:t>
            </a:r>
          </a:p>
          <a:p>
            <a:pPr>
              <a:spcAft>
                <a:spcPts val="600"/>
              </a:spcAft>
            </a:pPr>
            <a:r>
              <a:rPr lang="en-CA" sz="2400" dirty="0"/>
              <a:t>Measuring by what we take to be the passage </a:t>
            </a:r>
            <a:r>
              <a:rPr lang="en-CA" sz="2400"/>
              <a:t>of </a:t>
            </a:r>
            <a:r>
              <a:rPr lang="en-CA" sz="2400" smtClean="0"/>
              <a:t>time as we do and can, </a:t>
            </a:r>
            <a:r>
              <a:rPr lang="en-CA" sz="2400" b="1" i="1" dirty="0"/>
              <a:t>there was no precedent time.</a:t>
            </a:r>
            <a:r>
              <a:rPr lang="en-CA" sz="2400" dirty="0"/>
              <a:t>  </a:t>
            </a:r>
          </a:p>
          <a:p>
            <a:pPr>
              <a:spcAft>
                <a:spcPts val="600"/>
              </a:spcAft>
            </a:pPr>
            <a:r>
              <a:rPr lang="en-CA" sz="2400" b="1" i="1" dirty="0"/>
              <a:t>Time begins </a:t>
            </a:r>
            <a:r>
              <a:rPr lang="en-CA" sz="2400" dirty="0"/>
              <a:t>with the Big Bang.  </a:t>
            </a:r>
            <a:r>
              <a:rPr lang="en-CA" sz="2400" b="1" i="1" dirty="0"/>
              <a:t>Space emerges </a:t>
            </a:r>
            <a:r>
              <a:rPr lang="en-CA" sz="2400" dirty="0"/>
              <a:t>in the Big Bang. </a:t>
            </a:r>
          </a:p>
          <a:p>
            <a:pPr>
              <a:spcAft>
                <a:spcPts val="600"/>
              </a:spcAft>
            </a:pPr>
            <a:r>
              <a:rPr lang="en-CA" sz="2400" dirty="0"/>
              <a:t>Should we want to discuss “before”, we must abandon science and retreat into </a:t>
            </a:r>
            <a:r>
              <a:rPr lang="en-CA" sz="2400" b="1" i="1" dirty="0"/>
              <a:t>metaphysics</a:t>
            </a:r>
            <a:r>
              <a:rPr lang="en-CA" sz="2400" dirty="0"/>
              <a:t>,</a:t>
            </a:r>
            <a:r>
              <a:rPr lang="en-CA" sz="2400" b="1" i="1" dirty="0"/>
              <a:t> philosophy and theology</a:t>
            </a:r>
            <a:r>
              <a:rPr lang="en-CA" sz="2400" dirty="0"/>
              <a:t>.</a:t>
            </a:r>
          </a:p>
        </p:txBody>
      </p:sp>
    </p:spTree>
    <p:extLst>
      <p:ext uri="{BB962C8B-B14F-4D97-AF65-F5344CB8AC3E}">
        <p14:creationId xmlns:p14="http://schemas.microsoft.com/office/powerpoint/2010/main" val="3866895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261"/>
            <a:ext cx="7886700" cy="1014941"/>
          </a:xfrm>
        </p:spPr>
        <p:txBody>
          <a:bodyPr>
            <a:normAutofit/>
          </a:bodyPr>
          <a:lstStyle/>
          <a:p>
            <a:pPr algn="ctr"/>
            <a:r>
              <a:rPr lang="en-CA" sz="4800" b="1" dirty="0" smtClean="0">
                <a:latin typeface="+mn-lt"/>
              </a:rPr>
              <a:t>The matter disperses</a:t>
            </a:r>
            <a:endParaRPr lang="en-CA" sz="4800" b="1" dirty="0">
              <a:latin typeface="+mn-lt"/>
            </a:endParaRPr>
          </a:p>
        </p:txBody>
      </p:sp>
      <p:sp>
        <p:nvSpPr>
          <p:cNvPr id="3" name="TextBox 2"/>
          <p:cNvSpPr txBox="1"/>
          <p:nvPr/>
        </p:nvSpPr>
        <p:spPr>
          <a:xfrm>
            <a:off x="719669" y="1346200"/>
            <a:ext cx="7795683" cy="4678204"/>
          </a:xfrm>
          <a:prstGeom prst="rect">
            <a:avLst/>
          </a:prstGeom>
          <a:noFill/>
        </p:spPr>
        <p:txBody>
          <a:bodyPr wrap="square" rtlCol="0">
            <a:spAutoFit/>
          </a:bodyPr>
          <a:lstStyle/>
          <a:p>
            <a:endParaRPr lang="en-CA" sz="2400" dirty="0"/>
          </a:p>
          <a:p>
            <a:pPr marL="520700" lvl="1" indent="-342900">
              <a:spcAft>
                <a:spcPts val="600"/>
              </a:spcAft>
              <a:buFont typeface="Arial" panose="020B0604020202020204" pitchFamily="34" charset="0"/>
              <a:buChar char="•"/>
            </a:pPr>
            <a:r>
              <a:rPr lang="en-CA" sz="2400" dirty="0"/>
              <a:t>After about 500 seconds of these fusion reactions, the density and temperature of the involved particles is too low to sustain the reaction.  What has been created now disperses into the ever expanding volume of the Universe.  </a:t>
            </a:r>
          </a:p>
          <a:p>
            <a:pPr marL="520700" lvl="1" indent="-342900">
              <a:spcAft>
                <a:spcPts val="600"/>
              </a:spcAft>
              <a:buFont typeface="Arial" panose="020B0604020202020204" pitchFamily="34" charset="0"/>
              <a:buChar char="•"/>
            </a:pPr>
            <a:r>
              <a:rPr lang="en-CA" sz="2400" dirty="0"/>
              <a:t>In another 380000 years, the expanding plasma will cool sufficiently (T ~ 3500K) allowing free electrons to attach to these nuclei forming neutral </a:t>
            </a:r>
            <a:r>
              <a:rPr lang="en-CA" sz="2400" b="1" i="1" dirty="0"/>
              <a:t>atoms</a:t>
            </a:r>
            <a:r>
              <a:rPr lang="en-CA" sz="2400" dirty="0"/>
              <a:t> of </a:t>
            </a:r>
            <a:r>
              <a:rPr lang="en-CA" sz="2400" b="1" dirty="0">
                <a:latin typeface="Cambria Math" panose="02040503050406030204" pitchFamily="18" charset="0"/>
                <a:ea typeface="Cambria Math" panose="02040503050406030204" pitchFamily="18" charset="0"/>
              </a:rPr>
              <a:t>H</a:t>
            </a:r>
            <a:r>
              <a:rPr lang="en-CA" sz="2400" dirty="0">
                <a:latin typeface="Cambria Math" panose="02040503050406030204" pitchFamily="18" charset="0"/>
                <a:ea typeface="Cambria Math" panose="02040503050406030204" pitchFamily="18" charset="0"/>
              </a:rPr>
              <a:t>, </a:t>
            </a:r>
            <a:r>
              <a:rPr lang="en-CA" sz="2400" b="1" dirty="0">
                <a:latin typeface="Cambria Math" panose="02040503050406030204" pitchFamily="18" charset="0"/>
                <a:ea typeface="Cambria Math" panose="02040503050406030204" pitchFamily="18" charset="0"/>
              </a:rPr>
              <a:t>He</a:t>
            </a:r>
            <a:r>
              <a:rPr lang="en-CA" sz="2400" dirty="0">
                <a:latin typeface="Cambria Math" panose="02040503050406030204" pitchFamily="18" charset="0"/>
                <a:ea typeface="Cambria Math" panose="02040503050406030204" pitchFamily="18" charset="0"/>
              </a:rPr>
              <a:t>, </a:t>
            </a:r>
            <a:r>
              <a:rPr lang="en-CA" sz="2400" b="1" dirty="0">
                <a:latin typeface="Cambria Math" panose="02040503050406030204" pitchFamily="18" charset="0"/>
                <a:ea typeface="Cambria Math" panose="02040503050406030204" pitchFamily="18" charset="0"/>
              </a:rPr>
              <a:t>Li</a:t>
            </a:r>
            <a:r>
              <a:rPr lang="en-CA" sz="2400" dirty="0">
                <a:latin typeface="Cambria Math" panose="02040503050406030204" pitchFamily="18" charset="0"/>
                <a:ea typeface="Cambria Math" panose="02040503050406030204" pitchFamily="18" charset="0"/>
              </a:rPr>
              <a:t> </a:t>
            </a:r>
            <a:r>
              <a:rPr lang="en-CA" sz="2400" dirty="0"/>
              <a:t>and </a:t>
            </a:r>
            <a:r>
              <a:rPr lang="en-CA" sz="2400" b="1" dirty="0">
                <a:latin typeface="Cambria Math" panose="02040503050406030204" pitchFamily="18" charset="0"/>
                <a:ea typeface="Cambria Math" panose="02040503050406030204" pitchFamily="18" charset="0"/>
              </a:rPr>
              <a:t>Be</a:t>
            </a:r>
            <a:r>
              <a:rPr lang="en-CA" sz="2400" dirty="0"/>
              <a:t>. </a:t>
            </a:r>
            <a:r>
              <a:rPr lang="en-CA" sz="2400" dirty="0" smtClean="0"/>
              <a:t> The previous 380000 years are hidden by the </a:t>
            </a:r>
            <a:r>
              <a:rPr lang="en-CA" sz="2400" b="1" i="1" dirty="0" smtClean="0"/>
              <a:t>CMB</a:t>
            </a:r>
            <a:r>
              <a:rPr lang="en-CA" sz="2400" dirty="0" smtClean="0"/>
              <a:t>.</a:t>
            </a:r>
            <a:endParaRPr lang="en-CA" sz="2400" dirty="0"/>
          </a:p>
          <a:p>
            <a:pPr marL="520700" lvl="1" indent="-342900">
              <a:spcAft>
                <a:spcPts val="600"/>
              </a:spcAft>
              <a:buFont typeface="Arial" panose="020B0604020202020204" pitchFamily="34" charset="0"/>
              <a:buChar char="•"/>
            </a:pPr>
            <a:r>
              <a:rPr lang="en-CA" sz="2400" dirty="0"/>
              <a:t>The </a:t>
            </a:r>
            <a:r>
              <a:rPr lang="en-CA" sz="2400" b="1" dirty="0"/>
              <a:t>Universe becomes transparent </a:t>
            </a:r>
            <a:r>
              <a:rPr lang="en-CA" sz="2400" dirty="0"/>
              <a:t>to the passage of light and electromagnetic radiation.    </a:t>
            </a:r>
          </a:p>
        </p:txBody>
      </p:sp>
    </p:spTree>
    <p:extLst>
      <p:ext uri="{BB962C8B-B14F-4D97-AF65-F5344CB8AC3E}">
        <p14:creationId xmlns:p14="http://schemas.microsoft.com/office/powerpoint/2010/main" val="2263959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261"/>
            <a:ext cx="7886700" cy="1014941"/>
          </a:xfrm>
        </p:spPr>
        <p:txBody>
          <a:bodyPr>
            <a:normAutofit/>
          </a:bodyPr>
          <a:lstStyle/>
          <a:p>
            <a:pPr algn="ctr"/>
            <a:r>
              <a:rPr lang="en-CA" sz="4800" b="1" dirty="0" smtClean="0">
                <a:latin typeface="+mn-lt"/>
              </a:rPr>
              <a:t>The “Baby Picture”</a:t>
            </a:r>
            <a:endParaRPr lang="en-CA" sz="4800" b="1" dirty="0">
              <a:latin typeface="+mn-lt"/>
            </a:endParaRPr>
          </a:p>
        </p:txBody>
      </p:sp>
      <p:pic>
        <p:nvPicPr>
          <p:cNvPr id="4" name="Picture 3"/>
          <p:cNvPicPr>
            <a:picLocks noChangeAspect="1"/>
          </p:cNvPicPr>
          <p:nvPr/>
        </p:nvPicPr>
        <p:blipFill>
          <a:blip r:embed="rId2"/>
          <a:stretch>
            <a:fillRect/>
          </a:stretch>
        </p:blipFill>
        <p:spPr>
          <a:xfrm>
            <a:off x="72000" y="1346202"/>
            <a:ext cx="9000000" cy="4543945"/>
          </a:xfrm>
          <a:prstGeom prst="rect">
            <a:avLst/>
          </a:prstGeom>
        </p:spPr>
      </p:pic>
      <p:sp>
        <p:nvSpPr>
          <p:cNvPr id="6" name="TextBox 5"/>
          <p:cNvSpPr txBox="1"/>
          <p:nvPr/>
        </p:nvSpPr>
        <p:spPr>
          <a:xfrm>
            <a:off x="674567" y="6299202"/>
            <a:ext cx="7982763" cy="307777"/>
          </a:xfrm>
          <a:prstGeom prst="rect">
            <a:avLst/>
          </a:prstGeom>
          <a:noFill/>
        </p:spPr>
        <p:txBody>
          <a:bodyPr wrap="none" rtlCol="0">
            <a:spAutoFit/>
          </a:bodyPr>
          <a:lstStyle/>
          <a:p>
            <a:r>
              <a:rPr lang="en-CA" sz="1400" dirty="0">
                <a:hlinkClick r:id="rId3"/>
              </a:rPr>
              <a:t>http://www.nytimes.com/2013/03/22/science/space/planck-satellite-shows-image-of-infant-universe.html</a:t>
            </a:r>
            <a:endParaRPr lang="en-CA" sz="1400" dirty="0"/>
          </a:p>
        </p:txBody>
      </p:sp>
      <p:sp>
        <p:nvSpPr>
          <p:cNvPr id="5" name="TextBox 4"/>
          <p:cNvSpPr txBox="1"/>
          <p:nvPr/>
        </p:nvSpPr>
        <p:spPr>
          <a:xfrm>
            <a:off x="674567" y="6079720"/>
            <a:ext cx="6815667" cy="307777"/>
          </a:xfrm>
          <a:prstGeom prst="rect">
            <a:avLst/>
          </a:prstGeom>
          <a:noFill/>
        </p:spPr>
        <p:txBody>
          <a:bodyPr wrap="square" rtlCol="0">
            <a:spAutoFit/>
          </a:bodyPr>
          <a:lstStyle/>
          <a:p>
            <a:r>
              <a:rPr lang="en-CA" sz="1400" dirty="0"/>
              <a:t>Image from the ESA (European Space Agency) </a:t>
            </a:r>
            <a:r>
              <a:rPr lang="en-CA" sz="1400" dirty="0">
                <a:hlinkClick r:id="rId4"/>
              </a:rPr>
              <a:t>Planck Mission</a:t>
            </a:r>
            <a:r>
              <a:rPr lang="en-CA" sz="1400" dirty="0"/>
              <a:t>.  </a:t>
            </a:r>
            <a:r>
              <a:rPr lang="en-CA" sz="1400"/>
              <a:t>For a story</a:t>
            </a:r>
            <a:r>
              <a:rPr lang="en-CA" sz="1400" dirty="0"/>
              <a:t>:</a:t>
            </a:r>
          </a:p>
        </p:txBody>
      </p:sp>
    </p:spTree>
    <p:extLst>
      <p:ext uri="{BB962C8B-B14F-4D97-AF65-F5344CB8AC3E}">
        <p14:creationId xmlns:p14="http://schemas.microsoft.com/office/powerpoint/2010/main" val="3458216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261"/>
            <a:ext cx="7886700" cy="1014941"/>
          </a:xfrm>
        </p:spPr>
        <p:txBody>
          <a:bodyPr>
            <a:normAutofit/>
          </a:bodyPr>
          <a:lstStyle/>
          <a:p>
            <a:pPr algn="ctr"/>
            <a:r>
              <a:rPr lang="en-CA" sz="4800" b="1" dirty="0" smtClean="0">
                <a:latin typeface="+mn-lt"/>
              </a:rPr>
              <a:t>The “Baby Picture”</a:t>
            </a:r>
            <a:endParaRPr lang="en-CA" sz="4800" b="1" dirty="0">
              <a:latin typeface="+mn-lt"/>
            </a:endParaRPr>
          </a:p>
        </p:txBody>
      </p:sp>
      <p:pic>
        <p:nvPicPr>
          <p:cNvPr id="4" name="Picture 3"/>
          <p:cNvPicPr>
            <a:picLocks noChangeAspect="1"/>
          </p:cNvPicPr>
          <p:nvPr/>
        </p:nvPicPr>
        <p:blipFill>
          <a:blip r:embed="rId2"/>
          <a:stretch>
            <a:fillRect/>
          </a:stretch>
        </p:blipFill>
        <p:spPr>
          <a:xfrm>
            <a:off x="72000" y="1346202"/>
            <a:ext cx="9000000" cy="4543945"/>
          </a:xfrm>
          <a:prstGeom prst="rect">
            <a:avLst/>
          </a:prstGeom>
        </p:spPr>
      </p:pic>
      <p:sp>
        <p:nvSpPr>
          <p:cNvPr id="6" name="TextBox 5"/>
          <p:cNvSpPr txBox="1"/>
          <p:nvPr/>
        </p:nvSpPr>
        <p:spPr>
          <a:xfrm>
            <a:off x="674567" y="6299202"/>
            <a:ext cx="7982763" cy="307777"/>
          </a:xfrm>
          <a:prstGeom prst="rect">
            <a:avLst/>
          </a:prstGeom>
          <a:noFill/>
        </p:spPr>
        <p:txBody>
          <a:bodyPr wrap="none" rtlCol="0">
            <a:spAutoFit/>
          </a:bodyPr>
          <a:lstStyle/>
          <a:p>
            <a:r>
              <a:rPr lang="en-CA" sz="1400" dirty="0">
                <a:hlinkClick r:id="rId3"/>
              </a:rPr>
              <a:t>http://www.nytimes.com/2013/03/22/science/space/planck-satellite-shows-image-of-infant-universe.html</a:t>
            </a:r>
            <a:endParaRPr lang="en-CA" sz="1400" dirty="0"/>
          </a:p>
        </p:txBody>
      </p:sp>
      <p:sp>
        <p:nvSpPr>
          <p:cNvPr id="3" name="Rectangle 2"/>
          <p:cNvSpPr/>
          <p:nvPr/>
        </p:nvSpPr>
        <p:spPr>
          <a:xfrm>
            <a:off x="1425981" y="2648676"/>
            <a:ext cx="6722534" cy="1938992"/>
          </a:xfrm>
          <a:prstGeom prst="rect">
            <a:avLst/>
          </a:prstGeom>
        </p:spPr>
        <p:txBody>
          <a:bodyPr wrap="square">
            <a:spAutoFit/>
          </a:bodyPr>
          <a:lstStyle/>
          <a:p>
            <a:r>
              <a:rPr lang="en-CA" sz="2400" b="1" dirty="0"/>
              <a:t>We can see back in time to that moment of transparency.  This is the CMB, the Cosmic Microwave Background that limits our view of earlier times in the Universe using electromagnetic wave radiation (e.g. light, X-rays, microwaves, etc.).</a:t>
            </a:r>
          </a:p>
        </p:txBody>
      </p:sp>
      <p:sp>
        <p:nvSpPr>
          <p:cNvPr id="5" name="TextBox 4"/>
          <p:cNvSpPr txBox="1"/>
          <p:nvPr/>
        </p:nvSpPr>
        <p:spPr>
          <a:xfrm>
            <a:off x="674567" y="6079720"/>
            <a:ext cx="6815667" cy="307777"/>
          </a:xfrm>
          <a:prstGeom prst="rect">
            <a:avLst/>
          </a:prstGeom>
          <a:noFill/>
        </p:spPr>
        <p:txBody>
          <a:bodyPr wrap="square" rtlCol="0">
            <a:spAutoFit/>
          </a:bodyPr>
          <a:lstStyle/>
          <a:p>
            <a:r>
              <a:rPr lang="en-CA" sz="1400" dirty="0"/>
              <a:t>Image from the ESA (European Space Agency) </a:t>
            </a:r>
            <a:r>
              <a:rPr lang="en-CA" sz="1400" dirty="0">
                <a:hlinkClick r:id="rId4"/>
              </a:rPr>
              <a:t>Planck Mission</a:t>
            </a:r>
            <a:r>
              <a:rPr lang="en-CA" sz="1400" dirty="0"/>
              <a:t>.  </a:t>
            </a:r>
            <a:r>
              <a:rPr lang="en-CA" sz="1400"/>
              <a:t>For a story</a:t>
            </a:r>
            <a:r>
              <a:rPr lang="en-CA" sz="1400" dirty="0"/>
              <a:t>:</a:t>
            </a:r>
          </a:p>
        </p:txBody>
      </p:sp>
    </p:spTree>
    <p:extLst>
      <p:ext uri="{BB962C8B-B14F-4D97-AF65-F5344CB8AC3E}">
        <p14:creationId xmlns:p14="http://schemas.microsoft.com/office/powerpoint/2010/main" val="426711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261"/>
            <a:ext cx="7886700" cy="1014941"/>
          </a:xfrm>
        </p:spPr>
        <p:txBody>
          <a:bodyPr>
            <a:normAutofit/>
          </a:bodyPr>
          <a:lstStyle/>
          <a:p>
            <a:pPr algn="ctr"/>
            <a:r>
              <a:rPr lang="en-CA" sz="4800" b="1" dirty="0" smtClean="0">
                <a:latin typeface="+mn-lt"/>
              </a:rPr>
              <a:t>The “CMB” veil</a:t>
            </a:r>
            <a:endParaRPr lang="en-CA" sz="4800" b="1" dirty="0">
              <a:latin typeface="+mn-lt"/>
            </a:endParaRPr>
          </a:p>
        </p:txBody>
      </p:sp>
      <p:pic>
        <p:nvPicPr>
          <p:cNvPr id="7" name="Picture 6"/>
          <p:cNvPicPr>
            <a:picLocks noChangeAspect="1"/>
          </p:cNvPicPr>
          <p:nvPr/>
        </p:nvPicPr>
        <p:blipFill>
          <a:blip r:embed="rId2"/>
          <a:stretch>
            <a:fillRect/>
          </a:stretch>
        </p:blipFill>
        <p:spPr>
          <a:xfrm>
            <a:off x="2260600" y="1473200"/>
            <a:ext cx="4958940" cy="4680000"/>
          </a:xfrm>
          <a:prstGeom prst="rect">
            <a:avLst/>
          </a:prstGeom>
        </p:spPr>
      </p:pic>
      <p:sp>
        <p:nvSpPr>
          <p:cNvPr id="8" name="TextBox 7"/>
          <p:cNvSpPr txBox="1"/>
          <p:nvPr/>
        </p:nvSpPr>
        <p:spPr>
          <a:xfrm>
            <a:off x="1545274" y="6358469"/>
            <a:ext cx="6053452" cy="307777"/>
          </a:xfrm>
          <a:prstGeom prst="rect">
            <a:avLst/>
          </a:prstGeom>
          <a:noFill/>
        </p:spPr>
        <p:txBody>
          <a:bodyPr wrap="none" rtlCol="0">
            <a:spAutoFit/>
          </a:bodyPr>
          <a:lstStyle/>
          <a:p>
            <a:r>
              <a:rPr lang="en-CA" sz="1400" dirty="0"/>
              <a:t>Image by NASA/WMAP: </a:t>
            </a:r>
            <a:r>
              <a:rPr lang="en-CA" sz="1400" dirty="0">
                <a:hlinkClick r:id="rId3"/>
              </a:rPr>
              <a:t>https://map.gsfc.nasa.gov/media/990053/990053sb.jpg</a:t>
            </a:r>
            <a:endParaRPr lang="en-CA" sz="1400" dirty="0"/>
          </a:p>
        </p:txBody>
      </p:sp>
    </p:spTree>
    <p:extLst>
      <p:ext uri="{BB962C8B-B14F-4D97-AF65-F5344CB8AC3E}">
        <p14:creationId xmlns:p14="http://schemas.microsoft.com/office/powerpoint/2010/main" val="3875027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261"/>
            <a:ext cx="7886700" cy="1014941"/>
          </a:xfrm>
        </p:spPr>
        <p:txBody>
          <a:bodyPr>
            <a:normAutofit/>
          </a:bodyPr>
          <a:lstStyle/>
          <a:p>
            <a:pPr algn="ctr"/>
            <a:r>
              <a:rPr lang="en-CA" sz="4800" b="1" dirty="0" smtClean="0">
                <a:latin typeface="+mn-lt"/>
              </a:rPr>
              <a:t>The Universe quietly expands</a:t>
            </a:r>
            <a:endParaRPr lang="en-CA" sz="4800" b="1" dirty="0">
              <a:latin typeface="+mn-lt"/>
            </a:endParaRPr>
          </a:p>
        </p:txBody>
      </p:sp>
      <p:sp>
        <p:nvSpPr>
          <p:cNvPr id="3" name="TextBox 2"/>
          <p:cNvSpPr txBox="1"/>
          <p:nvPr/>
        </p:nvSpPr>
        <p:spPr>
          <a:xfrm>
            <a:off x="719669" y="1617134"/>
            <a:ext cx="7795683" cy="475514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CA" sz="2400" dirty="0"/>
              <a:t>Nothing much happens for the next 100 – 200 million years.  There are no stars, there is only an expanding mass of gases composed of the primitive elements.</a:t>
            </a:r>
          </a:p>
          <a:p>
            <a:pPr marL="342900" indent="-342900">
              <a:spcAft>
                <a:spcPts val="600"/>
              </a:spcAft>
              <a:buFont typeface="Arial" panose="020B0604020202020204" pitchFamily="34" charset="0"/>
              <a:buChar char="•"/>
            </a:pPr>
            <a:r>
              <a:rPr lang="en-CA" sz="2400" dirty="0"/>
              <a:t>After about 100 million years, though, gravity has had time to start pulling volumes of the mass of gases together.  </a:t>
            </a:r>
          </a:p>
          <a:p>
            <a:pPr marL="342900" indent="-342900">
              <a:spcAft>
                <a:spcPts val="600"/>
              </a:spcAft>
              <a:buFont typeface="Arial" panose="020B0604020202020204" pitchFamily="34" charset="0"/>
              <a:buChar char="•"/>
            </a:pPr>
            <a:r>
              <a:rPr lang="en-CA" sz="2400" dirty="0"/>
              <a:t>As the gases assemble and compress under gravitational force, they heat up (adiabatically) and in these concentrated, dense contracting volumes, </a:t>
            </a:r>
            <a:r>
              <a:rPr lang="en-CA" sz="2400" dirty="0" smtClean="0"/>
              <a:t>temperatures reach </a:t>
            </a:r>
            <a:r>
              <a:rPr lang="en-CA" sz="2400" dirty="0"/>
              <a:t>levels (T &gt; 10</a:t>
            </a:r>
            <a:r>
              <a:rPr lang="en-CA" sz="2400" baseline="30000" dirty="0"/>
              <a:t>10</a:t>
            </a:r>
            <a:r>
              <a:rPr lang="en-CA" sz="2400" dirty="0"/>
              <a:t>K) that allow hydrogen fusion to re-ignite locally in the first gigantic “</a:t>
            </a:r>
            <a:r>
              <a:rPr lang="en-CA" sz="2400" b="1" i="1" dirty="0"/>
              <a:t>stars”</a:t>
            </a:r>
            <a:r>
              <a:rPr lang="en-CA" sz="2400" dirty="0"/>
              <a:t>.</a:t>
            </a:r>
          </a:p>
          <a:p>
            <a:pPr marL="342900" indent="-342900">
              <a:spcAft>
                <a:spcPts val="600"/>
              </a:spcAft>
              <a:buFont typeface="Arial" panose="020B0604020202020204" pitchFamily="34" charset="0"/>
              <a:buChar char="•"/>
            </a:pPr>
            <a:r>
              <a:rPr lang="en-CA" sz="2400" dirty="0"/>
              <a:t>It is in these stars that the </a:t>
            </a:r>
            <a:r>
              <a:rPr lang="en-CA" sz="2400" b="1" i="1" dirty="0"/>
              <a:t>nucleosynthetic reactions </a:t>
            </a:r>
            <a:r>
              <a:rPr lang="en-CA" sz="2400" dirty="0"/>
              <a:t>that give us our rich chemistry now begins.</a:t>
            </a:r>
          </a:p>
        </p:txBody>
      </p:sp>
    </p:spTree>
    <p:extLst>
      <p:ext uri="{BB962C8B-B14F-4D97-AF65-F5344CB8AC3E}">
        <p14:creationId xmlns:p14="http://schemas.microsoft.com/office/powerpoint/2010/main" val="3779700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0000"/>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8187</TotalTime>
  <Words>2613</Words>
  <Application>Microsoft Office PowerPoint</Application>
  <PresentationFormat>On-screen Show (4:3)</PresentationFormat>
  <Paragraphs>176</Paragraphs>
  <Slides>45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Cambria Math</vt:lpstr>
      <vt:lpstr>Times New Roman</vt:lpstr>
      <vt:lpstr>Wingdings</vt:lpstr>
      <vt:lpstr>1_Office Theme</vt:lpstr>
      <vt:lpstr>Terrestrial Planets</vt:lpstr>
      <vt:lpstr>The matter of the Universe</vt:lpstr>
      <vt:lpstr>Energy condenses matter</vt:lpstr>
      <vt:lpstr>The matter reassembles</vt:lpstr>
      <vt:lpstr>The matter disperses</vt:lpstr>
      <vt:lpstr>The “Baby Picture”</vt:lpstr>
      <vt:lpstr>The “Baby Picture”</vt:lpstr>
      <vt:lpstr>The “CMB” veil</vt:lpstr>
      <vt:lpstr>The Universe quietly expands</vt:lpstr>
      <vt:lpstr>Stellar nucleosynthesis</vt:lpstr>
      <vt:lpstr>Stellar nucleosynthesis</vt:lpstr>
      <vt:lpstr>Stellar nucleosynthesis</vt:lpstr>
      <vt:lpstr>Stellar nucleosynthesis</vt:lpstr>
      <vt:lpstr>Stellar nucleosynthesis</vt:lpstr>
      <vt:lpstr>Stellar nucleosynthesis</vt:lpstr>
      <vt:lpstr>Stellar nucleosynthesis</vt:lpstr>
      <vt:lpstr>Stellar nucleosynthesis</vt:lpstr>
      <vt:lpstr>Stellar nucleosynthesis</vt:lpstr>
      <vt:lpstr>Stellar nucleosynthesis</vt:lpstr>
      <vt:lpstr>The heavy elements</vt:lpstr>
      <vt:lpstr>The heavy elements</vt:lpstr>
      <vt:lpstr>The heavy elements</vt:lpstr>
      <vt:lpstr>The heavy elements</vt:lpstr>
      <vt:lpstr>Supernovae</vt:lpstr>
      <vt:lpstr>Type II Supernovae</vt:lpstr>
      <vt:lpstr>PowerPoint Presentation</vt:lpstr>
      <vt:lpstr>Type Ia Supernovae</vt:lpstr>
      <vt:lpstr>Type Ia Supernovae</vt:lpstr>
      <vt:lpstr>Type Ia Supernovae</vt:lpstr>
      <vt:lpstr>SN 1006</vt:lpstr>
      <vt:lpstr>SN 1006</vt:lpstr>
      <vt:lpstr>Light curves of Supernovae</vt:lpstr>
      <vt:lpstr>Beyond 56Fe</vt:lpstr>
      <vt:lpstr>Beyond 56Fe</vt:lpstr>
      <vt:lpstr>Light curve of Kilonova AT 2017gfo</vt:lpstr>
      <vt:lpstr>Light curve of Kilonova AT 2017gfo</vt:lpstr>
      <vt:lpstr>Unravelling the story of the  “Big Bang”</vt:lpstr>
      <vt:lpstr>Unravelling the story of the  “Big Bang”</vt:lpstr>
      <vt:lpstr>Unravelling the story of the  “Big Bang”</vt:lpstr>
      <vt:lpstr>Unravelling the story of the  “Big Bang”</vt:lpstr>
      <vt:lpstr>Unravelling the story of the  “Big Bang”</vt:lpstr>
      <vt:lpstr>Unravelling the story of the  “Big Bang”</vt:lpstr>
      <vt:lpstr>PowerPoint Presentation</vt:lpstr>
      <vt:lpstr>Unravelling the story of the  “Big Bang”</vt:lpstr>
      <vt:lpstr>What of before?  Metaphysics, Philosophy, Theology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Terrestrial Planets</dc:title>
  <dc:creator>olivia</dc:creator>
  <cp:lastModifiedBy>olivia</cp:lastModifiedBy>
  <cp:revision>60</cp:revision>
  <dcterms:created xsi:type="dcterms:W3CDTF">2017-01-09T20:57:58Z</dcterms:created>
  <dcterms:modified xsi:type="dcterms:W3CDTF">2020-12-15T12:18:38Z</dcterms:modified>
</cp:coreProperties>
</file>