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video/unknown"/>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6"/>
  </p:notesMasterIdLst>
  <p:sldIdLst>
    <p:sldId id="258" r:id="rId2"/>
    <p:sldId id="297" r:id="rId3"/>
    <p:sldId id="299" r:id="rId4"/>
    <p:sldId id="319" r:id="rId5"/>
    <p:sldId id="300" r:id="rId6"/>
    <p:sldId id="310" r:id="rId7"/>
    <p:sldId id="308" r:id="rId8"/>
    <p:sldId id="303" r:id="rId9"/>
    <p:sldId id="302" r:id="rId10"/>
    <p:sldId id="314" r:id="rId11"/>
    <p:sldId id="309" r:id="rId12"/>
    <p:sldId id="313" r:id="rId13"/>
    <p:sldId id="315" r:id="rId14"/>
    <p:sldId id="311" r:id="rId15"/>
    <p:sldId id="316" r:id="rId16"/>
    <p:sldId id="320" r:id="rId17"/>
    <p:sldId id="321" r:id="rId18"/>
    <p:sldId id="307" r:id="rId19"/>
    <p:sldId id="304" r:id="rId20"/>
    <p:sldId id="312" r:id="rId21"/>
    <p:sldId id="318" r:id="rId22"/>
    <p:sldId id="322" r:id="rId23"/>
    <p:sldId id="306" r:id="rId24"/>
    <p:sldId id="317" r:id="rId25"/>
    <p:sldId id="298" r:id="rId26"/>
    <p:sldId id="333" r:id="rId27"/>
    <p:sldId id="324" r:id="rId28"/>
    <p:sldId id="325" r:id="rId29"/>
    <p:sldId id="327" r:id="rId30"/>
    <p:sldId id="330" r:id="rId31"/>
    <p:sldId id="329" r:id="rId32"/>
    <p:sldId id="323" r:id="rId33"/>
    <p:sldId id="332" r:id="rId34"/>
    <p:sldId id="326"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FF00"/>
    <a:srgbClr val="41DAF9"/>
    <a:srgbClr val="52E8C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napToGrid="0">
      <p:cViewPr varScale="1">
        <p:scale>
          <a:sx n="94" d="100"/>
          <a:sy n="94" d="100"/>
        </p:scale>
        <p:origin x="105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B66F71-4E59-4C91-945B-0C9B28DD1894}" type="datetimeFigureOut">
              <a:rPr lang="en-CA" smtClean="0"/>
              <a:t>01/01/2020</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931F82-798F-4F55-809C-0C98E14AC89F}" type="slidenum">
              <a:rPr lang="en-CA" smtClean="0"/>
              <a:t>‹#›</a:t>
            </a:fld>
            <a:endParaRPr lang="en-CA"/>
          </a:p>
        </p:txBody>
      </p:sp>
    </p:spTree>
    <p:extLst>
      <p:ext uri="{BB962C8B-B14F-4D97-AF65-F5344CB8AC3E}">
        <p14:creationId xmlns:p14="http://schemas.microsoft.com/office/powerpoint/2010/main" val="54598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66433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25675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490635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99526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111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38864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186702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85088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23228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455727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6418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38C50-FDE5-4DBC-A2F0-ED4D546ABFE8}" type="datetimeFigureOut">
              <a:rPr lang="en-CA" smtClean="0">
                <a:solidFill>
                  <a:prstClr val="black">
                    <a:tint val="75000"/>
                  </a:prstClr>
                </a:solidFill>
              </a:rPr>
              <a:pPr/>
              <a:t>01/01/2020</a:t>
            </a:fld>
            <a:endParaRPr lang="en-C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222345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pubs.usgs.gov/gip/dynamic/understanding.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en.wikipedia.org/wiki/1700_Cascadia_earthquake" TargetMode="External"/><Relationship Id="rId1" Type="http://schemas.openxmlformats.org/officeDocument/2006/relationships/slideLayout" Target="../slideLayouts/slideLayout2.xml"/><Relationship Id="rId4" Type="http://schemas.openxmlformats.org/officeDocument/2006/relationships/hyperlink" Target="https://upload.wikimedia.org/wikipedia/commons/3/38/Cascadia_subduction_zone_USGS.png"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appho.eps.mcgill.ca/~olivia/EES/Tsunami-models/tsunami_mediumresolution_e.htm" TargetMode="Externa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appho.eps.mcgill.ca/~olivia/EES/Tsunami-models/tsunami_coarseresolution_e.htm"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s://earthquake.usgs.gov/earthquakes/eventpage/official19640328033616_30#region-info" TargetMode="External"/><Relationship Id="rId2"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nctr.pmel.noaa.gov/alaska19640328/"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1960_Valdivia_earthquake" TargetMode="External"/><Relationship Id="rId2" Type="http://schemas.openxmlformats.org/officeDocument/2006/relationships/image" Target="../media/image23.emf"/><Relationship Id="rId1" Type="http://schemas.openxmlformats.org/officeDocument/2006/relationships/slideLayout" Target="../slideLayouts/slideLayout2.xml"/><Relationship Id="rId5" Type="http://schemas.openxmlformats.org/officeDocument/2006/relationships/hyperlink" Target="https://commons.wikimedia.org/wiki/File:Tsunami_travel_time_Valdivia_1960.jpg#filelinks" TargetMode="Externa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hyperlink" Target="http://nctr.pmel.noaa.gov/indo_1204.html" TargetMode="External"/><Relationship Id="rId2" Type="http://schemas.openxmlformats.org/officeDocument/2006/relationships/hyperlink" Target="https://earthquake.usgs.gov/earthquakes/eventpage/official20041226005853450_30#executive"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hyperlink" Target="https://earthquake.usgs.gov/earthquakes/eventpage/official20110311054624120_30#executive" TargetMode="External"/><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nctr.pmel.noaa.gov/honshu2011031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hyperlink" Target="https://earthquake.usgs.gov/earthquakes/eventpage/us20002926#executive"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Transform_fault"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1906_San_Francisco_earthquake" TargetMode="External"/><Relationship Id="rId2" Type="http://schemas.openxmlformats.org/officeDocument/2006/relationships/image" Target="../media/image33.emf"/><Relationship Id="rId1" Type="http://schemas.openxmlformats.org/officeDocument/2006/relationships/slideLayout" Target="../slideLayouts/slideLayout2.xml"/><Relationship Id="rId5" Type="http://schemas.openxmlformats.org/officeDocument/2006/relationships/hyperlink" Target="http://nationalatlas.gov/articles/geology/features/sanandreas.html" TargetMode="Externa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1999_%C4%B0zmit_earthquake" TargetMode="External"/><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arthquake.usgs.gov/earthquakes/eventpage/usp000e5jx#executive" TargetMode="External"/><Relationship Id="rId2" Type="http://schemas.openxmlformats.org/officeDocument/2006/relationships/hyperlink" Target="https://en.wikipedia.org/wiki/Divergent_boundary"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6.emf"/></Relationships>
</file>

<file path=ppt/slides/_rels/slide22.xml.rels><?xml version="1.0" encoding="UTF-8" standalone="yes"?>
<Relationships xmlns="http://schemas.openxmlformats.org/package/2006/relationships"><Relationship Id="rId3" Type="http://schemas.openxmlformats.org/officeDocument/2006/relationships/hyperlink" Target="http://en.vedur.is/earthquakes-and-volcanism/earthquakes" TargetMode="External"/><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earthquake.usgs.gov/earthquakes/map/#%7B%22feed%22%3A%221456876261795%22%2C%22search%22%3A%7B%22id%22%3A%221456876261795%22%2C%22name%22%3A%22Search%20Results%22%2C%22isSearch%22%3Atrue%2C%22params%22%3A%7B%22starttime%22%3A%221900-01-01%2000%3A00%3A00%22%2C%22minmagnitude%22%3A8%2C%22orderby%22%3A%22time%22%7D%7D%2C%22listFormat%22%3A%22default%22%2C%22sort%22%3A%22newest%22%2C%22basemap%22%3A%22terrain%22%2C%22autoUpdate%22%3Afalse%2C%22restrictListToMap%22%3Atrue%2C%22timeZone%22%3A%22utc%22%2C%22mapposition%22%3A%5B%5B-85%2C0%5D%2C%5B85%2C360%5D%5D%2C%22overlays%22%3A%7B%22plates%22%3Atrue%7D%2C%22viewModes%22%3A%7B%22map%22%3Atrue%2C%22list%22%3Atrue%2C%22settings%22%3Afalse%2C%22help%22%3Afalse%7D%7D" TargetMode="External"/><Relationship Id="rId2" Type="http://schemas.openxmlformats.org/officeDocument/2006/relationships/hyperlink" Target="https://earthquake.usgs.gov/earthquakes/browse/largest-world.php" TargetMode="External"/><Relationship Id="rId1" Type="http://schemas.openxmlformats.org/officeDocument/2006/relationships/slideLayout" Target="../slideLayouts/slideLayout2.xml"/><Relationship Id="rId6" Type="http://schemas.openxmlformats.org/officeDocument/2006/relationships/hyperlink" Target="https://earthquake.usgs.gov/earthquakes/browse/" TargetMode="External"/><Relationship Id="rId5" Type="http://schemas.openxmlformats.org/officeDocument/2006/relationships/hyperlink" Target="https://earthquake.usgs.gov/earthquakes/events/" TargetMode="External"/><Relationship Id="rId4" Type="http://schemas.openxmlformats.org/officeDocument/2006/relationships/hyperlink" Target="https://earthquake.usgs.gov/earthquakes/map/#%7B%22feed%22%3A%221456876261795%22%2C%22search%22%3A%7B%22id%22%3A%221456876261795%22%2C%22name%22%3A%22Search%20Results%22%2C%22isSearch%22%3Atrue%2C%22params%22%3A%7B%22starttime%22%3A%221900-01-01%2000%3A00%3A00%22%2C%22minmagnitude%22%3A7%2C%22orderby%22%3A%22time%22%7D%7D%2C%22listFormat%22%3A%22default%22%2C%22sort%22%3A%22newest%22%2C%22basemap%22%3A%22terrain%22%2C%22autoUpdate%22%3Afalse%2C%22restrictListToMap%22%3Atrue%2C%22timeZone%22%3A%22utc%22%2C%22mapposition%22%3A%5B%5B-85%2C0%5D%2C%5B85%2C360%5D%5D%2C%22overlays%22%3A%7B%22plates%22%3Atrue%7D%2C%22viewModes%22%3A%7B%22map%22%3Atrue%2C%22list%22%3Atrue%2C%22settings%22%3Afalse%2C%22help%22%3Afalse%7D%7D"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pubs.usgs.gov/gip/dynamic/unanswered.html#anchor19928310"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seis-insight.eu/en/public-2/seis-instrument/summary" TargetMode="External"/><Relationship Id="rId1" Type="http://schemas.openxmlformats.org/officeDocument/2006/relationships/slideLayout" Target="../slideLayouts/slideLayout2.xml"/><Relationship Id="rId5" Type="http://schemas.openxmlformats.org/officeDocument/2006/relationships/hyperlink" Target="http://www.bbc.com/news/science-environment-39394583" TargetMode="Externa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hyperlink" Target="https://en.wikipedia.org/wiki/Villarrica_(volcano)"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hyperlink" Target="https://en.wikipedia.org/wiki/Mount_Fuji"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s://en.wikipedia.org/wiki/Mauna_Loa"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pubs.usgs.gov/gip/dynamic/unanswered.html#anchor19928310"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upload.wikimedia.org/wikipedia/commons/thumb/6/62/Sif_Mons_3D.jpg/1200px-Sif_Mons_3D.jpg" TargetMode="External"/><Relationship Id="rId2" Type="http://schemas.openxmlformats.org/officeDocument/2006/relationships/hyperlink" Target="https://en.wikipedia.org/wiki/Volcanology_of_Venus#/media/File:Maat_Mons_on_Venus.jpg" TargetMode="Externa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hyperlink" Target="https://vignette.wikia.nocookie.net/the-martian/images/0/08/Olympus_Mons_3.jpg/revision/latest?cb=20170705195621" TargetMode="External"/><Relationship Id="rId4" Type="http://schemas.openxmlformats.org/officeDocument/2006/relationships/hyperlink" Target="https://hvo.wr.usgs.gov/maunaloa/"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hyperlink" Target="http://users.unimi.it/paleomag/geo2/Vine&amp;Matthews1963.pdf" TargetMode="External"/><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2.gif"/><Relationship Id="rId7" Type="http://schemas.openxmlformats.org/officeDocument/2006/relationships/image" Target="../media/image14.png"/><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13.png"/><Relationship Id="rId5" Type="http://schemas.openxmlformats.org/officeDocument/2006/relationships/slideLayout" Target="../slideLayouts/slideLayout2.xml"/><Relationship Id="rId4" Type="http://schemas.openxmlformats.org/officeDocument/2006/relationships/video" Target="../media/media2.gif"/></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en.wikipedia.org/wiki/Juan_de_Fuca_Rid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098637"/>
            <a:ext cx="6858000" cy="748693"/>
          </a:xfrm>
        </p:spPr>
        <p:txBody>
          <a:bodyPr>
            <a:normAutofit fontScale="90000"/>
          </a:bodyPr>
          <a:lstStyle/>
          <a:p>
            <a:r>
              <a:rPr lang="en-CA" b="1" dirty="0" smtClean="0"/>
              <a:t>Terrestrial Planets</a:t>
            </a:r>
            <a:endParaRPr lang="en-CA" b="1" dirty="0"/>
          </a:p>
        </p:txBody>
      </p:sp>
      <p:sp>
        <p:nvSpPr>
          <p:cNvPr id="3" name="Subtitle 2"/>
          <p:cNvSpPr>
            <a:spLocks noGrp="1"/>
          </p:cNvSpPr>
          <p:nvPr>
            <p:ph type="subTitle" idx="1"/>
          </p:nvPr>
        </p:nvSpPr>
        <p:spPr/>
        <p:txBody>
          <a:bodyPr>
            <a:normAutofit/>
          </a:bodyPr>
          <a:lstStyle/>
          <a:p>
            <a:r>
              <a:rPr lang="en-CA" sz="3200"/>
              <a:t>Winter </a:t>
            </a:r>
            <a:r>
              <a:rPr lang="en-CA" sz="3200" smtClean="0"/>
              <a:t>2020</a:t>
            </a:r>
            <a:endParaRPr lang="en-CA" sz="1800" dirty="0"/>
          </a:p>
          <a:p>
            <a:r>
              <a:rPr lang="en-CA" sz="1800" dirty="0"/>
              <a:t>Week </a:t>
            </a:r>
            <a:r>
              <a:rPr lang="en-CA" sz="1800" dirty="0" smtClean="0"/>
              <a:t>11</a:t>
            </a:r>
          </a:p>
          <a:p>
            <a:endParaRPr lang="en-CA" sz="1800" dirty="0"/>
          </a:p>
        </p:txBody>
      </p:sp>
      <p:sp>
        <p:nvSpPr>
          <p:cNvPr id="4" name="TextBox 3"/>
          <p:cNvSpPr txBox="1"/>
          <p:nvPr/>
        </p:nvSpPr>
        <p:spPr>
          <a:xfrm>
            <a:off x="789974" y="4980734"/>
            <a:ext cx="2821329" cy="715581"/>
          </a:xfrm>
          <a:prstGeom prst="rect">
            <a:avLst/>
          </a:prstGeom>
          <a:noFill/>
        </p:spPr>
        <p:txBody>
          <a:bodyPr wrap="square" rtlCol="0">
            <a:spAutoFit/>
          </a:bodyPr>
          <a:lstStyle/>
          <a:p>
            <a:r>
              <a:rPr lang="en-CA" sz="1350" dirty="0">
                <a:solidFill>
                  <a:prstClr val="black"/>
                </a:solidFill>
              </a:rPr>
              <a:t>Professor Olivia Jensen</a:t>
            </a:r>
          </a:p>
          <a:p>
            <a:r>
              <a:rPr lang="en-CA" sz="1350" dirty="0">
                <a:solidFill>
                  <a:prstClr val="black"/>
                </a:solidFill>
              </a:rPr>
              <a:t>Earth and Planetary Sciences</a:t>
            </a:r>
          </a:p>
          <a:p>
            <a:r>
              <a:rPr lang="en-CA" sz="1350" dirty="0">
                <a:solidFill>
                  <a:prstClr val="black"/>
                </a:solidFill>
              </a:rPr>
              <a:t>FD Adams 131C</a:t>
            </a:r>
          </a:p>
        </p:txBody>
      </p:sp>
    </p:spTree>
    <p:extLst>
      <p:ext uri="{BB962C8B-B14F-4D97-AF65-F5344CB8AC3E}">
        <p14:creationId xmlns:p14="http://schemas.microsoft.com/office/powerpoint/2010/main" val="3110466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Subduction zones</a:t>
            </a:r>
            <a:endParaRPr lang="en-CA" sz="4800" b="1" dirty="0">
              <a:latin typeface="+mn-lt"/>
            </a:endParaRPr>
          </a:p>
        </p:txBody>
      </p:sp>
      <p:pic>
        <p:nvPicPr>
          <p:cNvPr id="4" name="Picture 3"/>
          <p:cNvPicPr>
            <a:picLocks noChangeAspect="1"/>
          </p:cNvPicPr>
          <p:nvPr/>
        </p:nvPicPr>
        <p:blipFill rotWithShape="1">
          <a:blip r:embed="rId2"/>
          <a:srcRect t="-1" b="9722"/>
          <a:stretch/>
        </p:blipFill>
        <p:spPr>
          <a:xfrm>
            <a:off x="4793849" y="1526959"/>
            <a:ext cx="4040254" cy="2196000"/>
          </a:xfrm>
          <a:prstGeom prst="rect">
            <a:avLst/>
          </a:prstGeom>
        </p:spPr>
      </p:pic>
      <p:pic>
        <p:nvPicPr>
          <p:cNvPr id="5" name="Picture 4"/>
          <p:cNvPicPr>
            <a:picLocks noChangeAspect="1"/>
          </p:cNvPicPr>
          <p:nvPr/>
        </p:nvPicPr>
        <p:blipFill rotWithShape="1">
          <a:blip r:embed="rId3"/>
          <a:srcRect b="9753"/>
          <a:stretch/>
        </p:blipFill>
        <p:spPr>
          <a:xfrm>
            <a:off x="488180" y="4198305"/>
            <a:ext cx="4012800" cy="2196000"/>
          </a:xfrm>
          <a:prstGeom prst="rect">
            <a:avLst/>
          </a:prstGeom>
        </p:spPr>
      </p:pic>
      <p:sp>
        <p:nvSpPr>
          <p:cNvPr id="6" name="TextBox 5"/>
          <p:cNvSpPr txBox="1"/>
          <p:nvPr/>
        </p:nvSpPr>
        <p:spPr>
          <a:xfrm>
            <a:off x="479394" y="1562470"/>
            <a:ext cx="4003829" cy="2246769"/>
          </a:xfrm>
          <a:prstGeom prst="rect">
            <a:avLst/>
          </a:prstGeom>
          <a:noFill/>
        </p:spPr>
        <p:txBody>
          <a:bodyPr wrap="square" rtlCol="0">
            <a:spAutoFit/>
          </a:bodyPr>
          <a:lstStyle/>
          <a:p>
            <a:r>
              <a:rPr lang="en-CA" sz="2000" dirty="0" smtClean="0"/>
              <a:t>The oceanic crust and lithosphere that is created at the spreading ridge is recycled back into the mantle at subduction zones.  The process is a stick-slip process that is evidenced by often large subduction earthquakes and chain volcanism.</a:t>
            </a:r>
            <a:endParaRPr lang="en-CA" sz="2000" dirty="0"/>
          </a:p>
        </p:txBody>
      </p:sp>
      <p:sp>
        <p:nvSpPr>
          <p:cNvPr id="7" name="TextBox 6"/>
          <p:cNvSpPr txBox="1"/>
          <p:nvPr/>
        </p:nvSpPr>
        <p:spPr>
          <a:xfrm>
            <a:off x="4758431" y="4128117"/>
            <a:ext cx="4110362" cy="2246769"/>
          </a:xfrm>
          <a:prstGeom prst="rect">
            <a:avLst/>
          </a:prstGeom>
          <a:noFill/>
        </p:spPr>
        <p:txBody>
          <a:bodyPr wrap="square" rtlCol="0">
            <a:spAutoFit/>
          </a:bodyPr>
          <a:lstStyle/>
          <a:p>
            <a:r>
              <a:rPr lang="en-CA" sz="2000" dirty="0" smtClean="0"/>
              <a:t>If the lithospheric plate </a:t>
            </a:r>
            <a:r>
              <a:rPr lang="en-CA" sz="2000" dirty="0" err="1" smtClean="0"/>
              <a:t>subducts</a:t>
            </a:r>
            <a:r>
              <a:rPr lang="en-CA" sz="2000" dirty="0" smtClean="0"/>
              <a:t> under a continental plate (like the NA plate), the continental plate is up-lifted and foreshortened.  Subduction under another oceanic lithospheric plate creates Island Arc Volcanism like Japan and the Aleutian Islands.</a:t>
            </a:r>
            <a:endParaRPr lang="en-CA" sz="2000" dirty="0"/>
          </a:p>
        </p:txBody>
      </p:sp>
      <p:sp>
        <p:nvSpPr>
          <p:cNvPr id="8" name="Rectangle 7"/>
          <p:cNvSpPr/>
          <p:nvPr/>
        </p:nvSpPr>
        <p:spPr>
          <a:xfrm>
            <a:off x="1877627" y="6488668"/>
            <a:ext cx="5730536" cy="369332"/>
          </a:xfrm>
          <a:prstGeom prst="rect">
            <a:avLst/>
          </a:prstGeom>
        </p:spPr>
        <p:txBody>
          <a:bodyPr wrap="square">
            <a:spAutoFit/>
          </a:bodyPr>
          <a:lstStyle/>
          <a:p>
            <a:r>
              <a:rPr lang="en-CA" dirty="0">
                <a:hlinkClick r:id="rId4"/>
              </a:rPr>
              <a:t>https://pubs.usgs.gov/gip/dynamic/understanding.html</a:t>
            </a:r>
            <a:endParaRPr lang="en-CA" dirty="0"/>
          </a:p>
        </p:txBody>
      </p:sp>
    </p:spTree>
    <p:extLst>
      <p:ext uri="{BB962C8B-B14F-4D97-AF65-F5344CB8AC3E}">
        <p14:creationId xmlns:p14="http://schemas.microsoft.com/office/powerpoint/2010/main" val="24389744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Cascadia Megathrust Event</a:t>
            </a:r>
            <a:endParaRPr lang="en-CA" sz="4800" b="1" dirty="0">
              <a:latin typeface="+mn-lt"/>
            </a:endParaRPr>
          </a:p>
        </p:txBody>
      </p:sp>
      <p:sp>
        <p:nvSpPr>
          <p:cNvPr id="4" name="TextBox 3"/>
          <p:cNvSpPr txBox="1"/>
          <p:nvPr/>
        </p:nvSpPr>
        <p:spPr>
          <a:xfrm>
            <a:off x="653988" y="2229597"/>
            <a:ext cx="4376928" cy="3754874"/>
          </a:xfrm>
          <a:prstGeom prst="rect">
            <a:avLst/>
          </a:prstGeom>
          <a:noFill/>
        </p:spPr>
        <p:txBody>
          <a:bodyPr wrap="square" rtlCol="0">
            <a:spAutoFit/>
          </a:bodyPr>
          <a:lstStyle/>
          <a:p>
            <a:r>
              <a:rPr lang="en-CA" sz="2000" dirty="0" smtClean="0"/>
              <a:t>At </a:t>
            </a:r>
            <a:r>
              <a:rPr lang="en-CA" sz="2000" b="1" dirty="0" smtClean="0"/>
              <a:t>about 9:00PM </a:t>
            </a:r>
            <a:r>
              <a:rPr lang="en-CA" sz="2000" b="1" dirty="0"/>
              <a:t>on January </a:t>
            </a:r>
            <a:r>
              <a:rPr lang="en-CA" sz="2000" b="1" dirty="0" smtClean="0"/>
              <a:t> 26, 1700, the Cascadia Thrust Fault fractured </a:t>
            </a:r>
            <a:r>
              <a:rPr lang="en-CA" sz="2000" dirty="0" smtClean="0"/>
              <a:t>in what is one of the largest earthquakes known to have occurred on Earth.  We have no instrumental records of the event but many indications of its occurrence and scale.</a:t>
            </a:r>
          </a:p>
          <a:p>
            <a:endParaRPr lang="en-CA" sz="2000" dirty="0"/>
          </a:p>
          <a:p>
            <a:r>
              <a:rPr lang="en-CA" sz="2000" dirty="0" smtClean="0"/>
              <a:t>The </a:t>
            </a:r>
            <a:r>
              <a:rPr lang="en-CA" sz="2000" b="1" dirty="0" smtClean="0">
                <a:hlinkClick r:id="rId2"/>
              </a:rPr>
              <a:t>Cascadia Subduction Zone (CSZ) </a:t>
            </a:r>
            <a:r>
              <a:rPr lang="en-CA" sz="2000" b="1" dirty="0" err="1" smtClean="0">
                <a:hlinkClick r:id="rId2"/>
              </a:rPr>
              <a:t>Megathurst</a:t>
            </a:r>
            <a:r>
              <a:rPr lang="en-CA" sz="2000" b="1" dirty="0" smtClean="0">
                <a:hlinkClick r:id="rId2"/>
              </a:rPr>
              <a:t> Earthquake</a:t>
            </a:r>
            <a:r>
              <a:rPr lang="en-CA" sz="2000" b="1" dirty="0" smtClean="0"/>
              <a:t> M</a:t>
            </a:r>
            <a:r>
              <a:rPr lang="en-CA" sz="2000" b="1" baseline="-25000" dirty="0" smtClean="0"/>
              <a:t>w</a:t>
            </a:r>
            <a:r>
              <a:rPr lang="en-CA" sz="2000" b="1" dirty="0" smtClean="0"/>
              <a:t> ~ 9+</a:t>
            </a:r>
            <a:r>
              <a:rPr lang="en-CA" sz="2000" dirty="0" smtClean="0"/>
              <a:t>.</a:t>
            </a:r>
          </a:p>
          <a:p>
            <a:endParaRPr lang="en-CA" sz="2000" dirty="0" smtClean="0"/>
          </a:p>
          <a:p>
            <a:endParaRPr lang="en-CA" dirty="0"/>
          </a:p>
        </p:txBody>
      </p:sp>
      <p:pic>
        <p:nvPicPr>
          <p:cNvPr id="5" name="Picture 4"/>
          <p:cNvPicPr>
            <a:picLocks noChangeAspect="1"/>
          </p:cNvPicPr>
          <p:nvPr/>
        </p:nvPicPr>
        <p:blipFill>
          <a:blip r:embed="rId3"/>
          <a:stretch>
            <a:fillRect/>
          </a:stretch>
        </p:blipFill>
        <p:spPr>
          <a:xfrm>
            <a:off x="5226011" y="1322451"/>
            <a:ext cx="3457979" cy="4932000"/>
          </a:xfrm>
          <a:prstGeom prst="rect">
            <a:avLst/>
          </a:prstGeom>
        </p:spPr>
      </p:pic>
      <p:sp>
        <p:nvSpPr>
          <p:cNvPr id="6" name="Rectangle 5"/>
          <p:cNvSpPr/>
          <p:nvPr/>
        </p:nvSpPr>
        <p:spPr>
          <a:xfrm>
            <a:off x="5114544" y="6334780"/>
            <a:ext cx="3724656" cy="523220"/>
          </a:xfrm>
          <a:prstGeom prst="rect">
            <a:avLst/>
          </a:prstGeom>
        </p:spPr>
        <p:txBody>
          <a:bodyPr wrap="square">
            <a:spAutoFit/>
          </a:bodyPr>
          <a:lstStyle/>
          <a:p>
            <a:r>
              <a:rPr lang="en-CA" sz="1400" dirty="0">
                <a:hlinkClick r:id="rId4"/>
              </a:rPr>
              <a:t>https://upload.wikimedia.org/wikipedia/commons/3/38/Cascadia_subduction_zone_USGS.png</a:t>
            </a:r>
            <a:endParaRPr lang="en-CA" sz="1400" dirty="0"/>
          </a:p>
        </p:txBody>
      </p:sp>
    </p:spTree>
    <p:extLst>
      <p:ext uri="{BB962C8B-B14F-4D97-AF65-F5344CB8AC3E}">
        <p14:creationId xmlns:p14="http://schemas.microsoft.com/office/powerpoint/2010/main" val="861524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mulation shows how Pacific Northwest could be decimated b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19695"/>
            <a:ext cx="9151894" cy="5147940"/>
          </a:xfrm>
          <a:prstGeom prst="rect">
            <a:avLst/>
          </a:prstGeom>
        </p:spPr>
      </p:pic>
      <p:sp>
        <p:nvSpPr>
          <p:cNvPr id="2" name="Title 1"/>
          <p:cNvSpPr>
            <a:spLocks noGrp="1"/>
          </p:cNvSpPr>
          <p:nvPr>
            <p:ph type="title"/>
          </p:nvPr>
        </p:nvSpPr>
        <p:spPr>
          <a:xfrm>
            <a:off x="815081" y="0"/>
            <a:ext cx="7886700" cy="1325563"/>
          </a:xfrm>
        </p:spPr>
        <p:txBody>
          <a:bodyPr>
            <a:normAutofit/>
          </a:bodyPr>
          <a:lstStyle/>
          <a:p>
            <a:pPr algn="ctr"/>
            <a:r>
              <a:rPr lang="en-CA" sz="4800" b="1" dirty="0" smtClean="0">
                <a:latin typeface="+mn-lt"/>
              </a:rPr>
              <a:t>Tsunami</a:t>
            </a:r>
            <a:endParaRPr lang="en-CA" sz="4800" b="1" dirty="0">
              <a:latin typeface="+mn-lt"/>
            </a:endParaRPr>
          </a:p>
        </p:txBody>
      </p:sp>
      <p:pic>
        <p:nvPicPr>
          <p:cNvPr id="4" name="Picture 3"/>
          <p:cNvPicPr>
            <a:picLocks noChangeAspect="1"/>
          </p:cNvPicPr>
          <p:nvPr/>
        </p:nvPicPr>
        <p:blipFill>
          <a:blip r:embed="rId5"/>
          <a:stretch>
            <a:fillRect/>
          </a:stretch>
        </p:blipFill>
        <p:spPr>
          <a:xfrm>
            <a:off x="-19050" y="1134403"/>
            <a:ext cx="9163050" cy="5086350"/>
          </a:xfrm>
          <a:prstGeom prst="rect">
            <a:avLst/>
          </a:prstGeom>
        </p:spPr>
      </p:pic>
      <p:sp>
        <p:nvSpPr>
          <p:cNvPr id="6" name="TextBox 5"/>
          <p:cNvSpPr txBox="1"/>
          <p:nvPr/>
        </p:nvSpPr>
        <p:spPr>
          <a:xfrm>
            <a:off x="790113" y="1367163"/>
            <a:ext cx="7510508" cy="5016758"/>
          </a:xfrm>
          <a:prstGeom prst="rect">
            <a:avLst/>
          </a:prstGeom>
          <a:noFill/>
        </p:spPr>
        <p:txBody>
          <a:bodyPr wrap="square" rtlCol="0">
            <a:spAutoFit/>
          </a:bodyPr>
          <a:lstStyle/>
          <a:p>
            <a:pPr>
              <a:spcAft>
                <a:spcPts val="600"/>
              </a:spcAft>
            </a:pPr>
            <a:r>
              <a:rPr lang="en-CA" sz="2000" dirty="0" smtClean="0"/>
              <a:t>The tsunami generated by the 1700 CSZ event was first recognized as a “</a:t>
            </a:r>
            <a:r>
              <a:rPr lang="en-CA" sz="2000" b="1" i="1" dirty="0" smtClean="0"/>
              <a:t>orphan tsunami</a:t>
            </a:r>
            <a:r>
              <a:rPr lang="en-CA" sz="2000" dirty="0" smtClean="0"/>
              <a:t>”, one which was not caused by a local Japanese earthquake. Around </a:t>
            </a:r>
            <a:r>
              <a:rPr lang="en-CA" sz="2000" dirty="0"/>
              <a:t>midnight on January 27, 1700, a mysterious tsunami stole through several villages on the eastern coast of Japan</a:t>
            </a:r>
            <a:r>
              <a:rPr lang="en-CA" sz="2000" dirty="0" smtClean="0"/>
              <a:t>.</a:t>
            </a:r>
            <a:endParaRPr lang="en-CA" sz="2000" dirty="0"/>
          </a:p>
          <a:p>
            <a:pPr>
              <a:spcAft>
                <a:spcPts val="600"/>
              </a:spcAft>
            </a:pPr>
            <a:r>
              <a:rPr lang="en-CA" sz="2000" dirty="0"/>
              <a:t>The waves reached as high as </a:t>
            </a:r>
            <a:r>
              <a:rPr lang="en-CA" sz="2000" dirty="0" smtClean="0"/>
              <a:t>4 metres and </a:t>
            </a:r>
            <a:r>
              <a:rPr lang="en-CA" sz="2000" dirty="0"/>
              <a:t>flooded rice paddies, washed away buildings and damaged fishing shacks and salt kilns. Sleeping villagers awoke startled and wet and had to hastily scramble to high ground. The waters knocked down oil lamps and started a fire in one village and destroyed 20 houses in another</a:t>
            </a:r>
            <a:r>
              <a:rPr lang="en-CA" sz="2000" dirty="0" smtClean="0"/>
              <a:t>.</a:t>
            </a:r>
            <a:endParaRPr lang="en-CA" sz="2000" dirty="0"/>
          </a:p>
          <a:p>
            <a:pPr>
              <a:spcAft>
                <a:spcPts val="600"/>
              </a:spcAft>
            </a:pPr>
            <a:r>
              <a:rPr lang="en-CA" sz="2000" dirty="0"/>
              <a:t>The waves pounded the villages all through that night and into the late morning of the next day</a:t>
            </a:r>
            <a:r>
              <a:rPr lang="en-CA" sz="2000" dirty="0" smtClean="0"/>
              <a:t>.</a:t>
            </a:r>
          </a:p>
          <a:p>
            <a:pPr>
              <a:spcAft>
                <a:spcPts val="600"/>
              </a:spcAft>
            </a:pPr>
            <a:r>
              <a:rPr lang="en-CA" sz="2000" dirty="0" smtClean="0"/>
              <a:t>Local effects were later recognized on the coasts of BC, Washington and Oregon.  </a:t>
            </a:r>
          </a:p>
          <a:p>
            <a:pPr>
              <a:spcAft>
                <a:spcPts val="600"/>
              </a:spcAft>
            </a:pPr>
            <a:r>
              <a:rPr lang="en-CA" sz="2000" dirty="0" smtClean="0"/>
              <a:t>Simulations of what might be expected locally when the next Mw 9 CSZ event occurs:  </a:t>
            </a:r>
            <a:r>
              <a:rPr lang="en-CA" sz="2000" b="1" dirty="0" smtClean="0">
                <a:hlinkClick r:id="rId6"/>
              </a:rPr>
              <a:t>Low resolution</a:t>
            </a:r>
            <a:r>
              <a:rPr lang="en-CA" sz="2000" dirty="0" smtClean="0"/>
              <a:t>, </a:t>
            </a:r>
            <a:r>
              <a:rPr lang="en-CA" sz="2000" b="1" dirty="0" smtClean="0">
                <a:hlinkClick r:id="rId7"/>
              </a:rPr>
              <a:t>medium resolution</a:t>
            </a:r>
            <a:r>
              <a:rPr lang="en-CA" sz="2000" dirty="0" smtClean="0"/>
              <a:t>. </a:t>
            </a:r>
            <a:endParaRPr lang="en-CA" sz="2000" dirty="0"/>
          </a:p>
        </p:txBody>
      </p:sp>
    </p:spTree>
    <p:extLst>
      <p:ext uri="{BB962C8B-B14F-4D97-AF65-F5344CB8AC3E}">
        <p14:creationId xmlns:p14="http://schemas.microsoft.com/office/powerpoint/2010/main" val="239368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md type="call" cmd="stop">
                                      <p:cBhvr>
                                        <p:cTn id="19" dur="1">
                                          <p:stCondLst>
                                            <p:cond delay="0"/>
                                          </p:stCondLst>
                                        </p:cTn>
                                        <p:tgtEl>
                                          <p:spTgt spid="7"/>
                                        </p:tgtEl>
                                      </p:cBhvr>
                                    </p:cmd>
                                  </p:childTnLst>
                                </p:cTn>
                              </p:par>
                              <p:par>
                                <p:cTn id="20" presetID="1" presetClass="entr" presetSubtype="0" fill="hold" grpId="1"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7"/>
                </p:tgtEl>
              </p:cMediaNode>
            </p:video>
          </p:childTnLst>
        </p:cTn>
      </p:par>
    </p:tnLst>
    <p:bldLst>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Alaska 1964</a:t>
            </a:r>
            <a:endParaRPr lang="en-CA" sz="4800" b="1" dirty="0">
              <a:latin typeface="+mn-lt"/>
            </a:endParaRPr>
          </a:p>
        </p:txBody>
      </p:sp>
      <p:sp>
        <p:nvSpPr>
          <p:cNvPr id="4" name="TextBox 3"/>
          <p:cNvSpPr txBox="1"/>
          <p:nvPr/>
        </p:nvSpPr>
        <p:spPr>
          <a:xfrm>
            <a:off x="781235" y="1731145"/>
            <a:ext cx="7696940" cy="4749554"/>
          </a:xfrm>
          <a:prstGeom prst="rect">
            <a:avLst/>
          </a:prstGeom>
          <a:noFill/>
        </p:spPr>
        <p:txBody>
          <a:bodyPr wrap="square" rtlCol="0">
            <a:spAutoFit/>
          </a:bodyPr>
          <a:lstStyle/>
          <a:p>
            <a:endParaRPr lang="en-CA" dirty="0"/>
          </a:p>
        </p:txBody>
      </p:sp>
      <p:pic>
        <p:nvPicPr>
          <p:cNvPr id="5" name="Picture 4"/>
          <p:cNvPicPr>
            <a:picLocks noChangeAspect="1"/>
          </p:cNvPicPr>
          <p:nvPr/>
        </p:nvPicPr>
        <p:blipFill>
          <a:blip r:embed="rId2"/>
          <a:stretch>
            <a:fillRect/>
          </a:stretch>
        </p:blipFill>
        <p:spPr>
          <a:xfrm>
            <a:off x="488369" y="1358283"/>
            <a:ext cx="8336035" cy="5404069"/>
          </a:xfrm>
          <a:prstGeom prst="rect">
            <a:avLst/>
          </a:prstGeom>
        </p:spPr>
      </p:pic>
      <p:sp>
        <p:nvSpPr>
          <p:cNvPr id="6" name="TextBox 5"/>
          <p:cNvSpPr txBox="1"/>
          <p:nvPr/>
        </p:nvSpPr>
        <p:spPr>
          <a:xfrm>
            <a:off x="648070" y="1819922"/>
            <a:ext cx="3915052" cy="5570756"/>
          </a:xfrm>
          <a:prstGeom prst="rect">
            <a:avLst/>
          </a:prstGeom>
          <a:noFill/>
        </p:spPr>
        <p:txBody>
          <a:bodyPr wrap="square" rtlCol="0">
            <a:spAutoFit/>
          </a:bodyPr>
          <a:lstStyle/>
          <a:p>
            <a:r>
              <a:rPr lang="en-CA" sz="2000" dirty="0" smtClean="0"/>
              <a:t>On Good Friday, March 27, 1964, the second largest (M</a:t>
            </a:r>
            <a:r>
              <a:rPr lang="en-CA" sz="2000" baseline="-25000" dirty="0" smtClean="0"/>
              <a:t>w</a:t>
            </a:r>
            <a:r>
              <a:rPr lang="en-CA" sz="2000" dirty="0" smtClean="0"/>
              <a:t> 9.2) earthquake that we have so-far recorded with seismic instruments occurred in </a:t>
            </a:r>
            <a:r>
              <a:rPr lang="en-CA" sz="2000" b="1" dirty="0" smtClean="0">
                <a:hlinkClick r:id="rId3"/>
              </a:rPr>
              <a:t>Prince William Sound, Gulf of Alaska</a:t>
            </a:r>
            <a:r>
              <a:rPr lang="en-CA" sz="2000" dirty="0" smtClean="0">
                <a:hlinkClick r:id="rId3"/>
              </a:rPr>
              <a:t>.</a:t>
            </a:r>
            <a:endParaRPr lang="en-CA" sz="2000" dirty="0" smtClean="0"/>
          </a:p>
          <a:p>
            <a:endParaRPr lang="en-CA" sz="2000" dirty="0" smtClean="0"/>
          </a:p>
          <a:p>
            <a:r>
              <a:rPr lang="en-CA" sz="2000" dirty="0" smtClean="0"/>
              <a:t>Ground shaking devastated Anchorage.  </a:t>
            </a:r>
            <a:r>
              <a:rPr lang="en-CA" sz="2000" b="1" dirty="0" smtClean="0">
                <a:hlinkClick r:id="rId4"/>
              </a:rPr>
              <a:t>Tsunami</a:t>
            </a:r>
            <a:r>
              <a:rPr lang="en-CA" sz="2000" dirty="0" smtClean="0"/>
              <a:t> spread worldwide, causing serious inundations in Hilo, Hawaii and along the west coast of North America.  The hardest hit region of Canada was Port Alberni BC where the harbour infrastructure was devastated.</a:t>
            </a:r>
            <a:endParaRPr lang="en-CA" sz="2000" dirty="0"/>
          </a:p>
          <a:p>
            <a:endParaRPr lang="en-CA" dirty="0" smtClean="0"/>
          </a:p>
          <a:p>
            <a:endParaRPr lang="en-CA" dirty="0"/>
          </a:p>
        </p:txBody>
      </p:sp>
      <p:pic>
        <p:nvPicPr>
          <p:cNvPr id="7" name="Picture 6"/>
          <p:cNvPicPr>
            <a:picLocks noChangeAspect="1"/>
          </p:cNvPicPr>
          <p:nvPr/>
        </p:nvPicPr>
        <p:blipFill>
          <a:blip r:embed="rId5"/>
          <a:stretch>
            <a:fillRect/>
          </a:stretch>
        </p:blipFill>
        <p:spPr>
          <a:xfrm>
            <a:off x="4634181" y="1675798"/>
            <a:ext cx="4277633" cy="4428000"/>
          </a:xfrm>
          <a:prstGeom prst="rect">
            <a:avLst/>
          </a:prstGeom>
        </p:spPr>
      </p:pic>
      <p:pic>
        <p:nvPicPr>
          <p:cNvPr id="8" name="Picture 7"/>
          <p:cNvPicPr>
            <a:picLocks noChangeAspect="1"/>
          </p:cNvPicPr>
          <p:nvPr/>
        </p:nvPicPr>
        <p:blipFill>
          <a:blip r:embed="rId6"/>
          <a:stretch>
            <a:fillRect/>
          </a:stretch>
        </p:blipFill>
        <p:spPr>
          <a:xfrm>
            <a:off x="4587005" y="1481692"/>
            <a:ext cx="4350454" cy="5040000"/>
          </a:xfrm>
          <a:prstGeom prst="rect">
            <a:avLst/>
          </a:prstGeom>
        </p:spPr>
      </p:pic>
    </p:spTree>
    <p:extLst>
      <p:ext uri="{BB962C8B-B14F-4D97-AF65-F5344CB8AC3E}">
        <p14:creationId xmlns:p14="http://schemas.microsoft.com/office/powerpoint/2010/main" val="268335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b="1" dirty="0" smtClean="0">
                <a:latin typeface="+mn-lt"/>
              </a:rPr>
              <a:t>Nazca Plate – Chile-Peru 1960</a:t>
            </a:r>
            <a:endParaRPr lang="en-CA" sz="4800" b="1" dirty="0">
              <a:latin typeface="+mn-lt"/>
            </a:endParaRPr>
          </a:p>
        </p:txBody>
      </p:sp>
      <p:pic>
        <p:nvPicPr>
          <p:cNvPr id="5" name="Picture 4"/>
          <p:cNvPicPr>
            <a:picLocks noChangeAspect="1"/>
          </p:cNvPicPr>
          <p:nvPr/>
        </p:nvPicPr>
        <p:blipFill>
          <a:blip r:embed="rId2"/>
          <a:stretch>
            <a:fillRect/>
          </a:stretch>
        </p:blipFill>
        <p:spPr>
          <a:xfrm>
            <a:off x="1001148" y="1512653"/>
            <a:ext cx="7334983" cy="5104085"/>
          </a:xfrm>
          <a:prstGeom prst="rect">
            <a:avLst/>
          </a:prstGeom>
        </p:spPr>
      </p:pic>
      <p:sp>
        <p:nvSpPr>
          <p:cNvPr id="6" name="TextBox 5"/>
          <p:cNvSpPr txBox="1"/>
          <p:nvPr/>
        </p:nvSpPr>
        <p:spPr>
          <a:xfrm>
            <a:off x="861133" y="1908699"/>
            <a:ext cx="7501631" cy="3631763"/>
          </a:xfrm>
          <a:prstGeom prst="rect">
            <a:avLst/>
          </a:prstGeom>
          <a:noFill/>
        </p:spPr>
        <p:txBody>
          <a:bodyPr wrap="square" rtlCol="0">
            <a:spAutoFit/>
          </a:bodyPr>
          <a:lstStyle/>
          <a:p>
            <a:pPr>
              <a:spcAft>
                <a:spcPts val="600"/>
              </a:spcAft>
            </a:pPr>
            <a:r>
              <a:rPr lang="en-CA" sz="2000" dirty="0" smtClean="0"/>
              <a:t>Offshore from the </a:t>
            </a:r>
            <a:r>
              <a:rPr lang="en-CA" sz="2000" dirty="0"/>
              <a:t>west coast of South America, </a:t>
            </a:r>
            <a:r>
              <a:rPr lang="en-CA" sz="2000" dirty="0" smtClean="0"/>
              <a:t>under Peru</a:t>
            </a:r>
            <a:r>
              <a:rPr lang="en-CA" sz="2000" dirty="0"/>
              <a:t>, Bolivia and </a:t>
            </a:r>
            <a:r>
              <a:rPr lang="en-CA" sz="2000" dirty="0" smtClean="0"/>
              <a:t>Chile the </a:t>
            </a:r>
            <a:r>
              <a:rPr lang="en-CA" sz="2000" dirty="0"/>
              <a:t>Nazca Plate which is spreading </a:t>
            </a:r>
            <a:r>
              <a:rPr lang="en-CA" sz="2000" dirty="0" smtClean="0"/>
              <a:t>away from </a:t>
            </a:r>
            <a:r>
              <a:rPr lang="en-CA" sz="2000" dirty="0"/>
              <a:t>the East Pacific Rise (a ridge) about 4000km to the west is </a:t>
            </a:r>
            <a:r>
              <a:rPr lang="en-CA" sz="2000" dirty="0" err="1" smtClean="0"/>
              <a:t>subducting</a:t>
            </a:r>
            <a:r>
              <a:rPr lang="en-CA" sz="2000" dirty="0" smtClean="0"/>
              <a:t> under </a:t>
            </a:r>
            <a:r>
              <a:rPr lang="en-CA" sz="2000" dirty="0"/>
              <a:t>the South American Plate.</a:t>
            </a:r>
          </a:p>
          <a:p>
            <a:pPr>
              <a:spcAft>
                <a:spcPts val="600"/>
              </a:spcAft>
            </a:pPr>
            <a:r>
              <a:rPr lang="en-CA" sz="2000" dirty="0" smtClean="0"/>
              <a:t>Along </a:t>
            </a:r>
            <a:r>
              <a:rPr lang="en-CA" sz="2000" dirty="0"/>
              <a:t>this convergent margin, the largest earthquake, in terms of its </a:t>
            </a:r>
            <a:r>
              <a:rPr lang="en-CA" sz="2000" dirty="0" smtClean="0"/>
              <a:t>magnitude ever </a:t>
            </a:r>
            <a:r>
              <a:rPr lang="en-CA" sz="2000" dirty="0"/>
              <a:t>instrumentally recorded on </a:t>
            </a:r>
            <a:r>
              <a:rPr lang="en-CA" sz="2000" dirty="0" smtClean="0"/>
              <a:t>Earth, the M</a:t>
            </a:r>
            <a:r>
              <a:rPr lang="en-CA" sz="2000" baseline="-25000" dirty="0" smtClean="0"/>
              <a:t>w</a:t>
            </a:r>
            <a:r>
              <a:rPr lang="en-CA" sz="2000" dirty="0" smtClean="0"/>
              <a:t> 9.5 </a:t>
            </a:r>
            <a:r>
              <a:rPr lang="en-CA" sz="2000" b="1" dirty="0" smtClean="0">
                <a:hlinkClick r:id="rId3"/>
              </a:rPr>
              <a:t>1960 Chile-Peru (</a:t>
            </a:r>
            <a:r>
              <a:rPr lang="en-CA" sz="2000" b="1" dirty="0" err="1" smtClean="0">
                <a:hlinkClick r:id="rId3"/>
              </a:rPr>
              <a:t>Valdiva</a:t>
            </a:r>
            <a:r>
              <a:rPr lang="en-CA" sz="2000" b="1" dirty="0" smtClean="0">
                <a:hlinkClick r:id="rId3"/>
              </a:rPr>
              <a:t>) Megathrust event </a:t>
            </a:r>
            <a:r>
              <a:rPr lang="en-CA" sz="2000" dirty="0"/>
              <a:t>occurred along this </a:t>
            </a:r>
            <a:r>
              <a:rPr lang="en-CA" sz="2000" dirty="0" smtClean="0"/>
              <a:t>convergent margin.</a:t>
            </a:r>
            <a:endParaRPr lang="en-CA" sz="2000" dirty="0"/>
          </a:p>
          <a:p>
            <a:pPr>
              <a:spcAft>
                <a:spcPts val="600"/>
              </a:spcAft>
            </a:pPr>
            <a:r>
              <a:rPr lang="en-CA" sz="2000" dirty="0" smtClean="0"/>
              <a:t>Tsunami spreading </a:t>
            </a:r>
            <a:r>
              <a:rPr lang="en-CA" sz="2000" dirty="0"/>
              <a:t>away from that earthquake </a:t>
            </a:r>
            <a:r>
              <a:rPr lang="en-CA" sz="2000" dirty="0" smtClean="0"/>
              <a:t>travelled across </a:t>
            </a:r>
            <a:r>
              <a:rPr lang="en-CA" sz="2000" dirty="0"/>
              <a:t>the Pacific to Japan, reflected from the Asian coastline and </a:t>
            </a:r>
            <a:r>
              <a:rPr lang="en-CA" sz="2000" dirty="0" smtClean="0"/>
              <a:t>then travelled </a:t>
            </a:r>
            <a:r>
              <a:rPr lang="en-CA" sz="2000" dirty="0"/>
              <a:t>back across the Pacific again to South and North America.</a:t>
            </a:r>
          </a:p>
        </p:txBody>
      </p:sp>
      <p:pic>
        <p:nvPicPr>
          <p:cNvPr id="8" name="Picture 7"/>
          <p:cNvPicPr>
            <a:picLocks/>
          </p:cNvPicPr>
          <p:nvPr/>
        </p:nvPicPr>
        <p:blipFill>
          <a:blip r:embed="rId4"/>
          <a:stretch>
            <a:fillRect/>
          </a:stretch>
        </p:blipFill>
        <p:spPr>
          <a:xfrm>
            <a:off x="1022577" y="1514382"/>
            <a:ext cx="7295798" cy="5166064"/>
          </a:xfrm>
          <a:prstGeom prst="rect">
            <a:avLst/>
          </a:prstGeom>
        </p:spPr>
      </p:pic>
      <p:sp>
        <p:nvSpPr>
          <p:cNvPr id="9" name="Rectangle 8"/>
          <p:cNvSpPr/>
          <p:nvPr/>
        </p:nvSpPr>
        <p:spPr>
          <a:xfrm>
            <a:off x="1069758" y="6337307"/>
            <a:ext cx="6778101" cy="307777"/>
          </a:xfrm>
          <a:prstGeom prst="rect">
            <a:avLst/>
          </a:prstGeom>
        </p:spPr>
        <p:txBody>
          <a:bodyPr wrap="square">
            <a:spAutoFit/>
          </a:bodyPr>
          <a:lstStyle/>
          <a:p>
            <a:r>
              <a:rPr lang="en-CA" sz="1400" dirty="0">
                <a:solidFill>
                  <a:srgbClr val="FF0000"/>
                </a:solidFill>
                <a:hlinkClick r:id="rId5"/>
              </a:rPr>
              <a:t>https://commons.wikimedia.org/wiki/File:Tsunami_travel_time_Valdivia_1960.jpg#filelinks</a:t>
            </a:r>
            <a:endParaRPr lang="en-CA" sz="1400" dirty="0">
              <a:solidFill>
                <a:srgbClr val="FF0000"/>
              </a:solidFill>
            </a:endParaRPr>
          </a:p>
        </p:txBody>
      </p:sp>
    </p:spTree>
    <p:extLst>
      <p:ext uri="{BB962C8B-B14F-4D97-AF65-F5344CB8AC3E}">
        <p14:creationId xmlns:p14="http://schemas.microsoft.com/office/powerpoint/2010/main" val="20814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grpId="1"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Sumatra (Andaman) 2004</a:t>
            </a:r>
            <a:endParaRPr lang="en-CA" sz="4800" b="1" dirty="0">
              <a:latin typeface="+mn-lt"/>
            </a:endParaRPr>
          </a:p>
        </p:txBody>
      </p:sp>
      <p:sp>
        <p:nvSpPr>
          <p:cNvPr id="4" name="TextBox 3"/>
          <p:cNvSpPr txBox="1"/>
          <p:nvPr/>
        </p:nvSpPr>
        <p:spPr>
          <a:xfrm>
            <a:off x="532661" y="1935332"/>
            <a:ext cx="4492100" cy="3862596"/>
          </a:xfrm>
          <a:prstGeom prst="rect">
            <a:avLst/>
          </a:prstGeom>
          <a:noFill/>
        </p:spPr>
        <p:txBody>
          <a:bodyPr wrap="square" rtlCol="0">
            <a:spAutoFit/>
          </a:bodyPr>
          <a:lstStyle/>
          <a:p>
            <a:pPr>
              <a:spcAft>
                <a:spcPts val="600"/>
              </a:spcAft>
            </a:pPr>
            <a:r>
              <a:rPr lang="en-CA" sz="2000" dirty="0" smtClean="0"/>
              <a:t>On December 26, 2006, the </a:t>
            </a:r>
            <a:r>
              <a:rPr lang="en-CA" sz="2000" b="1" dirty="0" smtClean="0">
                <a:hlinkClick r:id="rId2"/>
              </a:rPr>
              <a:t>Mw 9.2 Sumatra-Andaman subduction megathrust event </a:t>
            </a:r>
            <a:r>
              <a:rPr lang="en-CA" sz="2000" dirty="0" smtClean="0"/>
              <a:t>occurred off the west coast of Sumatra, Indonesia.  </a:t>
            </a:r>
          </a:p>
          <a:p>
            <a:pPr>
              <a:spcAft>
                <a:spcPts val="600"/>
              </a:spcAft>
            </a:pPr>
            <a:r>
              <a:rPr lang="en-CA" sz="2000" dirty="0" smtClean="0"/>
              <a:t>Direct seismic shaking produced little damage but the </a:t>
            </a:r>
            <a:r>
              <a:rPr lang="en-CA" sz="2000" b="1" dirty="0" smtClean="0">
                <a:hlinkClick r:id="rId3"/>
              </a:rPr>
              <a:t>tsunami </a:t>
            </a:r>
            <a:r>
              <a:rPr lang="en-CA" sz="2000" dirty="0" smtClean="0"/>
              <a:t>caused by this event led to more deaths and casualties than any earthquake in the previous 50 years.  More than 200000 people were killed along the coastal regions of the Indian Ocean with significant casualties as far away as Madagascar. </a:t>
            </a:r>
            <a:endParaRPr lang="en-CA" sz="2000" dirty="0"/>
          </a:p>
        </p:txBody>
      </p:sp>
      <p:pic>
        <p:nvPicPr>
          <p:cNvPr id="5" name="Picture 4"/>
          <p:cNvPicPr>
            <a:picLocks noChangeAspect="1"/>
          </p:cNvPicPr>
          <p:nvPr/>
        </p:nvPicPr>
        <p:blipFill>
          <a:blip r:embed="rId4"/>
          <a:stretch>
            <a:fillRect/>
          </a:stretch>
        </p:blipFill>
        <p:spPr>
          <a:xfrm>
            <a:off x="4876523" y="2121762"/>
            <a:ext cx="4020761" cy="3710867"/>
          </a:xfrm>
          <a:prstGeom prst="rect">
            <a:avLst/>
          </a:prstGeom>
        </p:spPr>
      </p:pic>
      <p:pic>
        <p:nvPicPr>
          <p:cNvPr id="6" name="Picture 5"/>
          <p:cNvPicPr>
            <a:picLocks noChangeAspect="1"/>
          </p:cNvPicPr>
          <p:nvPr/>
        </p:nvPicPr>
        <p:blipFill>
          <a:blip r:embed="rId5"/>
          <a:stretch>
            <a:fillRect/>
          </a:stretch>
        </p:blipFill>
        <p:spPr>
          <a:xfrm>
            <a:off x="923279" y="1349406"/>
            <a:ext cx="7217545" cy="5623838"/>
          </a:xfrm>
          <a:prstGeom prst="rect">
            <a:avLst/>
          </a:prstGeom>
        </p:spPr>
      </p:pic>
      <p:pic>
        <p:nvPicPr>
          <p:cNvPr id="7" name="Picture 6"/>
          <p:cNvPicPr>
            <a:picLocks noChangeAspect="1"/>
          </p:cNvPicPr>
          <p:nvPr/>
        </p:nvPicPr>
        <p:blipFill>
          <a:blip r:embed="rId6"/>
          <a:stretch>
            <a:fillRect/>
          </a:stretch>
        </p:blipFill>
        <p:spPr>
          <a:xfrm>
            <a:off x="5119639" y="1504441"/>
            <a:ext cx="3882317" cy="4573774"/>
          </a:xfrm>
          <a:prstGeom prst="rect">
            <a:avLst/>
          </a:prstGeom>
        </p:spPr>
      </p:pic>
    </p:spTree>
    <p:extLst>
      <p:ext uri="{BB962C8B-B14F-4D97-AF65-F5344CB8AC3E}">
        <p14:creationId xmlns:p14="http://schemas.microsoft.com/office/powerpoint/2010/main" val="65220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Tohoku, Japan 2011</a:t>
            </a:r>
            <a:endParaRPr lang="en-CA" sz="4800" b="1" dirty="0">
              <a:latin typeface="+mn-lt"/>
            </a:endParaRPr>
          </a:p>
        </p:txBody>
      </p:sp>
      <p:pic>
        <p:nvPicPr>
          <p:cNvPr id="4" name="Picture 3"/>
          <p:cNvPicPr>
            <a:picLocks noChangeAspect="1"/>
          </p:cNvPicPr>
          <p:nvPr/>
        </p:nvPicPr>
        <p:blipFill>
          <a:blip r:embed="rId2"/>
          <a:stretch>
            <a:fillRect/>
          </a:stretch>
        </p:blipFill>
        <p:spPr>
          <a:xfrm>
            <a:off x="676182" y="1287261"/>
            <a:ext cx="8267959" cy="5246703"/>
          </a:xfrm>
          <a:prstGeom prst="rect">
            <a:avLst/>
          </a:prstGeom>
        </p:spPr>
      </p:pic>
      <p:sp>
        <p:nvSpPr>
          <p:cNvPr id="5" name="TextBox 4"/>
          <p:cNvSpPr txBox="1"/>
          <p:nvPr/>
        </p:nvSpPr>
        <p:spPr>
          <a:xfrm>
            <a:off x="577049" y="2095131"/>
            <a:ext cx="7679184" cy="3554819"/>
          </a:xfrm>
          <a:prstGeom prst="rect">
            <a:avLst/>
          </a:prstGeom>
          <a:noFill/>
        </p:spPr>
        <p:txBody>
          <a:bodyPr wrap="square" rtlCol="0">
            <a:spAutoFit/>
          </a:bodyPr>
          <a:lstStyle/>
          <a:p>
            <a:pPr>
              <a:spcAft>
                <a:spcPts val="600"/>
              </a:spcAft>
            </a:pPr>
            <a:r>
              <a:rPr lang="en-CA" sz="2000" dirty="0" smtClean="0"/>
              <a:t>The </a:t>
            </a:r>
            <a:r>
              <a:rPr lang="en-CA" sz="2000" b="1" dirty="0" smtClean="0">
                <a:hlinkClick r:id="rId3"/>
              </a:rPr>
              <a:t>M</a:t>
            </a:r>
            <a:r>
              <a:rPr lang="en-CA" sz="2000" b="1" baseline="-25000" dirty="0" smtClean="0">
                <a:hlinkClick r:id="rId3"/>
              </a:rPr>
              <a:t>w</a:t>
            </a:r>
            <a:r>
              <a:rPr lang="en-CA" sz="2000" b="1" dirty="0" smtClean="0">
                <a:hlinkClick r:id="rId3"/>
              </a:rPr>
              <a:t> 9.1 Tohoku earthquake of March 11, 2011 </a:t>
            </a:r>
            <a:r>
              <a:rPr lang="en-CA" sz="2000" dirty="0" smtClean="0"/>
              <a:t>was, perhaps, that that produced the most structural damage so-far this century.  The Tokyo Electric Company’s </a:t>
            </a:r>
            <a:r>
              <a:rPr lang="en-CA" sz="2000" dirty="0" err="1" smtClean="0"/>
              <a:t>Fukishima</a:t>
            </a:r>
            <a:r>
              <a:rPr lang="en-CA" sz="2000" dirty="0" smtClean="0"/>
              <a:t> Nuclear Reactor installation was destroyed and radioactive wastes distributed over a large region which remains closed to human habitation and agriculture.  </a:t>
            </a:r>
          </a:p>
          <a:p>
            <a:pPr>
              <a:spcAft>
                <a:spcPts val="600"/>
              </a:spcAft>
            </a:pPr>
            <a:r>
              <a:rPr lang="en-CA" sz="2000" dirty="0" smtClean="0"/>
              <a:t>The earthquake was a classical subduction zone megathrust event.  It may be that this event produced more thrust slippage (50-70 metres) than any earthquake that we have observed since 1900.  It produced </a:t>
            </a:r>
            <a:r>
              <a:rPr lang="en-CA" sz="2000" b="1" dirty="0" smtClean="0">
                <a:hlinkClick r:id="rId4"/>
              </a:rPr>
              <a:t>Tsunami</a:t>
            </a:r>
            <a:r>
              <a:rPr lang="en-CA" sz="2000" dirty="0" smtClean="0"/>
              <a:t> that was observed Pacific-wide and globally.  Though most of the tsunami damage was restricted to Honshu Island, Japan, there was coastal damage as far away as Hawaii.  </a:t>
            </a:r>
            <a:endParaRPr lang="en-CA" sz="2000" dirty="0"/>
          </a:p>
        </p:txBody>
      </p:sp>
      <p:pic>
        <p:nvPicPr>
          <p:cNvPr id="6" name="Picture 5"/>
          <p:cNvPicPr>
            <a:picLocks noChangeAspect="1"/>
          </p:cNvPicPr>
          <p:nvPr/>
        </p:nvPicPr>
        <p:blipFill rotWithShape="1">
          <a:blip r:embed="rId5"/>
          <a:srcRect l="10759" r="82"/>
          <a:stretch/>
        </p:blipFill>
        <p:spPr>
          <a:xfrm>
            <a:off x="692317" y="1864494"/>
            <a:ext cx="7585997" cy="4536305"/>
          </a:xfrm>
          <a:prstGeom prst="rect">
            <a:avLst/>
          </a:prstGeom>
        </p:spPr>
      </p:pic>
    </p:spTree>
    <p:extLst>
      <p:ext uri="{BB962C8B-B14F-4D97-AF65-F5344CB8AC3E}">
        <p14:creationId xmlns:p14="http://schemas.microsoft.com/office/powerpoint/2010/main" val="76897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smtClean="0">
                <a:latin typeface="+mn-lt"/>
              </a:rPr>
              <a:t>Nepal 2015</a:t>
            </a:r>
            <a:endParaRPr lang="en-CA" b="1" dirty="0">
              <a:latin typeface="+mn-lt"/>
            </a:endParaRPr>
          </a:p>
        </p:txBody>
      </p:sp>
      <p:sp>
        <p:nvSpPr>
          <p:cNvPr id="4" name="TextBox 3"/>
          <p:cNvSpPr txBox="1"/>
          <p:nvPr/>
        </p:nvSpPr>
        <p:spPr>
          <a:xfrm>
            <a:off x="674703" y="1376039"/>
            <a:ext cx="4740676" cy="5447645"/>
          </a:xfrm>
          <a:prstGeom prst="rect">
            <a:avLst/>
          </a:prstGeom>
          <a:noFill/>
        </p:spPr>
        <p:txBody>
          <a:bodyPr wrap="square" rtlCol="0">
            <a:spAutoFit/>
          </a:bodyPr>
          <a:lstStyle/>
          <a:p>
            <a:pPr>
              <a:spcAft>
                <a:spcPts val="600"/>
              </a:spcAft>
            </a:pPr>
            <a:r>
              <a:rPr lang="en-CA" sz="2000" dirty="0" smtClean="0"/>
              <a:t>As the Indian subcontinental plate continues to intrude on the Eurasian plate, the continental-continental collision lifts the Himalayas. Large-to-major earthquakes occur relatively frequently along the southern arc of the Himalayas and within the Indian subcontinent.  The </a:t>
            </a:r>
            <a:r>
              <a:rPr lang="en-CA" sz="2000" b="1" dirty="0" smtClean="0">
                <a:hlinkClick r:id="rId2"/>
              </a:rPr>
              <a:t>M</a:t>
            </a:r>
            <a:r>
              <a:rPr lang="en-CA" sz="2000" b="1" baseline="-25000" dirty="0" smtClean="0">
                <a:hlinkClick r:id="rId2"/>
              </a:rPr>
              <a:t>w</a:t>
            </a:r>
            <a:r>
              <a:rPr lang="en-CA" sz="2000" b="1" dirty="0" smtClean="0">
                <a:hlinkClick r:id="rId2"/>
              </a:rPr>
              <a:t> 7.8, </a:t>
            </a:r>
            <a:r>
              <a:rPr lang="en-CA" sz="2000" b="1" dirty="0" err="1" smtClean="0">
                <a:hlinkClick r:id="rId2"/>
              </a:rPr>
              <a:t>Khudi</a:t>
            </a:r>
            <a:r>
              <a:rPr lang="en-CA" sz="2000" b="1" dirty="0" smtClean="0">
                <a:hlinkClick r:id="rId2"/>
              </a:rPr>
              <a:t>, Nepal, April 25, 2015 </a:t>
            </a:r>
            <a:r>
              <a:rPr lang="en-CA" sz="2000" dirty="0" smtClean="0"/>
              <a:t> earthquake was the most recent large event. </a:t>
            </a:r>
          </a:p>
          <a:p>
            <a:pPr>
              <a:spcAft>
                <a:spcPts val="600"/>
              </a:spcAft>
            </a:pPr>
            <a:r>
              <a:rPr lang="en-CA" sz="2000" dirty="0" smtClean="0"/>
              <a:t>Kathmandu was devastated.  Village populations in the high mountain valleys were isolated for months.  While the total death toll has not been finally tabulated, it is estimated that between 10000 and 20000 fatalities were directly attributable to the earthquake and to subsequent  isolation. </a:t>
            </a:r>
          </a:p>
          <a:p>
            <a:endParaRPr lang="en-CA" dirty="0"/>
          </a:p>
        </p:txBody>
      </p:sp>
      <p:pic>
        <p:nvPicPr>
          <p:cNvPr id="5" name="Picture 4"/>
          <p:cNvPicPr>
            <a:picLocks noChangeAspect="1"/>
          </p:cNvPicPr>
          <p:nvPr/>
        </p:nvPicPr>
        <p:blipFill>
          <a:blip r:embed="rId3"/>
          <a:stretch>
            <a:fillRect/>
          </a:stretch>
        </p:blipFill>
        <p:spPr>
          <a:xfrm>
            <a:off x="435982" y="1322772"/>
            <a:ext cx="8273012" cy="5642023"/>
          </a:xfrm>
          <a:prstGeom prst="rect">
            <a:avLst/>
          </a:prstGeom>
        </p:spPr>
      </p:pic>
      <p:pic>
        <p:nvPicPr>
          <p:cNvPr id="6" name="Picture 5"/>
          <p:cNvPicPr>
            <a:picLocks noChangeAspect="1"/>
          </p:cNvPicPr>
          <p:nvPr/>
        </p:nvPicPr>
        <p:blipFill rotWithShape="1">
          <a:blip r:embed="rId4"/>
          <a:srcRect l="5286" t="2762" r="7323" b="1553"/>
          <a:stretch/>
        </p:blipFill>
        <p:spPr>
          <a:xfrm>
            <a:off x="5400000" y="1484877"/>
            <a:ext cx="3744000" cy="4788000"/>
          </a:xfrm>
          <a:prstGeom prst="rect">
            <a:avLst/>
          </a:prstGeom>
        </p:spPr>
      </p:pic>
    </p:spTree>
    <p:extLst>
      <p:ext uri="{BB962C8B-B14F-4D97-AF65-F5344CB8AC3E}">
        <p14:creationId xmlns:p14="http://schemas.microsoft.com/office/powerpoint/2010/main" val="148491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800" b="1" dirty="0" smtClean="0">
                <a:latin typeface="+mn-lt"/>
              </a:rPr>
              <a:t>Transform Faults</a:t>
            </a:r>
            <a:endParaRPr lang="en-CA" sz="4800" b="1" dirty="0">
              <a:latin typeface="+mn-lt"/>
            </a:endParaRPr>
          </a:p>
        </p:txBody>
      </p:sp>
      <p:pic>
        <p:nvPicPr>
          <p:cNvPr id="4" name="Content Placeholder 3"/>
          <p:cNvPicPr>
            <a:picLocks noGrp="1" noChangeAspect="1"/>
          </p:cNvPicPr>
          <p:nvPr>
            <p:ph idx="1"/>
          </p:nvPr>
        </p:nvPicPr>
        <p:blipFill>
          <a:blip r:embed="rId2"/>
          <a:stretch>
            <a:fillRect/>
          </a:stretch>
        </p:blipFill>
        <p:spPr>
          <a:xfrm>
            <a:off x="5050477" y="1595220"/>
            <a:ext cx="3720434" cy="4916551"/>
          </a:xfrm>
          <a:prstGeom prst="rect">
            <a:avLst/>
          </a:prstGeom>
        </p:spPr>
      </p:pic>
      <p:sp>
        <p:nvSpPr>
          <p:cNvPr id="5" name="TextBox 4"/>
          <p:cNvSpPr txBox="1"/>
          <p:nvPr/>
        </p:nvSpPr>
        <p:spPr>
          <a:xfrm>
            <a:off x="710214" y="1811045"/>
            <a:ext cx="4083728" cy="3477875"/>
          </a:xfrm>
          <a:prstGeom prst="rect">
            <a:avLst/>
          </a:prstGeom>
          <a:noFill/>
        </p:spPr>
        <p:txBody>
          <a:bodyPr wrap="square" rtlCol="0">
            <a:spAutoFit/>
          </a:bodyPr>
          <a:lstStyle/>
          <a:p>
            <a:r>
              <a:rPr lang="en-CA" sz="2000" dirty="0" smtClean="0"/>
              <a:t>Subduction zone megathrusts and some continental collision events produce the </a:t>
            </a:r>
            <a:r>
              <a:rPr lang="en-CA" sz="2000" b="1" i="1" dirty="0" smtClean="0"/>
              <a:t>major earthquakes</a:t>
            </a:r>
            <a:r>
              <a:rPr lang="en-CA" sz="2000" dirty="0" smtClean="0"/>
              <a:t>, those with M</a:t>
            </a:r>
            <a:r>
              <a:rPr lang="en-CA" sz="2000" baseline="-25000" dirty="0" smtClean="0"/>
              <a:t>w</a:t>
            </a:r>
            <a:r>
              <a:rPr lang="en-CA" sz="2000" dirty="0" smtClean="0"/>
              <a:t> &gt; 8.5.   </a:t>
            </a:r>
          </a:p>
          <a:p>
            <a:r>
              <a:rPr lang="en-CA" sz="2000" dirty="0" smtClean="0"/>
              <a:t>There have been, however, many very large earthquakes that occur, largely restricted to the upper 30km of crust along </a:t>
            </a:r>
            <a:r>
              <a:rPr lang="en-CA" sz="2000" b="1" dirty="0" smtClean="0">
                <a:hlinkClick r:id="rId3"/>
              </a:rPr>
              <a:t>transform faults</a:t>
            </a:r>
            <a:r>
              <a:rPr lang="en-CA" sz="2000" dirty="0" smtClean="0"/>
              <a:t>.  The 1906 Great San Francisco earthquake (M</a:t>
            </a:r>
            <a:r>
              <a:rPr lang="en-CA" sz="2000" baseline="-25000" dirty="0" smtClean="0"/>
              <a:t>w</a:t>
            </a:r>
            <a:r>
              <a:rPr lang="en-CA" sz="2000" dirty="0" smtClean="0"/>
              <a:t> 7.8-8.0) is the best known of them.</a:t>
            </a:r>
            <a:endParaRPr lang="en-CA" sz="2000" dirty="0"/>
          </a:p>
        </p:txBody>
      </p:sp>
      <p:pic>
        <p:nvPicPr>
          <p:cNvPr id="6" name="Picture 5"/>
          <p:cNvPicPr>
            <a:picLocks noChangeAspect="1"/>
          </p:cNvPicPr>
          <p:nvPr/>
        </p:nvPicPr>
        <p:blipFill>
          <a:blip r:embed="rId4"/>
          <a:stretch>
            <a:fillRect/>
          </a:stretch>
        </p:blipFill>
        <p:spPr>
          <a:xfrm>
            <a:off x="5122973" y="1622347"/>
            <a:ext cx="3594409" cy="4876108"/>
          </a:xfrm>
          <a:prstGeom prst="rect">
            <a:avLst/>
          </a:prstGeom>
        </p:spPr>
      </p:pic>
    </p:spTree>
    <p:extLst>
      <p:ext uri="{BB962C8B-B14F-4D97-AF65-F5344CB8AC3E}">
        <p14:creationId xmlns:p14="http://schemas.microsoft.com/office/powerpoint/2010/main" val="370982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8332470" cy="1325563"/>
          </a:xfrm>
        </p:spPr>
        <p:txBody>
          <a:bodyPr>
            <a:normAutofit/>
          </a:bodyPr>
          <a:lstStyle/>
          <a:p>
            <a:r>
              <a:rPr lang="en-CA" sz="4800" b="1" dirty="0" smtClean="0">
                <a:latin typeface="+mn-lt"/>
              </a:rPr>
              <a:t>San Andreas Fault</a:t>
            </a:r>
            <a:endParaRPr lang="en-CA" sz="4800" b="1" dirty="0">
              <a:latin typeface="+mn-lt"/>
            </a:endParaRPr>
          </a:p>
        </p:txBody>
      </p:sp>
      <p:pic>
        <p:nvPicPr>
          <p:cNvPr id="4" name="Picture 3"/>
          <p:cNvPicPr>
            <a:picLocks noChangeAspect="1"/>
          </p:cNvPicPr>
          <p:nvPr/>
        </p:nvPicPr>
        <p:blipFill>
          <a:blip r:embed="rId2"/>
          <a:stretch>
            <a:fillRect/>
          </a:stretch>
        </p:blipFill>
        <p:spPr>
          <a:xfrm>
            <a:off x="4828124" y="620521"/>
            <a:ext cx="4315876" cy="6007101"/>
          </a:xfrm>
          <a:prstGeom prst="rect">
            <a:avLst/>
          </a:prstGeom>
        </p:spPr>
      </p:pic>
      <p:sp>
        <p:nvSpPr>
          <p:cNvPr id="5" name="TextBox 4"/>
          <p:cNvSpPr txBox="1"/>
          <p:nvPr/>
        </p:nvSpPr>
        <p:spPr>
          <a:xfrm>
            <a:off x="256032" y="1475232"/>
            <a:ext cx="4389120" cy="5093702"/>
          </a:xfrm>
          <a:prstGeom prst="rect">
            <a:avLst/>
          </a:prstGeom>
          <a:noFill/>
        </p:spPr>
        <p:txBody>
          <a:bodyPr wrap="square" rtlCol="0">
            <a:spAutoFit/>
          </a:bodyPr>
          <a:lstStyle/>
          <a:p>
            <a:pPr>
              <a:spcAft>
                <a:spcPts val="600"/>
              </a:spcAft>
            </a:pPr>
            <a:r>
              <a:rPr lang="en-CA" sz="2000" dirty="0" smtClean="0"/>
              <a:t>Although it is not the largest nor most damaging earthquake of the past century, the </a:t>
            </a:r>
            <a:r>
              <a:rPr lang="en-CA" sz="2000" b="1" dirty="0" smtClean="0">
                <a:hlinkClick r:id="rId3"/>
              </a:rPr>
              <a:t>Great San Francisco earthquake of 1906 </a:t>
            </a:r>
            <a:r>
              <a:rPr lang="en-CA" sz="2000" dirty="0"/>
              <a:t> </a:t>
            </a:r>
            <a:r>
              <a:rPr lang="en-CA" sz="2000" dirty="0" smtClean="0"/>
              <a:t>was singularly important in alerting geophysicists to  the threat of large events on the San Andreas Fault and elsewhere.  </a:t>
            </a:r>
          </a:p>
          <a:p>
            <a:r>
              <a:rPr lang="en-CA" sz="2000" b="1" dirty="0" smtClean="0">
                <a:hlinkClick r:id="rId3"/>
              </a:rPr>
              <a:t>San Andreas </a:t>
            </a:r>
            <a:r>
              <a:rPr lang="en-CA" sz="2000" dirty="0" smtClean="0"/>
              <a:t>is a transform fault, separating the Pacific Plate (sliding relatively NW) from the North American plate.  It’s southern boundary is on the northward extension of the East-Pacific rise in the Gulf of California; its northern boundary at Cape Mendocino transform fault zone that forms the southern boundary of the Juan de Fuca system.</a:t>
            </a:r>
            <a:endParaRPr lang="en-CA" sz="2000" dirty="0"/>
          </a:p>
        </p:txBody>
      </p:sp>
      <p:sp>
        <p:nvSpPr>
          <p:cNvPr id="7" name="Freeform 6"/>
          <p:cNvSpPr/>
          <p:nvPr/>
        </p:nvSpPr>
        <p:spPr>
          <a:xfrm>
            <a:off x="6047232" y="1536192"/>
            <a:ext cx="1242229" cy="1655162"/>
          </a:xfrm>
          <a:custGeom>
            <a:avLst/>
            <a:gdLst>
              <a:gd name="connsiteX0" fmla="*/ 0 w 1242229"/>
              <a:gd name="connsiteY0" fmla="*/ 0 h 1655162"/>
              <a:gd name="connsiteX1" fmla="*/ 134112 w 1242229"/>
              <a:gd name="connsiteY1" fmla="*/ 426720 h 1655162"/>
              <a:gd name="connsiteX2" fmla="*/ 280416 w 1242229"/>
              <a:gd name="connsiteY2" fmla="*/ 755904 h 1655162"/>
              <a:gd name="connsiteX3" fmla="*/ 597408 w 1242229"/>
              <a:gd name="connsiteY3" fmla="*/ 987552 h 1655162"/>
              <a:gd name="connsiteX4" fmla="*/ 743712 w 1242229"/>
              <a:gd name="connsiteY4" fmla="*/ 1072896 h 1655162"/>
              <a:gd name="connsiteX5" fmla="*/ 999744 w 1242229"/>
              <a:gd name="connsiteY5" fmla="*/ 1219200 h 1655162"/>
              <a:gd name="connsiteX6" fmla="*/ 1085088 w 1242229"/>
              <a:gd name="connsiteY6" fmla="*/ 1328928 h 1655162"/>
              <a:gd name="connsiteX7" fmla="*/ 1231392 w 1242229"/>
              <a:gd name="connsiteY7" fmla="*/ 1475232 h 1655162"/>
              <a:gd name="connsiteX8" fmla="*/ 1231392 w 1242229"/>
              <a:gd name="connsiteY8" fmla="*/ 1645920 h 1655162"/>
              <a:gd name="connsiteX9" fmla="*/ 1231392 w 1242229"/>
              <a:gd name="connsiteY9" fmla="*/ 1633728 h 1655162"/>
              <a:gd name="connsiteX10" fmla="*/ 1219200 w 1242229"/>
              <a:gd name="connsiteY10" fmla="*/ 1645920 h 1655162"/>
              <a:gd name="connsiteX11" fmla="*/ 1219200 w 1242229"/>
              <a:gd name="connsiteY11" fmla="*/ 1645920 h 165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2229" h="1655162">
                <a:moveTo>
                  <a:pt x="0" y="0"/>
                </a:moveTo>
                <a:cubicBezTo>
                  <a:pt x="43688" y="150368"/>
                  <a:pt x="87376" y="300736"/>
                  <a:pt x="134112" y="426720"/>
                </a:cubicBezTo>
                <a:cubicBezTo>
                  <a:pt x="180848" y="552704"/>
                  <a:pt x="203200" y="662432"/>
                  <a:pt x="280416" y="755904"/>
                </a:cubicBezTo>
                <a:cubicBezTo>
                  <a:pt x="357632" y="849376"/>
                  <a:pt x="520192" y="934720"/>
                  <a:pt x="597408" y="987552"/>
                </a:cubicBezTo>
                <a:cubicBezTo>
                  <a:pt x="674624" y="1040384"/>
                  <a:pt x="743712" y="1072896"/>
                  <a:pt x="743712" y="1072896"/>
                </a:cubicBezTo>
                <a:cubicBezTo>
                  <a:pt x="810768" y="1111504"/>
                  <a:pt x="942848" y="1176528"/>
                  <a:pt x="999744" y="1219200"/>
                </a:cubicBezTo>
                <a:cubicBezTo>
                  <a:pt x="1056640" y="1261872"/>
                  <a:pt x="1046480" y="1286256"/>
                  <a:pt x="1085088" y="1328928"/>
                </a:cubicBezTo>
                <a:cubicBezTo>
                  <a:pt x="1123696" y="1371600"/>
                  <a:pt x="1207008" y="1422400"/>
                  <a:pt x="1231392" y="1475232"/>
                </a:cubicBezTo>
                <a:cubicBezTo>
                  <a:pt x="1255776" y="1528064"/>
                  <a:pt x="1231392" y="1645920"/>
                  <a:pt x="1231392" y="1645920"/>
                </a:cubicBezTo>
                <a:cubicBezTo>
                  <a:pt x="1231392" y="1672336"/>
                  <a:pt x="1233424" y="1633728"/>
                  <a:pt x="1231392" y="1633728"/>
                </a:cubicBezTo>
                <a:cubicBezTo>
                  <a:pt x="1229360" y="1633728"/>
                  <a:pt x="1219200" y="1645920"/>
                  <a:pt x="1219200" y="1645920"/>
                </a:cubicBezTo>
                <a:lnTo>
                  <a:pt x="1219200" y="1645920"/>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5252" y="608838"/>
            <a:ext cx="4378748" cy="6047994"/>
          </a:xfrm>
          <a:prstGeom prst="rect">
            <a:avLst/>
          </a:prstGeom>
        </p:spPr>
      </p:pic>
      <p:sp>
        <p:nvSpPr>
          <p:cNvPr id="9" name="TextBox 8"/>
          <p:cNvSpPr txBox="1"/>
          <p:nvPr/>
        </p:nvSpPr>
        <p:spPr>
          <a:xfrm>
            <a:off x="4721618" y="5829196"/>
            <a:ext cx="2336130" cy="830997"/>
          </a:xfrm>
          <a:prstGeom prst="rect">
            <a:avLst/>
          </a:prstGeom>
          <a:noFill/>
        </p:spPr>
        <p:txBody>
          <a:bodyPr wrap="square" rtlCol="0">
            <a:spAutoFit/>
          </a:bodyPr>
          <a:lstStyle/>
          <a:p>
            <a:r>
              <a:rPr lang="en-CA" sz="1600" b="1" dirty="0">
                <a:hlinkClick r:id="rId5"/>
              </a:rPr>
              <a:t>http://nationalatlas.gov/articles/geology/features/sanandreas.html</a:t>
            </a:r>
            <a:endParaRPr lang="en-CA" sz="1600" b="1" dirty="0"/>
          </a:p>
        </p:txBody>
      </p:sp>
    </p:spTree>
    <p:extLst>
      <p:ext uri="{BB962C8B-B14F-4D97-AF65-F5344CB8AC3E}">
        <p14:creationId xmlns:p14="http://schemas.microsoft.com/office/powerpoint/2010/main" val="225462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Geological Activity</a:t>
            </a:r>
            <a:endParaRPr lang="en-CA" sz="4800" b="1" dirty="0">
              <a:latin typeface="+mn-lt"/>
            </a:endParaRPr>
          </a:p>
        </p:txBody>
      </p:sp>
      <p:sp>
        <p:nvSpPr>
          <p:cNvPr id="4" name="TextBox 3"/>
          <p:cNvSpPr txBox="1"/>
          <p:nvPr/>
        </p:nvSpPr>
        <p:spPr>
          <a:xfrm>
            <a:off x="1060038" y="1011935"/>
            <a:ext cx="7486554" cy="6801862"/>
          </a:xfrm>
          <a:prstGeom prst="rect">
            <a:avLst/>
          </a:prstGeom>
          <a:noFill/>
        </p:spPr>
        <p:txBody>
          <a:bodyPr wrap="square" rtlCol="0">
            <a:spAutoFit/>
          </a:bodyPr>
          <a:lstStyle/>
          <a:p>
            <a:endParaRPr lang="en-CA" dirty="0" smtClean="0"/>
          </a:p>
          <a:p>
            <a:endParaRPr lang="en-CA" sz="2400" b="1" dirty="0" smtClean="0"/>
          </a:p>
          <a:p>
            <a:r>
              <a:rPr lang="en-CA" sz="2200" b="1" dirty="0" smtClean="0"/>
              <a:t>Returning to Earth, how do we measure plate tectonic and other geological activity?</a:t>
            </a:r>
          </a:p>
          <a:p>
            <a:endParaRPr lang="en-CA" sz="2200" b="1" dirty="0" smtClean="0"/>
          </a:p>
          <a:p>
            <a:endParaRPr lang="en-CA" sz="2200" b="1" dirty="0" smtClean="0"/>
          </a:p>
          <a:p>
            <a:pPr marL="1074738" indent="-342900">
              <a:spcAft>
                <a:spcPts val="600"/>
              </a:spcAft>
              <a:buFont typeface="Arial" panose="020B0604020202020204" pitchFamily="34" charset="0"/>
              <a:buChar char="•"/>
            </a:pPr>
            <a:r>
              <a:rPr lang="en-CA" sz="2200" b="1" dirty="0" smtClean="0"/>
              <a:t>Measurement of </a:t>
            </a:r>
            <a:r>
              <a:rPr lang="en-CA" sz="2200" b="1" dirty="0"/>
              <a:t>plate </a:t>
            </a:r>
            <a:r>
              <a:rPr lang="en-CA" sz="2200" b="1" dirty="0" smtClean="0"/>
              <a:t>motions </a:t>
            </a:r>
          </a:p>
          <a:p>
            <a:pPr marL="1074738" indent="-342900">
              <a:spcAft>
                <a:spcPts val="600"/>
              </a:spcAft>
              <a:buFont typeface="Arial" panose="020B0604020202020204" pitchFamily="34" charset="0"/>
              <a:buChar char="•"/>
            </a:pPr>
            <a:r>
              <a:rPr lang="en-CA" sz="2200" b="1" dirty="0" smtClean="0"/>
              <a:t>Thrust </a:t>
            </a:r>
            <a:r>
              <a:rPr lang="en-CA" sz="2200" b="1" dirty="0"/>
              <a:t>faulting and ridge </a:t>
            </a:r>
            <a:r>
              <a:rPr lang="en-CA" sz="2200" b="1" dirty="0" smtClean="0"/>
              <a:t>spreading</a:t>
            </a:r>
          </a:p>
          <a:p>
            <a:pPr marL="1074738" indent="-342900">
              <a:spcAft>
                <a:spcPts val="600"/>
              </a:spcAft>
              <a:buFont typeface="Arial" panose="020B0604020202020204" pitchFamily="34" charset="0"/>
              <a:buChar char="•"/>
            </a:pPr>
            <a:r>
              <a:rPr lang="en-CA" sz="2200" b="1" dirty="0" smtClean="0"/>
              <a:t>Geomagnetic history</a:t>
            </a:r>
          </a:p>
          <a:p>
            <a:pPr marL="1074738" indent="-342900">
              <a:spcAft>
                <a:spcPts val="600"/>
              </a:spcAft>
              <a:buFont typeface="Arial" panose="020B0604020202020204" pitchFamily="34" charset="0"/>
              <a:buChar char="•"/>
            </a:pPr>
            <a:r>
              <a:rPr lang="en-CA" sz="2200" b="1" dirty="0" smtClean="0"/>
              <a:t>Volcanic styles</a:t>
            </a:r>
          </a:p>
          <a:p>
            <a:pPr marL="1074738" indent="-342900">
              <a:spcAft>
                <a:spcPts val="600"/>
              </a:spcAft>
              <a:buFont typeface="Arial" panose="020B0604020202020204" pitchFamily="34" charset="0"/>
              <a:buChar char="•"/>
            </a:pPr>
            <a:r>
              <a:rPr lang="en-CA" sz="2200" b="1" dirty="0" smtClean="0"/>
              <a:t>Seismic activity, earthquakes</a:t>
            </a:r>
          </a:p>
          <a:p>
            <a:pPr marL="1074738" indent="-342900">
              <a:spcAft>
                <a:spcPts val="600"/>
              </a:spcAft>
              <a:buFont typeface="Arial" panose="020B0604020202020204" pitchFamily="34" charset="0"/>
              <a:buChar char="•"/>
            </a:pPr>
            <a:endParaRPr lang="en-CA" sz="2000" b="1" dirty="0" smtClean="0"/>
          </a:p>
          <a:p>
            <a:pPr>
              <a:spcAft>
                <a:spcPts val="600"/>
              </a:spcAft>
            </a:pPr>
            <a:endParaRPr lang="en-CA" sz="2000" b="1" dirty="0" smtClean="0"/>
          </a:p>
          <a:p>
            <a:pPr>
              <a:spcAft>
                <a:spcPts val="600"/>
              </a:spcAft>
            </a:pPr>
            <a:endParaRPr lang="en-CA" sz="2000" b="1" dirty="0" smtClean="0"/>
          </a:p>
          <a:p>
            <a:endParaRPr lang="en-CA" sz="2000" b="1" dirty="0" smtClean="0"/>
          </a:p>
          <a:p>
            <a:endParaRPr lang="en-CA" sz="2000" b="1" dirty="0" smtClean="0"/>
          </a:p>
          <a:p>
            <a:endParaRPr lang="en-CA" sz="2000" b="1" dirty="0" smtClean="0"/>
          </a:p>
          <a:p>
            <a:endParaRPr lang="en-CA" dirty="0"/>
          </a:p>
          <a:p>
            <a:endParaRPr lang="en-CA" dirty="0"/>
          </a:p>
        </p:txBody>
      </p:sp>
    </p:spTree>
    <p:extLst>
      <p:ext uri="{BB962C8B-B14F-4D97-AF65-F5344CB8AC3E}">
        <p14:creationId xmlns:p14="http://schemas.microsoft.com/office/powerpoint/2010/main" val="39489425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North </a:t>
            </a:r>
            <a:r>
              <a:rPr lang="en-CA" sz="4800" b="1" dirty="0" err="1" smtClean="0">
                <a:latin typeface="+mn-lt"/>
              </a:rPr>
              <a:t>Anatollian</a:t>
            </a:r>
            <a:r>
              <a:rPr lang="en-CA" sz="4800" b="1" dirty="0" smtClean="0">
                <a:latin typeface="+mn-lt"/>
              </a:rPr>
              <a:t> Fault</a:t>
            </a:r>
            <a:endParaRPr lang="en-CA" sz="4800" b="1" dirty="0">
              <a:latin typeface="+mn-lt"/>
            </a:endParaRPr>
          </a:p>
        </p:txBody>
      </p:sp>
      <p:pic>
        <p:nvPicPr>
          <p:cNvPr id="4" name="Picture 3"/>
          <p:cNvPicPr>
            <a:picLocks noChangeAspect="1"/>
          </p:cNvPicPr>
          <p:nvPr/>
        </p:nvPicPr>
        <p:blipFill>
          <a:blip r:embed="rId2"/>
          <a:stretch>
            <a:fillRect/>
          </a:stretch>
        </p:blipFill>
        <p:spPr>
          <a:xfrm>
            <a:off x="1393421" y="1487565"/>
            <a:ext cx="6499201" cy="5143501"/>
          </a:xfrm>
          <a:prstGeom prst="rect">
            <a:avLst/>
          </a:prstGeom>
        </p:spPr>
      </p:pic>
      <p:sp>
        <p:nvSpPr>
          <p:cNvPr id="5" name="Freeform 4"/>
          <p:cNvSpPr/>
          <p:nvPr/>
        </p:nvSpPr>
        <p:spPr>
          <a:xfrm>
            <a:off x="3227523" y="3606930"/>
            <a:ext cx="3386341" cy="299243"/>
          </a:xfrm>
          <a:custGeom>
            <a:avLst/>
            <a:gdLst>
              <a:gd name="connsiteX0" fmla="*/ 3386341 w 3386341"/>
              <a:gd name="connsiteY0" fmla="*/ 201589 h 299243"/>
              <a:gd name="connsiteX1" fmla="*/ 2383164 w 3386341"/>
              <a:gd name="connsiteY1" fmla="*/ 32913 h 299243"/>
              <a:gd name="connsiteX2" fmla="*/ 1868259 w 3386341"/>
              <a:gd name="connsiteY2" fmla="*/ 6280 h 299243"/>
              <a:gd name="connsiteX3" fmla="*/ 1220190 w 3386341"/>
              <a:gd name="connsiteY3" fmla="*/ 112812 h 299243"/>
              <a:gd name="connsiteX4" fmla="*/ 634263 w 3386341"/>
              <a:gd name="connsiteY4" fmla="*/ 263732 h 299243"/>
              <a:gd name="connsiteX5" fmla="*/ 48337 w 3386341"/>
              <a:gd name="connsiteY5" fmla="*/ 299243 h 299243"/>
              <a:gd name="connsiteX6" fmla="*/ 74970 w 3386341"/>
              <a:gd name="connsiteY6" fmla="*/ 263732 h 29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6341" h="299243">
                <a:moveTo>
                  <a:pt x="3386341" y="201589"/>
                </a:moveTo>
                <a:cubicBezTo>
                  <a:pt x="3011259" y="133526"/>
                  <a:pt x="2636178" y="65464"/>
                  <a:pt x="2383164" y="32913"/>
                </a:cubicBezTo>
                <a:cubicBezTo>
                  <a:pt x="2130150" y="362"/>
                  <a:pt x="2062088" y="-7037"/>
                  <a:pt x="1868259" y="6280"/>
                </a:cubicBezTo>
                <a:cubicBezTo>
                  <a:pt x="1674430" y="19596"/>
                  <a:pt x="1425856" y="69903"/>
                  <a:pt x="1220190" y="112812"/>
                </a:cubicBezTo>
                <a:cubicBezTo>
                  <a:pt x="1014524" y="155721"/>
                  <a:pt x="829572" y="232660"/>
                  <a:pt x="634263" y="263732"/>
                </a:cubicBezTo>
                <a:cubicBezTo>
                  <a:pt x="438954" y="294804"/>
                  <a:pt x="141552" y="299243"/>
                  <a:pt x="48337" y="299243"/>
                </a:cubicBezTo>
                <a:cubicBezTo>
                  <a:pt x="-44878" y="299243"/>
                  <a:pt x="15046" y="281487"/>
                  <a:pt x="74970" y="263732"/>
                </a:cubicBezTo>
              </a:path>
            </a:pathLst>
          </a:custGeom>
          <a:noFill/>
          <a:ln w="1174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1340528" y="1961964"/>
            <a:ext cx="6729274" cy="2939266"/>
          </a:xfrm>
          <a:prstGeom prst="rect">
            <a:avLst/>
          </a:prstGeom>
          <a:noFill/>
        </p:spPr>
        <p:txBody>
          <a:bodyPr wrap="square" rtlCol="0">
            <a:spAutoFit/>
          </a:bodyPr>
          <a:lstStyle/>
          <a:p>
            <a:pPr>
              <a:spcAft>
                <a:spcPts val="600"/>
              </a:spcAft>
            </a:pPr>
            <a:r>
              <a:rPr lang="en-CA" sz="2000" dirty="0" smtClean="0"/>
              <a:t>Across northern Turkey, the North </a:t>
            </a:r>
            <a:r>
              <a:rPr lang="en-CA" sz="2000" dirty="0" err="1" smtClean="0"/>
              <a:t>Anatollian</a:t>
            </a:r>
            <a:r>
              <a:rPr lang="en-CA" sz="2000" dirty="0" smtClean="0"/>
              <a:t> Fault shears the length of land.  This fault is a </a:t>
            </a:r>
            <a:r>
              <a:rPr lang="en-CA" sz="2000" b="1" i="1" dirty="0" smtClean="0"/>
              <a:t>dextral transform fault </a:t>
            </a:r>
            <a:r>
              <a:rPr lang="en-CA" sz="2000" dirty="0" smtClean="0"/>
              <a:t>like the San Andreas.  </a:t>
            </a:r>
          </a:p>
          <a:p>
            <a:pPr>
              <a:spcAft>
                <a:spcPts val="600"/>
              </a:spcAft>
            </a:pPr>
            <a:r>
              <a:rPr lang="en-CA" sz="2000" dirty="0" smtClean="0"/>
              <a:t>Interestingly and historically, earthquakes have fractured this fault almost cyclically, starting in far eastern Turkey and then over a period of 60 years successively marching eastward toward Istanbul.   The </a:t>
            </a:r>
            <a:r>
              <a:rPr lang="en-CA" sz="2000" b="1" dirty="0" smtClean="0">
                <a:hlinkClick r:id="rId3"/>
              </a:rPr>
              <a:t>M</a:t>
            </a:r>
            <a:r>
              <a:rPr lang="en-CA" sz="2000" b="1" baseline="-25000" dirty="0" smtClean="0">
                <a:hlinkClick r:id="rId3"/>
              </a:rPr>
              <a:t>w</a:t>
            </a:r>
            <a:r>
              <a:rPr lang="en-CA" sz="2000" b="1" dirty="0" smtClean="0">
                <a:hlinkClick r:id="rId3"/>
              </a:rPr>
              <a:t> 7.6 </a:t>
            </a:r>
            <a:r>
              <a:rPr lang="el-GR" sz="2000" b="1" dirty="0" smtClean="0">
                <a:hlinkClick r:id="rId3"/>
              </a:rPr>
              <a:t>Ῑ</a:t>
            </a:r>
            <a:r>
              <a:rPr lang="en-CA" sz="2000" b="1" dirty="0" err="1" smtClean="0">
                <a:hlinkClick r:id="rId3"/>
              </a:rPr>
              <a:t>zmit</a:t>
            </a:r>
            <a:r>
              <a:rPr lang="en-CA" sz="2000" b="1" dirty="0" smtClean="0">
                <a:hlinkClick r:id="rId3"/>
              </a:rPr>
              <a:t> Earthquake of 1999 </a:t>
            </a:r>
            <a:r>
              <a:rPr lang="en-CA" sz="2000" dirty="0" smtClean="0"/>
              <a:t>was the last of the sequence.  We might worry about another nearer Istanbul in the next very few years.  </a:t>
            </a:r>
            <a:endParaRPr lang="en-CA" sz="2000" dirty="0"/>
          </a:p>
        </p:txBody>
      </p:sp>
    </p:spTree>
    <p:extLst>
      <p:ext uri="{BB962C8B-B14F-4D97-AF65-F5344CB8AC3E}">
        <p14:creationId xmlns:p14="http://schemas.microsoft.com/office/powerpoint/2010/main" val="39129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Continental Rifting</a:t>
            </a:r>
            <a:endParaRPr lang="en-CA" sz="4800" b="1" dirty="0">
              <a:latin typeface="+mn-lt"/>
            </a:endParaRPr>
          </a:p>
        </p:txBody>
      </p:sp>
      <p:sp>
        <p:nvSpPr>
          <p:cNvPr id="4" name="TextBox 3"/>
          <p:cNvSpPr txBox="1"/>
          <p:nvPr/>
        </p:nvSpPr>
        <p:spPr>
          <a:xfrm>
            <a:off x="630316" y="1837678"/>
            <a:ext cx="3719742" cy="3631763"/>
          </a:xfrm>
          <a:prstGeom prst="rect">
            <a:avLst/>
          </a:prstGeom>
          <a:noFill/>
        </p:spPr>
        <p:txBody>
          <a:bodyPr wrap="square" rtlCol="0">
            <a:spAutoFit/>
          </a:bodyPr>
          <a:lstStyle/>
          <a:p>
            <a:pPr>
              <a:spcAft>
                <a:spcPts val="600"/>
              </a:spcAft>
            </a:pPr>
            <a:r>
              <a:rPr lang="en-CA" sz="2000" dirty="0" smtClean="0"/>
              <a:t>Continental rifting is caused by spreading along </a:t>
            </a:r>
            <a:r>
              <a:rPr lang="en-CA" sz="2000" b="1" dirty="0" smtClean="0">
                <a:hlinkClick r:id="rId2"/>
              </a:rPr>
              <a:t>divergent boundary zones</a:t>
            </a:r>
            <a:r>
              <a:rPr lang="en-CA" sz="2000" dirty="0" smtClean="0"/>
              <a:t> in continental crustal blocks and the underlying lithosphere.   The most famous of these zones is the East-African Rift Valley.  </a:t>
            </a:r>
            <a:endParaRPr lang="en-CA" sz="2000" dirty="0"/>
          </a:p>
          <a:p>
            <a:pPr>
              <a:spcAft>
                <a:spcPts val="600"/>
              </a:spcAft>
            </a:pPr>
            <a:r>
              <a:rPr lang="en-CA" sz="2000" dirty="0" smtClean="0"/>
              <a:t>Normal faulting along such rifts often produces large earthquakes.</a:t>
            </a:r>
          </a:p>
          <a:p>
            <a:pPr>
              <a:spcAft>
                <a:spcPts val="600"/>
              </a:spcAft>
            </a:pPr>
            <a:r>
              <a:rPr lang="en-CA" sz="2000" b="1" dirty="0" smtClean="0">
                <a:hlinkClick r:id="rId3"/>
              </a:rPr>
              <a:t>Lake Tanganyika (M</a:t>
            </a:r>
            <a:r>
              <a:rPr lang="en-CA" sz="2000" b="1" baseline="-25000" dirty="0" smtClean="0">
                <a:hlinkClick r:id="rId3"/>
              </a:rPr>
              <a:t>w</a:t>
            </a:r>
            <a:r>
              <a:rPr lang="en-CA" sz="2000" b="1" dirty="0" smtClean="0">
                <a:hlinkClick r:id="rId3"/>
              </a:rPr>
              <a:t> 6.8) Dec. 5, 2005</a:t>
            </a:r>
            <a:endParaRPr lang="en-CA" sz="2000" b="1" dirty="0"/>
          </a:p>
        </p:txBody>
      </p:sp>
      <p:pic>
        <p:nvPicPr>
          <p:cNvPr id="5" name="Picture 4"/>
          <p:cNvPicPr>
            <a:picLocks noChangeAspect="1"/>
          </p:cNvPicPr>
          <p:nvPr/>
        </p:nvPicPr>
        <p:blipFill>
          <a:blip r:embed="rId4"/>
          <a:stretch>
            <a:fillRect/>
          </a:stretch>
        </p:blipFill>
        <p:spPr>
          <a:xfrm>
            <a:off x="477560" y="1292501"/>
            <a:ext cx="8258067" cy="5468644"/>
          </a:xfrm>
          <a:prstGeom prst="rect">
            <a:avLst/>
          </a:prstGeom>
        </p:spPr>
      </p:pic>
      <p:pic>
        <p:nvPicPr>
          <p:cNvPr id="6" name="Picture 5"/>
          <p:cNvPicPr>
            <a:picLocks noChangeAspect="1"/>
          </p:cNvPicPr>
          <p:nvPr/>
        </p:nvPicPr>
        <p:blipFill>
          <a:blip r:embed="rId5"/>
          <a:stretch>
            <a:fillRect/>
          </a:stretch>
        </p:blipFill>
        <p:spPr>
          <a:xfrm>
            <a:off x="4593732" y="2089119"/>
            <a:ext cx="4324350" cy="3638550"/>
          </a:xfrm>
          <a:prstGeom prst="rect">
            <a:avLst/>
          </a:prstGeom>
        </p:spPr>
      </p:pic>
    </p:spTree>
    <p:extLst>
      <p:ext uri="{BB962C8B-B14F-4D97-AF65-F5344CB8AC3E}">
        <p14:creationId xmlns:p14="http://schemas.microsoft.com/office/powerpoint/2010/main" val="318650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Sea-floor Rifting</a:t>
            </a:r>
            <a:endParaRPr lang="en-CA" sz="4800" b="1" dirty="0">
              <a:latin typeface="+mn-lt"/>
            </a:endParaRPr>
          </a:p>
        </p:txBody>
      </p:sp>
      <p:pic>
        <p:nvPicPr>
          <p:cNvPr id="4" name="Picture 3"/>
          <p:cNvPicPr>
            <a:picLocks noChangeAspect="1"/>
          </p:cNvPicPr>
          <p:nvPr/>
        </p:nvPicPr>
        <p:blipFill>
          <a:blip r:embed="rId2"/>
          <a:stretch>
            <a:fillRect/>
          </a:stretch>
        </p:blipFill>
        <p:spPr>
          <a:xfrm>
            <a:off x="561544" y="1322773"/>
            <a:ext cx="7996530" cy="5102788"/>
          </a:xfrm>
          <a:prstGeom prst="rect">
            <a:avLst/>
          </a:prstGeom>
        </p:spPr>
      </p:pic>
      <p:sp>
        <p:nvSpPr>
          <p:cNvPr id="5" name="TextBox 4"/>
          <p:cNvSpPr txBox="1"/>
          <p:nvPr/>
        </p:nvSpPr>
        <p:spPr>
          <a:xfrm>
            <a:off x="719091" y="2325950"/>
            <a:ext cx="3604334" cy="3247043"/>
          </a:xfrm>
          <a:prstGeom prst="rect">
            <a:avLst/>
          </a:prstGeom>
          <a:noFill/>
        </p:spPr>
        <p:txBody>
          <a:bodyPr wrap="square" rtlCol="0">
            <a:spAutoFit/>
          </a:bodyPr>
          <a:lstStyle/>
          <a:p>
            <a:pPr>
              <a:spcAft>
                <a:spcPts val="600"/>
              </a:spcAft>
            </a:pPr>
            <a:r>
              <a:rPr lang="en-CA" sz="2000" dirty="0" smtClean="0"/>
              <a:t>Sea-floor rifting is episodic on short time scales; the rifting episodes produce earthquakes.  </a:t>
            </a:r>
            <a:r>
              <a:rPr lang="en-CA" sz="2000" smtClean="0"/>
              <a:t>These events </a:t>
            </a:r>
            <a:r>
              <a:rPr lang="en-CA" sz="2000" dirty="0" smtClean="0"/>
              <a:t>are typically of moderate magnitude, less than M</a:t>
            </a:r>
            <a:r>
              <a:rPr lang="en-CA" sz="2000" baseline="-25000" dirty="0" smtClean="0"/>
              <a:t>w</a:t>
            </a:r>
            <a:r>
              <a:rPr lang="en-CA" sz="2000" dirty="0" smtClean="0"/>
              <a:t> 6.  </a:t>
            </a:r>
          </a:p>
          <a:p>
            <a:pPr>
              <a:spcAft>
                <a:spcPts val="600"/>
              </a:spcAft>
            </a:pPr>
            <a:r>
              <a:rPr lang="en-CA" sz="2000" dirty="0" smtClean="0"/>
              <a:t>Frequent small earthquakes associated with magma eruptions are monitored by the </a:t>
            </a:r>
            <a:r>
              <a:rPr lang="en-CA" sz="2000" b="1" dirty="0" smtClean="0">
                <a:hlinkClick r:id="rId3"/>
              </a:rPr>
              <a:t>Iceland Met Office</a:t>
            </a:r>
            <a:r>
              <a:rPr lang="en-CA" sz="2000" dirty="0" smtClean="0"/>
              <a:t>.</a:t>
            </a:r>
            <a:endParaRPr lang="en-CA" sz="2000" dirty="0"/>
          </a:p>
        </p:txBody>
      </p:sp>
      <p:pic>
        <p:nvPicPr>
          <p:cNvPr id="6" name="Picture 5"/>
          <p:cNvPicPr>
            <a:picLocks noChangeAspect="1"/>
          </p:cNvPicPr>
          <p:nvPr/>
        </p:nvPicPr>
        <p:blipFill>
          <a:blip r:embed="rId4"/>
          <a:stretch>
            <a:fillRect/>
          </a:stretch>
        </p:blipFill>
        <p:spPr>
          <a:xfrm>
            <a:off x="4574589" y="1988875"/>
            <a:ext cx="3581400" cy="3714750"/>
          </a:xfrm>
          <a:prstGeom prst="rect">
            <a:avLst/>
          </a:prstGeom>
        </p:spPr>
      </p:pic>
    </p:spTree>
    <p:extLst>
      <p:ext uri="{BB962C8B-B14F-4D97-AF65-F5344CB8AC3E}">
        <p14:creationId xmlns:p14="http://schemas.microsoft.com/office/powerpoint/2010/main" val="313552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b="1" dirty="0" smtClean="0">
                <a:latin typeface="+mn-lt"/>
              </a:rPr>
              <a:t>Global Tectonic Stress Fields</a:t>
            </a:r>
            <a:endParaRPr lang="en-CA" sz="4800" b="1" dirty="0">
              <a:latin typeface="+mn-lt"/>
            </a:endParaRPr>
          </a:p>
        </p:txBody>
      </p:sp>
      <p:pic>
        <p:nvPicPr>
          <p:cNvPr id="4" name="Picture 3"/>
          <p:cNvPicPr>
            <a:picLocks noChangeAspect="1"/>
          </p:cNvPicPr>
          <p:nvPr/>
        </p:nvPicPr>
        <p:blipFill rotWithShape="1">
          <a:blip r:embed="rId2"/>
          <a:srcRect t="3" r="781" b="37368"/>
          <a:stretch/>
        </p:blipFill>
        <p:spPr>
          <a:xfrm>
            <a:off x="0" y="1365454"/>
            <a:ext cx="9144000" cy="5328000"/>
          </a:xfrm>
          <a:prstGeom prst="rect">
            <a:avLst/>
          </a:prstGeom>
        </p:spPr>
      </p:pic>
    </p:spTree>
    <p:extLst>
      <p:ext uri="{BB962C8B-B14F-4D97-AF65-F5344CB8AC3E}">
        <p14:creationId xmlns:p14="http://schemas.microsoft.com/office/powerpoint/2010/main" val="18124587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62" y="285227"/>
            <a:ext cx="6464608" cy="1325563"/>
          </a:xfrm>
        </p:spPr>
        <p:txBody>
          <a:bodyPr>
            <a:noAutofit/>
          </a:bodyPr>
          <a:lstStyle/>
          <a:p>
            <a:pPr algn="ctr"/>
            <a:r>
              <a:rPr lang="en-CA" sz="4800" b="1" dirty="0" smtClean="0">
                <a:latin typeface="+mn-lt"/>
              </a:rPr>
              <a:t>Where do large earthquakes occur?</a:t>
            </a:r>
            <a:endParaRPr lang="en-CA" sz="4800" b="1" dirty="0">
              <a:latin typeface="+mn-lt"/>
            </a:endParaRPr>
          </a:p>
        </p:txBody>
      </p:sp>
      <p:sp>
        <p:nvSpPr>
          <p:cNvPr id="6" name="TextBox 5"/>
          <p:cNvSpPr txBox="1"/>
          <p:nvPr/>
        </p:nvSpPr>
        <p:spPr>
          <a:xfrm>
            <a:off x="1882066" y="2459114"/>
            <a:ext cx="5584055" cy="2046714"/>
          </a:xfrm>
          <a:prstGeom prst="rect">
            <a:avLst/>
          </a:prstGeom>
          <a:noFill/>
        </p:spPr>
        <p:txBody>
          <a:bodyPr wrap="square" rtlCol="0">
            <a:spAutoFit/>
          </a:bodyPr>
          <a:lstStyle/>
          <a:p>
            <a:pPr marL="457200" lvl="0" indent="-457200" eaLnBrk="0" fontAlgn="base" hangingPunct="0">
              <a:spcBef>
                <a:spcPct val="0"/>
              </a:spcBef>
              <a:spcAft>
                <a:spcPts val="600"/>
              </a:spcAft>
              <a:buFont typeface="Arial" panose="020B0604020202020204" pitchFamily="34" charset="0"/>
              <a:buChar char="•"/>
            </a:pPr>
            <a:r>
              <a:rPr lang="en-US" altLang="en-US" sz="2800" dirty="0">
                <a:solidFill>
                  <a:prstClr val="black"/>
                </a:solidFill>
                <a:latin typeface="Arial" panose="020B0604020202020204" pitchFamily="34" charset="0"/>
                <a:hlinkClick r:id="rId2"/>
              </a:rPr>
              <a:t>Top 20 Largest</a:t>
            </a:r>
            <a:r>
              <a:rPr lang="en-US" altLang="en-US" sz="2800" dirty="0">
                <a:solidFill>
                  <a:prstClr val="black"/>
                </a:solidFill>
                <a:latin typeface="Arial" panose="020B0604020202020204" pitchFamily="34" charset="0"/>
              </a:rPr>
              <a:t> </a:t>
            </a:r>
          </a:p>
          <a:p>
            <a:pPr marL="457200" lvl="0" indent="-457200" eaLnBrk="0" fontAlgn="base" hangingPunct="0">
              <a:spcBef>
                <a:spcPct val="0"/>
              </a:spcBef>
              <a:spcAft>
                <a:spcPts val="600"/>
              </a:spcAft>
              <a:buFont typeface="Arial" panose="020B0604020202020204" pitchFamily="34" charset="0"/>
              <a:buChar char="•"/>
            </a:pPr>
            <a:r>
              <a:rPr lang="en-US" altLang="en-US" sz="2800" dirty="0">
                <a:solidFill>
                  <a:prstClr val="black"/>
                </a:solidFill>
                <a:latin typeface="Arial" panose="020B0604020202020204" pitchFamily="34" charset="0"/>
                <a:hlinkClick r:id="rId3"/>
              </a:rPr>
              <a:t>Magnitude 8+</a:t>
            </a:r>
            <a:r>
              <a:rPr lang="en-US" altLang="en-US" sz="2800" dirty="0">
                <a:solidFill>
                  <a:prstClr val="black"/>
                </a:solidFill>
                <a:latin typeface="Arial" panose="020B0604020202020204" pitchFamily="34" charset="0"/>
              </a:rPr>
              <a:t> </a:t>
            </a:r>
          </a:p>
          <a:p>
            <a:pPr marL="457200" lvl="0" indent="-457200" eaLnBrk="0" fontAlgn="base" hangingPunct="0">
              <a:spcBef>
                <a:spcPct val="0"/>
              </a:spcBef>
              <a:spcAft>
                <a:spcPts val="600"/>
              </a:spcAft>
              <a:buFont typeface="Arial" panose="020B0604020202020204" pitchFamily="34" charset="0"/>
              <a:buChar char="•"/>
            </a:pPr>
            <a:r>
              <a:rPr lang="en-US" altLang="en-US" sz="2800" dirty="0">
                <a:solidFill>
                  <a:prstClr val="black"/>
                </a:solidFill>
                <a:latin typeface="Arial" panose="020B0604020202020204" pitchFamily="34" charset="0"/>
                <a:hlinkClick r:id="rId4"/>
              </a:rPr>
              <a:t>Magnitude 7+</a:t>
            </a:r>
            <a:r>
              <a:rPr lang="en-US" altLang="en-US" sz="2800" dirty="0">
                <a:solidFill>
                  <a:prstClr val="black"/>
                </a:solidFill>
                <a:latin typeface="Arial" panose="020B0604020202020204" pitchFamily="34" charset="0"/>
              </a:rPr>
              <a:t> </a:t>
            </a:r>
          </a:p>
          <a:p>
            <a:pPr marL="457200" lvl="0" indent="-457200" eaLnBrk="0" fontAlgn="base" hangingPunct="0">
              <a:spcBef>
                <a:spcPct val="0"/>
              </a:spcBef>
              <a:spcAft>
                <a:spcPts val="600"/>
              </a:spcAft>
              <a:buFont typeface="Arial" panose="020B0604020202020204" pitchFamily="34" charset="0"/>
              <a:buChar char="•"/>
            </a:pPr>
            <a:r>
              <a:rPr lang="en-US" altLang="en-US" sz="2800" dirty="0">
                <a:solidFill>
                  <a:prstClr val="black"/>
                </a:solidFill>
                <a:latin typeface="Arial" panose="020B0604020202020204" pitchFamily="34" charset="0"/>
                <a:hlinkClick r:id="rId5"/>
              </a:rPr>
              <a:t>Special Earthquake Studies</a:t>
            </a:r>
            <a:r>
              <a:rPr lang="en-US" altLang="en-US" sz="2800" dirty="0">
                <a:solidFill>
                  <a:prstClr val="black"/>
                </a:solidFill>
                <a:latin typeface="Arial" panose="020B0604020202020204" pitchFamily="34" charset="0"/>
              </a:rPr>
              <a:t> </a:t>
            </a:r>
          </a:p>
        </p:txBody>
      </p:sp>
      <p:sp>
        <p:nvSpPr>
          <p:cNvPr id="7" name="Rectangle 6"/>
          <p:cNvSpPr/>
          <p:nvPr/>
        </p:nvSpPr>
        <p:spPr>
          <a:xfrm>
            <a:off x="1939770" y="5556072"/>
            <a:ext cx="6014621" cy="369332"/>
          </a:xfrm>
          <a:prstGeom prst="rect">
            <a:avLst/>
          </a:prstGeom>
        </p:spPr>
        <p:txBody>
          <a:bodyPr wrap="square">
            <a:spAutoFit/>
          </a:bodyPr>
          <a:lstStyle/>
          <a:p>
            <a:r>
              <a:rPr lang="en-CA" dirty="0" smtClean="0"/>
              <a:t>Source:    </a:t>
            </a:r>
            <a:r>
              <a:rPr lang="en-CA" dirty="0" smtClean="0">
                <a:hlinkClick r:id="rId6"/>
              </a:rPr>
              <a:t>https</a:t>
            </a:r>
            <a:r>
              <a:rPr lang="en-CA" dirty="0">
                <a:hlinkClick r:id="rId6"/>
              </a:rPr>
              <a:t>://earthquake.usgs.gov/earthquakes/browse/</a:t>
            </a:r>
            <a:endParaRPr lang="en-CA" dirty="0"/>
          </a:p>
        </p:txBody>
      </p:sp>
    </p:spTree>
    <p:extLst>
      <p:ext uri="{BB962C8B-B14F-4D97-AF65-F5344CB8AC3E}">
        <p14:creationId xmlns:p14="http://schemas.microsoft.com/office/powerpoint/2010/main" val="18196723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800" b="1" dirty="0" smtClean="0">
                <a:latin typeface="+mn-lt"/>
              </a:rPr>
              <a:t>On other planets and moons</a:t>
            </a:r>
            <a:endParaRPr lang="en-CA" sz="4800" b="1" dirty="0">
              <a:latin typeface="+mn-lt"/>
            </a:endParaRPr>
          </a:p>
        </p:txBody>
      </p:sp>
      <p:sp>
        <p:nvSpPr>
          <p:cNvPr id="4" name="Rectangle 3"/>
          <p:cNvSpPr/>
          <p:nvPr/>
        </p:nvSpPr>
        <p:spPr>
          <a:xfrm>
            <a:off x="390144" y="1690634"/>
            <a:ext cx="8753856" cy="2539157"/>
          </a:xfrm>
          <a:prstGeom prst="rect">
            <a:avLst/>
          </a:prstGeom>
        </p:spPr>
        <p:txBody>
          <a:bodyPr wrap="square">
            <a:spAutoFit/>
          </a:bodyPr>
          <a:lstStyle/>
          <a:p>
            <a:pPr>
              <a:spcAft>
                <a:spcPts val="600"/>
              </a:spcAft>
            </a:pPr>
            <a:r>
              <a:rPr lang="en-CA" sz="2400" b="1" dirty="0"/>
              <a:t>Extraterrestrial plate tectonics</a:t>
            </a:r>
            <a:r>
              <a:rPr lang="en-CA" sz="2400" b="1" dirty="0" smtClean="0"/>
              <a:t>?</a:t>
            </a:r>
            <a:endParaRPr lang="en-CA" sz="2400" b="1" dirty="0"/>
          </a:p>
          <a:p>
            <a:pPr marL="342900" indent="-342900">
              <a:spcAft>
                <a:spcPts val="600"/>
              </a:spcAft>
              <a:buFont typeface="Arial" panose="020B0604020202020204" pitchFamily="34" charset="0"/>
              <a:buChar char="•"/>
            </a:pPr>
            <a:r>
              <a:rPr lang="en-CA" sz="2000" dirty="0" smtClean="0"/>
              <a:t>Global distribution of small thrust faults on Mercury! </a:t>
            </a:r>
            <a:r>
              <a:rPr lang="en-CA" sz="2000" b="1" i="1" dirty="0" smtClean="0"/>
              <a:t>Planetary shrinkage!</a:t>
            </a:r>
          </a:p>
          <a:p>
            <a:pPr marL="342900" indent="-342900">
              <a:spcAft>
                <a:spcPts val="600"/>
              </a:spcAft>
              <a:buFont typeface="Arial" panose="020B0604020202020204" pitchFamily="34" charset="0"/>
              <a:buChar char="•"/>
            </a:pPr>
            <a:r>
              <a:rPr lang="en-CA" sz="2000" dirty="0" smtClean="0"/>
              <a:t>Pioneer-Venus </a:t>
            </a:r>
            <a:r>
              <a:rPr lang="en-CA" sz="2000" dirty="0"/>
              <a:t>spacecraft measured a high amount of sulfur in the upper atmosphere of the planet; the sulfur amount then decreased over the next few years. </a:t>
            </a:r>
            <a:r>
              <a:rPr lang="en-CA" sz="2000" b="1" i="1" dirty="0" smtClean="0"/>
              <a:t>A volcanic eruption? </a:t>
            </a:r>
          </a:p>
          <a:p>
            <a:pPr marL="354013" indent="-354013"/>
            <a:r>
              <a:rPr lang="en-CA" sz="2000" dirty="0" smtClean="0"/>
              <a:t>      The Magellan </a:t>
            </a:r>
            <a:r>
              <a:rPr lang="en-CA" sz="2000" dirty="0"/>
              <a:t>spacecraft revealed dramatic volcanic features and long, deep valleys similar in size and shape to oceanic trenches on Earth. </a:t>
            </a:r>
            <a:r>
              <a:rPr lang="en-CA" sz="2000" dirty="0" smtClean="0"/>
              <a:t> </a:t>
            </a:r>
            <a:r>
              <a:rPr lang="en-CA" sz="2000" b="1" i="1" dirty="0" smtClean="0"/>
              <a:t>Subduction?</a:t>
            </a:r>
            <a:endParaRPr lang="en-CA" sz="2000" b="1" i="1" dirty="0"/>
          </a:p>
        </p:txBody>
      </p:sp>
      <p:pic>
        <p:nvPicPr>
          <p:cNvPr id="5" name="Picture 4"/>
          <p:cNvPicPr>
            <a:picLocks noChangeAspect="1"/>
          </p:cNvPicPr>
          <p:nvPr/>
        </p:nvPicPr>
        <p:blipFill rotWithShape="1">
          <a:blip r:embed="rId2"/>
          <a:srcRect t="-6" b="54441"/>
          <a:stretch/>
        </p:blipFill>
        <p:spPr>
          <a:xfrm>
            <a:off x="1326070" y="4681728"/>
            <a:ext cx="2313266" cy="1665343"/>
          </a:xfrm>
          <a:prstGeom prst="rect">
            <a:avLst/>
          </a:prstGeom>
        </p:spPr>
      </p:pic>
      <p:pic>
        <p:nvPicPr>
          <p:cNvPr id="6" name="Picture 5"/>
          <p:cNvPicPr>
            <a:picLocks noChangeAspect="1"/>
          </p:cNvPicPr>
          <p:nvPr/>
        </p:nvPicPr>
        <p:blipFill rotWithShape="1">
          <a:blip r:embed="rId2"/>
          <a:srcRect t="54851" b="621"/>
          <a:stretch/>
        </p:blipFill>
        <p:spPr>
          <a:xfrm>
            <a:off x="5581078" y="4706112"/>
            <a:ext cx="2404682" cy="1691810"/>
          </a:xfrm>
          <a:prstGeom prst="rect">
            <a:avLst/>
          </a:prstGeom>
        </p:spPr>
      </p:pic>
      <p:sp>
        <p:nvSpPr>
          <p:cNvPr id="7" name="Rectangle 6"/>
          <p:cNvSpPr/>
          <p:nvPr/>
        </p:nvSpPr>
        <p:spPr>
          <a:xfrm>
            <a:off x="5591196" y="4353806"/>
            <a:ext cx="2687172" cy="369332"/>
          </a:xfrm>
          <a:prstGeom prst="rect">
            <a:avLst/>
          </a:prstGeom>
        </p:spPr>
        <p:txBody>
          <a:bodyPr wrap="square">
            <a:spAutoFit/>
          </a:bodyPr>
          <a:lstStyle/>
          <a:p>
            <a:r>
              <a:rPr lang="en-CA" dirty="0"/>
              <a:t>Artemis </a:t>
            </a:r>
            <a:r>
              <a:rPr lang="en-CA" dirty="0" smtClean="0"/>
              <a:t>Corona, Venus</a:t>
            </a:r>
            <a:endParaRPr lang="en-CA" dirty="0"/>
          </a:p>
        </p:txBody>
      </p:sp>
      <p:sp>
        <p:nvSpPr>
          <p:cNvPr id="8" name="Rectangle 7"/>
          <p:cNvSpPr/>
          <p:nvPr/>
        </p:nvSpPr>
        <p:spPr>
          <a:xfrm>
            <a:off x="1342706" y="4329422"/>
            <a:ext cx="2619694" cy="369332"/>
          </a:xfrm>
          <a:prstGeom prst="rect">
            <a:avLst/>
          </a:prstGeom>
        </p:spPr>
        <p:txBody>
          <a:bodyPr wrap="square">
            <a:spAutoFit/>
          </a:bodyPr>
          <a:lstStyle/>
          <a:p>
            <a:r>
              <a:rPr lang="en-CA" dirty="0"/>
              <a:t>Aleutian </a:t>
            </a:r>
            <a:r>
              <a:rPr lang="en-CA" dirty="0" smtClean="0"/>
              <a:t>Trench, Earth</a:t>
            </a:r>
            <a:endParaRPr lang="en-CA" dirty="0"/>
          </a:p>
        </p:txBody>
      </p:sp>
      <p:sp>
        <p:nvSpPr>
          <p:cNvPr id="9" name="Rectangle 8"/>
          <p:cNvSpPr/>
          <p:nvPr/>
        </p:nvSpPr>
        <p:spPr>
          <a:xfrm>
            <a:off x="1200912" y="6488668"/>
            <a:ext cx="6894576" cy="369332"/>
          </a:xfrm>
          <a:prstGeom prst="rect">
            <a:avLst/>
          </a:prstGeom>
        </p:spPr>
        <p:txBody>
          <a:bodyPr wrap="square">
            <a:spAutoFit/>
          </a:bodyPr>
          <a:lstStyle/>
          <a:p>
            <a:r>
              <a:rPr lang="en-CA" dirty="0">
                <a:hlinkClick r:id="rId3"/>
              </a:rPr>
              <a:t>https://pubs.usgs.gov/gip/dynamic/unanswered.html#anchor19928310</a:t>
            </a:r>
            <a:endParaRPr lang="en-CA" dirty="0"/>
          </a:p>
        </p:txBody>
      </p:sp>
    </p:spTree>
    <p:extLst>
      <p:ext uri="{BB962C8B-B14F-4D97-AF65-F5344CB8AC3E}">
        <p14:creationId xmlns:p14="http://schemas.microsoft.com/office/powerpoint/2010/main" val="40762529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‘Quakes on other planets?</a:t>
            </a:r>
            <a:endParaRPr lang="en-CA" sz="4800" b="1" dirty="0">
              <a:latin typeface="+mn-lt"/>
            </a:endParaRPr>
          </a:p>
        </p:txBody>
      </p:sp>
      <p:sp>
        <p:nvSpPr>
          <p:cNvPr id="5" name="TextBox 4"/>
          <p:cNvSpPr txBox="1"/>
          <p:nvPr/>
        </p:nvSpPr>
        <p:spPr>
          <a:xfrm>
            <a:off x="956732" y="1583267"/>
            <a:ext cx="7222067" cy="5186035"/>
          </a:xfrm>
          <a:prstGeom prst="rect">
            <a:avLst/>
          </a:prstGeom>
          <a:noFill/>
        </p:spPr>
        <p:txBody>
          <a:bodyPr wrap="square" rtlCol="0">
            <a:spAutoFit/>
          </a:bodyPr>
          <a:lstStyle/>
          <a:p>
            <a:pPr>
              <a:spcAft>
                <a:spcPts val="600"/>
              </a:spcAft>
            </a:pPr>
            <a:r>
              <a:rPr lang="en-CA" sz="2000" dirty="0" smtClean="0"/>
              <a:t>The </a:t>
            </a:r>
            <a:r>
              <a:rPr lang="en-CA" sz="2000" b="1" i="1" dirty="0" smtClean="0"/>
              <a:t>Apollo Moon program </a:t>
            </a:r>
            <a:r>
              <a:rPr lang="en-CA" sz="2000" dirty="0" smtClean="0"/>
              <a:t>placed seismometers on the Moon (1969 – Apollo 11) and during the 18 months that they were recording, many “</a:t>
            </a:r>
            <a:r>
              <a:rPr lang="en-CA" sz="2000" b="1" i="1" dirty="0" smtClean="0"/>
              <a:t>moonquake</a:t>
            </a:r>
            <a:r>
              <a:rPr lang="en-CA" sz="2000" dirty="0" smtClean="0"/>
              <a:t>s” were recorded.  These appear to be due to tidal flexing of the body of the moon rather than proper geological activity.</a:t>
            </a:r>
            <a:endParaRPr lang="en-CA" sz="2000" dirty="0"/>
          </a:p>
          <a:p>
            <a:pPr>
              <a:spcAft>
                <a:spcPts val="600"/>
              </a:spcAft>
            </a:pPr>
            <a:r>
              <a:rPr lang="en-CA" sz="2000" dirty="0" smtClean="0"/>
              <a:t>In 1976, Viking 1 and Viking 2 landed on Mars with seismic instruments.  While it remains in some debate, it is generally thought the seismometers detected no “</a:t>
            </a:r>
            <a:r>
              <a:rPr lang="en-CA" sz="2000" b="1" i="1" dirty="0" err="1" smtClean="0"/>
              <a:t>marsquakes</a:t>
            </a:r>
            <a:r>
              <a:rPr lang="en-CA" sz="2000" dirty="0" smtClean="0"/>
              <a:t>”…  Now, we await detections by the </a:t>
            </a:r>
            <a:r>
              <a:rPr lang="en-CA" sz="2000" b="1" dirty="0" err="1" smtClean="0">
                <a:hlinkClick r:id="rId2"/>
              </a:rPr>
              <a:t>InSight</a:t>
            </a:r>
            <a:r>
              <a:rPr lang="en-CA" sz="2000" b="1" dirty="0" smtClean="0">
                <a:hlinkClick r:id="rId2"/>
              </a:rPr>
              <a:t> SEIS </a:t>
            </a:r>
            <a:r>
              <a:rPr lang="en-CA" sz="2000" dirty="0" smtClean="0"/>
              <a:t>instrument.</a:t>
            </a:r>
          </a:p>
          <a:p>
            <a:pPr>
              <a:spcAft>
                <a:spcPts val="600"/>
              </a:spcAft>
            </a:pPr>
            <a:r>
              <a:rPr lang="en-CA" sz="2000" dirty="0" smtClean="0"/>
              <a:t>Recently, it has been argued that there is evidence of Tsunami on Mars.   The evidence does not imply large “</a:t>
            </a:r>
            <a:r>
              <a:rPr lang="en-CA" sz="2000" b="1" i="1" dirty="0" err="1" smtClean="0"/>
              <a:t>marsquakes</a:t>
            </a:r>
            <a:r>
              <a:rPr lang="en-CA" sz="2000" dirty="0" smtClean="0"/>
              <a:t>”; the characteristic tsunami deposits point to a major impact in what is thought to have been an ancient ocean covering much of the northern hemisphere of Mars.</a:t>
            </a:r>
            <a:endParaRPr lang="en-CA" sz="2000" dirty="0"/>
          </a:p>
          <a:p>
            <a:endParaRPr lang="en-CA" dirty="0" smtClean="0"/>
          </a:p>
          <a:p>
            <a:endParaRPr lang="en-CA" dirty="0"/>
          </a:p>
        </p:txBody>
      </p:sp>
      <p:pic>
        <p:nvPicPr>
          <p:cNvPr id="6" name="Picture 5"/>
          <p:cNvPicPr>
            <a:picLocks noChangeAspect="1"/>
          </p:cNvPicPr>
          <p:nvPr/>
        </p:nvPicPr>
        <p:blipFill>
          <a:blip r:embed="rId3"/>
          <a:stretch>
            <a:fillRect/>
          </a:stretch>
        </p:blipFill>
        <p:spPr>
          <a:xfrm>
            <a:off x="1467697" y="2039725"/>
            <a:ext cx="6286500" cy="3533775"/>
          </a:xfrm>
          <a:prstGeom prst="rect">
            <a:avLst/>
          </a:prstGeom>
        </p:spPr>
      </p:pic>
      <p:pic>
        <p:nvPicPr>
          <p:cNvPr id="7" name="Picture 6"/>
          <p:cNvPicPr>
            <a:picLocks noChangeAspect="1"/>
          </p:cNvPicPr>
          <p:nvPr/>
        </p:nvPicPr>
        <p:blipFill>
          <a:blip r:embed="rId4"/>
          <a:stretch>
            <a:fillRect/>
          </a:stretch>
        </p:blipFill>
        <p:spPr>
          <a:xfrm>
            <a:off x="1398694" y="1616604"/>
            <a:ext cx="5943600" cy="4810125"/>
          </a:xfrm>
          <a:prstGeom prst="rect">
            <a:avLst/>
          </a:prstGeom>
        </p:spPr>
      </p:pic>
      <p:sp>
        <p:nvSpPr>
          <p:cNvPr id="8" name="TextBox 7"/>
          <p:cNvSpPr txBox="1"/>
          <p:nvPr/>
        </p:nvSpPr>
        <p:spPr>
          <a:xfrm>
            <a:off x="1007534" y="6019800"/>
            <a:ext cx="6858000" cy="646331"/>
          </a:xfrm>
          <a:prstGeom prst="rect">
            <a:avLst/>
          </a:prstGeom>
          <a:noFill/>
        </p:spPr>
        <p:txBody>
          <a:bodyPr wrap="square" rtlCol="0">
            <a:spAutoFit/>
          </a:bodyPr>
          <a:lstStyle/>
          <a:p>
            <a:r>
              <a:rPr lang="en-CA" dirty="0" smtClean="0"/>
              <a:t>This recent story (BBC) reports the study</a:t>
            </a:r>
            <a:r>
              <a:rPr lang="en-CA" dirty="0"/>
              <a:t>:   </a:t>
            </a:r>
            <a:r>
              <a:rPr lang="en-CA" b="1" dirty="0">
                <a:hlinkClick r:id="rId5"/>
              </a:rPr>
              <a:t>Impact crater linked to Martian tsunamis</a:t>
            </a:r>
            <a:endParaRPr lang="en-CA" b="1" dirty="0"/>
          </a:p>
        </p:txBody>
      </p:sp>
    </p:spTree>
    <p:extLst>
      <p:ext uri="{BB962C8B-B14F-4D97-AF65-F5344CB8AC3E}">
        <p14:creationId xmlns:p14="http://schemas.microsoft.com/office/powerpoint/2010/main" val="135744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grpId="2"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2"/>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Mercury’s thrust faults</a:t>
            </a:r>
            <a:endParaRPr lang="en-CA" sz="4800" b="1" dirty="0">
              <a:latin typeface="+mn-lt"/>
            </a:endParaRPr>
          </a:p>
        </p:txBody>
      </p:sp>
      <p:pic>
        <p:nvPicPr>
          <p:cNvPr id="4" name="Picture 3"/>
          <p:cNvPicPr>
            <a:picLocks noChangeAspect="1"/>
          </p:cNvPicPr>
          <p:nvPr/>
        </p:nvPicPr>
        <p:blipFill>
          <a:blip r:embed="rId2"/>
          <a:stretch>
            <a:fillRect/>
          </a:stretch>
        </p:blipFill>
        <p:spPr>
          <a:xfrm>
            <a:off x="814935" y="2494125"/>
            <a:ext cx="7620660" cy="4035902"/>
          </a:xfrm>
          <a:prstGeom prst="rect">
            <a:avLst/>
          </a:prstGeom>
        </p:spPr>
      </p:pic>
      <p:sp>
        <p:nvSpPr>
          <p:cNvPr id="5" name="TextBox 4"/>
          <p:cNvSpPr txBox="1"/>
          <p:nvPr/>
        </p:nvSpPr>
        <p:spPr>
          <a:xfrm>
            <a:off x="1633491" y="1482572"/>
            <a:ext cx="6081204" cy="707886"/>
          </a:xfrm>
          <a:prstGeom prst="rect">
            <a:avLst/>
          </a:prstGeom>
          <a:noFill/>
        </p:spPr>
        <p:txBody>
          <a:bodyPr wrap="square" rtlCol="0">
            <a:spAutoFit/>
          </a:bodyPr>
          <a:lstStyle/>
          <a:p>
            <a:r>
              <a:rPr lang="en-CA" sz="2000" b="1" dirty="0" smtClean="0"/>
              <a:t>Mercury’s thrust faults indicate past geological activity.</a:t>
            </a:r>
          </a:p>
          <a:p>
            <a:pPr algn="ctr"/>
            <a:r>
              <a:rPr lang="en-CA" sz="2000" b="1" dirty="0" smtClean="0"/>
              <a:t>   Plate tectonics?</a:t>
            </a:r>
            <a:endParaRPr lang="en-CA" sz="2000" b="1" dirty="0"/>
          </a:p>
        </p:txBody>
      </p:sp>
    </p:spTree>
    <p:extLst>
      <p:ext uri="{BB962C8B-B14F-4D97-AF65-F5344CB8AC3E}">
        <p14:creationId xmlns:p14="http://schemas.microsoft.com/office/powerpoint/2010/main" val="67781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Europa’s ice plates</a:t>
            </a:r>
            <a:endParaRPr lang="en-CA" sz="4800" b="1" dirty="0">
              <a:latin typeface="+mn-lt"/>
            </a:endParaRPr>
          </a:p>
        </p:txBody>
      </p:sp>
      <p:sp>
        <p:nvSpPr>
          <p:cNvPr id="4" name="TextBox 3"/>
          <p:cNvSpPr txBox="1"/>
          <p:nvPr/>
        </p:nvSpPr>
        <p:spPr>
          <a:xfrm>
            <a:off x="1118587" y="1420428"/>
            <a:ext cx="6755907" cy="1015663"/>
          </a:xfrm>
          <a:prstGeom prst="rect">
            <a:avLst/>
          </a:prstGeom>
          <a:noFill/>
        </p:spPr>
        <p:txBody>
          <a:bodyPr wrap="square" rtlCol="0">
            <a:spAutoFit/>
          </a:bodyPr>
          <a:lstStyle/>
          <a:p>
            <a:r>
              <a:rPr lang="en-CA" sz="2000" dirty="0" smtClean="0"/>
              <a:t>Europa’s thick ice plates show tectonic activity, cracking, re-cementing, faulting.  It is a unique plate-tectonic style.  It shows the evidence of a mobile sub-ice ocean.</a:t>
            </a:r>
            <a:endParaRPr lang="en-CA" sz="2000" dirty="0"/>
          </a:p>
        </p:txBody>
      </p:sp>
      <p:pic>
        <p:nvPicPr>
          <p:cNvPr id="5" name="Picture 4"/>
          <p:cNvPicPr>
            <a:picLocks noChangeAspect="1"/>
          </p:cNvPicPr>
          <p:nvPr/>
        </p:nvPicPr>
        <p:blipFill rotWithShape="1">
          <a:blip r:embed="rId2"/>
          <a:srcRect t="1795" b="26733"/>
          <a:stretch/>
        </p:blipFill>
        <p:spPr>
          <a:xfrm>
            <a:off x="940894" y="2458833"/>
            <a:ext cx="7457382" cy="3942233"/>
          </a:xfrm>
          <a:prstGeom prst="rect">
            <a:avLst/>
          </a:prstGeom>
        </p:spPr>
      </p:pic>
      <p:sp>
        <p:nvSpPr>
          <p:cNvPr id="6" name="TextBox 5"/>
          <p:cNvSpPr txBox="1"/>
          <p:nvPr/>
        </p:nvSpPr>
        <p:spPr>
          <a:xfrm>
            <a:off x="1171851" y="3302491"/>
            <a:ext cx="2947387" cy="2246769"/>
          </a:xfrm>
          <a:prstGeom prst="rect">
            <a:avLst/>
          </a:prstGeom>
          <a:noFill/>
        </p:spPr>
        <p:txBody>
          <a:bodyPr wrap="square" rtlCol="0">
            <a:spAutoFit/>
          </a:bodyPr>
          <a:lstStyle/>
          <a:p>
            <a:r>
              <a:rPr lang="en-CA" sz="2000" dirty="0" smtClean="0"/>
              <a:t>Interpretation for internal structure:  surface ice plates 10-20km thick floating on a deep (perhaps more than 100km) ocean lying over a rocky (warm?) mantle.</a:t>
            </a:r>
            <a:endParaRPr lang="en-CA" sz="2000" dirty="0"/>
          </a:p>
        </p:txBody>
      </p:sp>
      <p:pic>
        <p:nvPicPr>
          <p:cNvPr id="7" name="Picture 6"/>
          <p:cNvPicPr>
            <a:picLocks noChangeAspect="1"/>
          </p:cNvPicPr>
          <p:nvPr/>
        </p:nvPicPr>
        <p:blipFill>
          <a:blip r:embed="rId3"/>
          <a:stretch>
            <a:fillRect/>
          </a:stretch>
        </p:blipFill>
        <p:spPr>
          <a:xfrm>
            <a:off x="5020507" y="2758274"/>
            <a:ext cx="3147795" cy="3172009"/>
          </a:xfrm>
          <a:prstGeom prst="rect">
            <a:avLst/>
          </a:prstGeom>
        </p:spPr>
      </p:pic>
    </p:spTree>
    <p:extLst>
      <p:ext uri="{BB962C8B-B14F-4D97-AF65-F5344CB8AC3E}">
        <p14:creationId xmlns:p14="http://schemas.microsoft.com/office/powerpoint/2010/main" val="211410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Volcanism – Andes Chain</a:t>
            </a:r>
            <a:endParaRPr lang="en-CA" sz="4800" b="1" dirty="0">
              <a:latin typeface="+mn-lt"/>
            </a:endParaRPr>
          </a:p>
        </p:txBody>
      </p:sp>
      <p:sp>
        <p:nvSpPr>
          <p:cNvPr id="4" name="TextBox 3"/>
          <p:cNvSpPr txBox="1"/>
          <p:nvPr/>
        </p:nvSpPr>
        <p:spPr>
          <a:xfrm>
            <a:off x="541866" y="1905001"/>
            <a:ext cx="2937933" cy="4093428"/>
          </a:xfrm>
          <a:prstGeom prst="rect">
            <a:avLst/>
          </a:prstGeom>
          <a:noFill/>
        </p:spPr>
        <p:txBody>
          <a:bodyPr wrap="square" rtlCol="0">
            <a:spAutoFit/>
          </a:bodyPr>
          <a:lstStyle/>
          <a:p>
            <a:r>
              <a:rPr lang="en-CA" sz="2000" dirty="0" smtClean="0"/>
              <a:t>We have seen that lineation of volcanism along subduction margins of continents is indicative of a plate-tectonic process.  Subduction forms </a:t>
            </a:r>
            <a:r>
              <a:rPr lang="en-CA" sz="2000" dirty="0" err="1" smtClean="0"/>
              <a:t>strato</a:t>
            </a:r>
            <a:r>
              <a:rPr lang="en-CA" sz="2000" dirty="0" smtClean="0"/>
              <a:t>-volcanoes that are “felsic” (low in silica, Si0</a:t>
            </a:r>
            <a:r>
              <a:rPr lang="en-CA" sz="2000" baseline="-25000" dirty="0" smtClean="0"/>
              <a:t>2</a:t>
            </a:r>
            <a:r>
              <a:rPr lang="en-CA" sz="2000" dirty="0" smtClean="0"/>
              <a:t>) in their effusive eruptions of tephra and lavas that form the mountains.</a:t>
            </a:r>
          </a:p>
          <a:p>
            <a:endParaRPr lang="en-CA" sz="2000" dirty="0"/>
          </a:p>
        </p:txBody>
      </p:sp>
      <p:pic>
        <p:nvPicPr>
          <p:cNvPr id="5" name="Picture 4"/>
          <p:cNvPicPr>
            <a:picLocks noChangeAspect="1"/>
          </p:cNvPicPr>
          <p:nvPr/>
        </p:nvPicPr>
        <p:blipFill>
          <a:blip r:embed="rId2"/>
          <a:stretch>
            <a:fillRect/>
          </a:stretch>
        </p:blipFill>
        <p:spPr>
          <a:xfrm>
            <a:off x="4538134" y="2006598"/>
            <a:ext cx="3920067" cy="3920067"/>
          </a:xfrm>
          <a:prstGeom prst="rect">
            <a:avLst/>
          </a:prstGeom>
        </p:spPr>
      </p:pic>
      <p:pic>
        <p:nvPicPr>
          <p:cNvPr id="14" name="Picture 13"/>
          <p:cNvPicPr>
            <a:picLocks noChangeAspect="1"/>
          </p:cNvPicPr>
          <p:nvPr/>
        </p:nvPicPr>
        <p:blipFill>
          <a:blip r:embed="rId3"/>
          <a:stretch>
            <a:fillRect/>
          </a:stretch>
        </p:blipFill>
        <p:spPr>
          <a:xfrm>
            <a:off x="3962399" y="2302933"/>
            <a:ext cx="4800000" cy="3600000"/>
          </a:xfrm>
          <a:prstGeom prst="rect">
            <a:avLst/>
          </a:prstGeom>
        </p:spPr>
      </p:pic>
      <p:sp>
        <p:nvSpPr>
          <p:cNvPr id="17" name="Rectangle 16"/>
          <p:cNvSpPr/>
          <p:nvPr/>
        </p:nvSpPr>
        <p:spPr>
          <a:xfrm>
            <a:off x="4267200" y="6069170"/>
            <a:ext cx="4572000" cy="338554"/>
          </a:xfrm>
          <a:prstGeom prst="rect">
            <a:avLst/>
          </a:prstGeom>
        </p:spPr>
        <p:txBody>
          <a:bodyPr>
            <a:spAutoFit/>
          </a:bodyPr>
          <a:lstStyle/>
          <a:p>
            <a:r>
              <a:rPr lang="en-CA" sz="1600" b="1" dirty="0">
                <a:hlinkClick r:id="rId4"/>
              </a:rPr>
              <a:t>https://en.wikipedia.org/wiki/Villarrica_(volcano)</a:t>
            </a:r>
            <a:endParaRPr lang="en-CA" sz="1600" b="1" dirty="0"/>
          </a:p>
        </p:txBody>
      </p:sp>
      <p:sp>
        <p:nvSpPr>
          <p:cNvPr id="18" name="TextBox 17"/>
          <p:cNvSpPr txBox="1"/>
          <p:nvPr/>
        </p:nvSpPr>
        <p:spPr>
          <a:xfrm>
            <a:off x="6349999" y="5334000"/>
            <a:ext cx="2607733" cy="369332"/>
          </a:xfrm>
          <a:prstGeom prst="rect">
            <a:avLst/>
          </a:prstGeom>
          <a:noFill/>
        </p:spPr>
        <p:txBody>
          <a:bodyPr wrap="square" rtlCol="0">
            <a:spAutoFit/>
          </a:bodyPr>
          <a:lstStyle/>
          <a:p>
            <a:r>
              <a:rPr lang="en-CA" dirty="0" err="1" smtClean="0">
                <a:solidFill>
                  <a:srgbClr val="FF0000"/>
                </a:solidFill>
              </a:rPr>
              <a:t>Villarrica</a:t>
            </a:r>
            <a:r>
              <a:rPr lang="en-CA" dirty="0" smtClean="0">
                <a:solidFill>
                  <a:srgbClr val="FF0000"/>
                </a:solidFill>
              </a:rPr>
              <a:t> volcano, Chile</a:t>
            </a:r>
            <a:endParaRPr lang="en-CA" dirty="0">
              <a:solidFill>
                <a:srgbClr val="FF0000"/>
              </a:solidFill>
            </a:endParaRPr>
          </a:p>
        </p:txBody>
      </p:sp>
    </p:spTree>
    <p:extLst>
      <p:ext uri="{BB962C8B-B14F-4D97-AF65-F5344CB8AC3E}">
        <p14:creationId xmlns:p14="http://schemas.microsoft.com/office/powerpoint/2010/main" val="29043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dirty="0" smtClean="0">
                <a:latin typeface="+mn-lt"/>
              </a:rPr>
              <a:t>Digital Tectonic Activity Map</a:t>
            </a:r>
            <a:endParaRPr lang="en-CA" sz="4800" dirty="0">
              <a:latin typeface="+mn-lt"/>
            </a:endParaRPr>
          </a:p>
        </p:txBody>
      </p:sp>
      <p:pic>
        <p:nvPicPr>
          <p:cNvPr id="4" name="Content Placeholder 3"/>
          <p:cNvPicPr>
            <a:picLocks noGrp="1" noChangeAspect="1"/>
          </p:cNvPicPr>
          <p:nvPr>
            <p:ph idx="1"/>
          </p:nvPr>
        </p:nvPicPr>
        <p:blipFill>
          <a:blip r:embed="rId2"/>
          <a:stretch>
            <a:fillRect/>
          </a:stretch>
        </p:blipFill>
        <p:spPr>
          <a:xfrm>
            <a:off x="616333" y="1764665"/>
            <a:ext cx="7833907" cy="4932000"/>
          </a:xfrm>
          <a:prstGeom prst="rect">
            <a:avLst/>
          </a:prstGeom>
        </p:spPr>
      </p:pic>
    </p:spTree>
    <p:extLst>
      <p:ext uri="{BB962C8B-B14F-4D97-AF65-F5344CB8AC3E}">
        <p14:creationId xmlns:p14="http://schemas.microsoft.com/office/powerpoint/2010/main" val="17552146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Volcanism – Japan Arc</a:t>
            </a:r>
            <a:endParaRPr lang="en-CA" sz="4800" b="1" dirty="0">
              <a:latin typeface="+mn-lt"/>
            </a:endParaRPr>
          </a:p>
        </p:txBody>
      </p:sp>
      <p:sp>
        <p:nvSpPr>
          <p:cNvPr id="4" name="TextBox 3"/>
          <p:cNvSpPr txBox="1"/>
          <p:nvPr/>
        </p:nvSpPr>
        <p:spPr>
          <a:xfrm>
            <a:off x="621765" y="2739502"/>
            <a:ext cx="2937933" cy="2246769"/>
          </a:xfrm>
          <a:prstGeom prst="rect">
            <a:avLst/>
          </a:prstGeom>
          <a:noFill/>
        </p:spPr>
        <p:txBody>
          <a:bodyPr wrap="square" rtlCol="0">
            <a:spAutoFit/>
          </a:bodyPr>
          <a:lstStyle/>
          <a:p>
            <a:r>
              <a:rPr lang="en-CA" sz="2000" dirty="0" smtClean="0"/>
              <a:t>We have also seen that linear island arcs of volcanism form where an oceanic plate </a:t>
            </a:r>
            <a:r>
              <a:rPr lang="en-CA" sz="2000" dirty="0" err="1" smtClean="0"/>
              <a:t>subducts</a:t>
            </a:r>
            <a:r>
              <a:rPr lang="en-CA" sz="2000" dirty="0" smtClean="0"/>
              <a:t> under another oceanic lithospheric plate.</a:t>
            </a:r>
          </a:p>
          <a:p>
            <a:endParaRPr lang="en-CA"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0761" y="1866450"/>
            <a:ext cx="4197011" cy="4406087"/>
          </a:xfrm>
          <a:prstGeom prst="rect">
            <a:avLst/>
          </a:prstGeom>
        </p:spPr>
      </p:pic>
      <p:sp>
        <p:nvSpPr>
          <p:cNvPr id="6" name="TextBox 5"/>
          <p:cNvSpPr txBox="1"/>
          <p:nvPr/>
        </p:nvSpPr>
        <p:spPr>
          <a:xfrm>
            <a:off x="7625919" y="5868140"/>
            <a:ext cx="1154098" cy="307777"/>
          </a:xfrm>
          <a:prstGeom prst="rect">
            <a:avLst/>
          </a:prstGeom>
          <a:noFill/>
        </p:spPr>
        <p:txBody>
          <a:bodyPr wrap="square" rtlCol="0">
            <a:spAutoFit/>
          </a:bodyPr>
          <a:lstStyle/>
          <a:p>
            <a:r>
              <a:rPr lang="en-CA" sz="1400" dirty="0" smtClean="0">
                <a:solidFill>
                  <a:srgbClr val="FF0000"/>
                </a:solidFill>
              </a:rPr>
              <a:t>Google Maps</a:t>
            </a:r>
            <a:endParaRPr lang="en-CA" sz="1400" dirty="0">
              <a:solidFill>
                <a:srgbClr val="FF0000"/>
              </a:solidFill>
            </a:endParaRPr>
          </a:p>
        </p:txBody>
      </p:sp>
      <p:pic>
        <p:nvPicPr>
          <p:cNvPr id="7" name="Picture 6"/>
          <p:cNvPicPr>
            <a:picLocks noChangeAspect="1"/>
          </p:cNvPicPr>
          <p:nvPr/>
        </p:nvPicPr>
        <p:blipFill>
          <a:blip r:embed="rId3"/>
          <a:stretch>
            <a:fillRect/>
          </a:stretch>
        </p:blipFill>
        <p:spPr>
          <a:xfrm>
            <a:off x="3396818" y="2360489"/>
            <a:ext cx="5669059" cy="3543162"/>
          </a:xfrm>
          <a:prstGeom prst="rect">
            <a:avLst/>
          </a:prstGeom>
        </p:spPr>
      </p:pic>
      <p:sp>
        <p:nvSpPr>
          <p:cNvPr id="8" name="TextBox 7"/>
          <p:cNvSpPr txBox="1"/>
          <p:nvPr/>
        </p:nvSpPr>
        <p:spPr>
          <a:xfrm>
            <a:off x="3657601" y="2556770"/>
            <a:ext cx="1313895" cy="338554"/>
          </a:xfrm>
          <a:prstGeom prst="rect">
            <a:avLst/>
          </a:prstGeom>
          <a:noFill/>
        </p:spPr>
        <p:txBody>
          <a:bodyPr wrap="square" rtlCol="0">
            <a:spAutoFit/>
          </a:bodyPr>
          <a:lstStyle/>
          <a:p>
            <a:r>
              <a:rPr lang="en-CA" sz="1600" dirty="0" smtClean="0">
                <a:solidFill>
                  <a:srgbClr val="FF0000"/>
                </a:solidFill>
              </a:rPr>
              <a:t>Mount Fuji</a:t>
            </a:r>
            <a:endParaRPr lang="en-CA" sz="1600" dirty="0">
              <a:solidFill>
                <a:srgbClr val="FF0000"/>
              </a:solidFill>
            </a:endParaRPr>
          </a:p>
        </p:txBody>
      </p:sp>
      <p:sp>
        <p:nvSpPr>
          <p:cNvPr id="9" name="Rectangle 8"/>
          <p:cNvSpPr/>
          <p:nvPr/>
        </p:nvSpPr>
        <p:spPr>
          <a:xfrm>
            <a:off x="4709604" y="6426084"/>
            <a:ext cx="3777448" cy="338554"/>
          </a:xfrm>
          <a:prstGeom prst="rect">
            <a:avLst/>
          </a:prstGeom>
        </p:spPr>
        <p:txBody>
          <a:bodyPr wrap="square">
            <a:spAutoFit/>
          </a:bodyPr>
          <a:lstStyle/>
          <a:p>
            <a:r>
              <a:rPr lang="en-CA" sz="1600" b="1" dirty="0">
                <a:solidFill>
                  <a:srgbClr val="FF0000"/>
                </a:solidFill>
                <a:hlinkClick r:id="rId4"/>
              </a:rPr>
              <a:t>https://en.wikipedia.org/wiki/Mount_Fuji</a:t>
            </a:r>
            <a:endParaRPr lang="en-CA" sz="1600" b="1" dirty="0">
              <a:solidFill>
                <a:srgbClr val="FF0000"/>
              </a:solidFill>
            </a:endParaRPr>
          </a:p>
        </p:txBody>
      </p:sp>
    </p:spTree>
    <p:extLst>
      <p:ext uri="{BB962C8B-B14F-4D97-AF65-F5344CB8AC3E}">
        <p14:creationId xmlns:p14="http://schemas.microsoft.com/office/powerpoint/2010/main" val="16422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895" y="400637"/>
            <a:ext cx="7886700" cy="1325563"/>
          </a:xfrm>
        </p:spPr>
        <p:txBody>
          <a:bodyPr>
            <a:normAutofit/>
          </a:bodyPr>
          <a:lstStyle/>
          <a:p>
            <a:pPr algn="ctr"/>
            <a:r>
              <a:rPr lang="en-CA" sz="4800" b="1" dirty="0" smtClean="0">
                <a:latin typeface="+mn-lt"/>
              </a:rPr>
              <a:t>Hawaiian Chain</a:t>
            </a:r>
            <a:endParaRPr lang="en-CA" sz="4800" b="1" dirty="0">
              <a:latin typeface="+mn-lt"/>
            </a:endParaRPr>
          </a:p>
        </p:txBody>
      </p:sp>
      <p:sp>
        <p:nvSpPr>
          <p:cNvPr id="4" name="TextBox 3"/>
          <p:cNvSpPr txBox="1"/>
          <p:nvPr/>
        </p:nvSpPr>
        <p:spPr>
          <a:xfrm>
            <a:off x="443884" y="1935332"/>
            <a:ext cx="2858610" cy="4093428"/>
          </a:xfrm>
          <a:prstGeom prst="rect">
            <a:avLst/>
          </a:prstGeom>
          <a:noFill/>
        </p:spPr>
        <p:txBody>
          <a:bodyPr wrap="square" rtlCol="0">
            <a:spAutoFit/>
          </a:bodyPr>
          <a:lstStyle/>
          <a:p>
            <a:r>
              <a:rPr lang="en-CA" sz="2000" dirty="0" smtClean="0"/>
              <a:t>We have also seen where chains of volcanoes form as the lithosphere moves across what appears as an eruptive hotspot that penetrates to the surface.</a:t>
            </a:r>
          </a:p>
          <a:p>
            <a:endParaRPr lang="en-CA" sz="2000" dirty="0"/>
          </a:p>
          <a:p>
            <a:r>
              <a:rPr lang="en-CA" sz="2000" dirty="0" smtClean="0"/>
              <a:t>The Hawaiian volcanism is basaltic, low viscosity, low in SiO</a:t>
            </a:r>
            <a:r>
              <a:rPr lang="en-CA" sz="2000" baseline="-25000" dirty="0" smtClean="0"/>
              <a:t>2</a:t>
            </a:r>
            <a:r>
              <a:rPr lang="en-CA" sz="2000" dirty="0" smtClean="0"/>
              <a:t> and so flows easily on low-angle slopes of </a:t>
            </a:r>
            <a:r>
              <a:rPr lang="en-CA" sz="2000" b="1" i="1" dirty="0" smtClean="0"/>
              <a:t>shield volcanoes</a:t>
            </a:r>
            <a:r>
              <a:rPr lang="en-CA" dirty="0" smtClean="0"/>
              <a:t>.</a:t>
            </a:r>
            <a:endParaRPr lang="en-CA"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4536" y="2017298"/>
            <a:ext cx="5566299" cy="3750682"/>
          </a:xfrm>
          <a:prstGeom prst="rect">
            <a:avLst/>
          </a:prstGeom>
        </p:spPr>
      </p:pic>
      <p:sp>
        <p:nvSpPr>
          <p:cNvPr id="6" name="TextBox 5"/>
          <p:cNvSpPr txBox="1"/>
          <p:nvPr/>
        </p:nvSpPr>
        <p:spPr>
          <a:xfrm>
            <a:off x="7901126" y="5459767"/>
            <a:ext cx="1242874" cy="307777"/>
          </a:xfrm>
          <a:prstGeom prst="rect">
            <a:avLst/>
          </a:prstGeom>
          <a:noFill/>
        </p:spPr>
        <p:txBody>
          <a:bodyPr wrap="square" rtlCol="0">
            <a:spAutoFit/>
          </a:bodyPr>
          <a:lstStyle/>
          <a:p>
            <a:r>
              <a:rPr lang="en-CA" sz="1400" dirty="0" smtClean="0">
                <a:solidFill>
                  <a:srgbClr val="FF0000"/>
                </a:solidFill>
              </a:rPr>
              <a:t>Google Maps</a:t>
            </a:r>
            <a:endParaRPr lang="en-CA" sz="1400" dirty="0">
              <a:solidFill>
                <a:srgbClr val="FF0000"/>
              </a:solidFill>
            </a:endParaRPr>
          </a:p>
        </p:txBody>
      </p:sp>
      <p:pic>
        <p:nvPicPr>
          <p:cNvPr id="7" name="Picture 6"/>
          <p:cNvPicPr>
            <a:picLocks noChangeAspect="1"/>
          </p:cNvPicPr>
          <p:nvPr/>
        </p:nvPicPr>
        <p:blipFill>
          <a:blip r:embed="rId3"/>
          <a:stretch>
            <a:fillRect/>
          </a:stretch>
        </p:blipFill>
        <p:spPr>
          <a:xfrm>
            <a:off x="3448233" y="1946983"/>
            <a:ext cx="5571479" cy="4178609"/>
          </a:xfrm>
          <a:prstGeom prst="rect">
            <a:avLst/>
          </a:prstGeom>
        </p:spPr>
      </p:pic>
      <p:sp>
        <p:nvSpPr>
          <p:cNvPr id="8" name="TextBox 7"/>
          <p:cNvSpPr txBox="1"/>
          <p:nvPr/>
        </p:nvSpPr>
        <p:spPr>
          <a:xfrm>
            <a:off x="3622090" y="2121763"/>
            <a:ext cx="1873188" cy="338554"/>
          </a:xfrm>
          <a:prstGeom prst="rect">
            <a:avLst/>
          </a:prstGeom>
          <a:noFill/>
        </p:spPr>
        <p:txBody>
          <a:bodyPr wrap="square" rtlCol="0">
            <a:spAutoFit/>
          </a:bodyPr>
          <a:lstStyle/>
          <a:p>
            <a:r>
              <a:rPr lang="en-CA" sz="1600" dirty="0" smtClean="0">
                <a:solidFill>
                  <a:srgbClr val="FF0000"/>
                </a:solidFill>
              </a:rPr>
              <a:t>Mauna Loa, Hawaii</a:t>
            </a:r>
            <a:endParaRPr lang="en-CA" sz="1600" dirty="0">
              <a:solidFill>
                <a:srgbClr val="FF0000"/>
              </a:solidFill>
            </a:endParaRPr>
          </a:p>
        </p:txBody>
      </p:sp>
      <p:sp>
        <p:nvSpPr>
          <p:cNvPr id="9" name="Rectangle 8"/>
          <p:cNvSpPr/>
          <p:nvPr/>
        </p:nvSpPr>
        <p:spPr>
          <a:xfrm>
            <a:off x="4462921" y="6289374"/>
            <a:ext cx="3805337" cy="338554"/>
          </a:xfrm>
          <a:prstGeom prst="rect">
            <a:avLst/>
          </a:prstGeom>
        </p:spPr>
        <p:txBody>
          <a:bodyPr wrap="none">
            <a:spAutoFit/>
          </a:bodyPr>
          <a:lstStyle/>
          <a:p>
            <a:r>
              <a:rPr lang="en-CA" sz="1600" b="1" dirty="0">
                <a:hlinkClick r:id="rId4"/>
              </a:rPr>
              <a:t>https://en.wikipedia.org/wiki/Mauna_Loa</a:t>
            </a:r>
            <a:endParaRPr lang="en-CA" sz="1600" b="1" dirty="0"/>
          </a:p>
        </p:txBody>
      </p:sp>
      <p:pic>
        <p:nvPicPr>
          <p:cNvPr id="10" name="Picture 9"/>
          <p:cNvPicPr>
            <a:picLocks/>
          </p:cNvPicPr>
          <p:nvPr/>
        </p:nvPicPr>
        <p:blipFill>
          <a:blip r:embed="rId5"/>
          <a:stretch>
            <a:fillRect/>
          </a:stretch>
        </p:blipFill>
        <p:spPr>
          <a:xfrm>
            <a:off x="355106" y="1562470"/>
            <a:ext cx="8687733" cy="5234065"/>
          </a:xfrm>
          <a:prstGeom prst="rect">
            <a:avLst/>
          </a:prstGeom>
        </p:spPr>
      </p:pic>
    </p:spTree>
    <p:extLst>
      <p:ext uri="{BB962C8B-B14F-4D97-AF65-F5344CB8AC3E}">
        <p14:creationId xmlns:p14="http://schemas.microsoft.com/office/powerpoint/2010/main" val="275590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384" y="160939"/>
            <a:ext cx="7886700" cy="1325563"/>
          </a:xfrm>
        </p:spPr>
        <p:txBody>
          <a:bodyPr>
            <a:normAutofit/>
          </a:bodyPr>
          <a:lstStyle/>
          <a:p>
            <a:pPr algn="ctr"/>
            <a:r>
              <a:rPr lang="en-CA" sz="4800" b="1" dirty="0" smtClean="0">
                <a:latin typeface="+mn-lt"/>
              </a:rPr>
              <a:t>Active Volcanism</a:t>
            </a:r>
            <a:endParaRPr lang="en-CA" sz="4800" b="1" dirty="0">
              <a:latin typeface="+mn-lt"/>
            </a:endParaRPr>
          </a:p>
        </p:txBody>
      </p:sp>
      <p:sp>
        <p:nvSpPr>
          <p:cNvPr id="4" name="TextBox 3"/>
          <p:cNvSpPr txBox="1"/>
          <p:nvPr/>
        </p:nvSpPr>
        <p:spPr>
          <a:xfrm>
            <a:off x="266330" y="1296140"/>
            <a:ext cx="8700117" cy="5339923"/>
          </a:xfrm>
          <a:prstGeom prst="rect">
            <a:avLst/>
          </a:prstGeom>
          <a:noFill/>
        </p:spPr>
        <p:txBody>
          <a:bodyPr wrap="square" rtlCol="0">
            <a:spAutoFit/>
          </a:bodyPr>
          <a:lstStyle/>
          <a:p>
            <a:pPr>
              <a:spcAft>
                <a:spcPts val="600"/>
              </a:spcAft>
            </a:pPr>
            <a:r>
              <a:rPr lang="en-CA" sz="2100" b="1" dirty="0" smtClean="0"/>
              <a:t>We have seen that several bodies in the Solar System are volcanically active:</a:t>
            </a:r>
          </a:p>
          <a:p>
            <a:pPr marL="285750" indent="-285750">
              <a:spcAft>
                <a:spcPts val="600"/>
              </a:spcAft>
              <a:buFont typeface="Arial" panose="020B0604020202020204" pitchFamily="34" charset="0"/>
              <a:buChar char="•"/>
            </a:pPr>
            <a:r>
              <a:rPr lang="en-CA" sz="2000" b="1" u="sng" dirty="0" smtClean="0"/>
              <a:t>Io:</a:t>
            </a:r>
            <a:r>
              <a:rPr lang="en-CA" sz="2000" dirty="0" smtClean="0"/>
              <a:t>  The most volcanically active body in our Solar System.  Explosive outflows </a:t>
            </a:r>
            <a:r>
              <a:rPr lang="en-CA" sz="2000" b="1" dirty="0" smtClean="0"/>
              <a:t>of sulfurous materials and rock magma erupt from as many as 40 volcanoes </a:t>
            </a:r>
            <a:r>
              <a:rPr lang="en-CA" sz="2000" dirty="0" smtClean="0"/>
              <a:t>on Io at present.  Magmas have been radiant temperature measured to be hotter than the basaltic magmas of Hawaii.</a:t>
            </a:r>
          </a:p>
          <a:p>
            <a:pPr marL="285750" indent="-285750">
              <a:spcAft>
                <a:spcPts val="600"/>
              </a:spcAft>
              <a:buFont typeface="Arial" panose="020B0604020202020204" pitchFamily="34" charset="0"/>
              <a:buChar char="•"/>
            </a:pPr>
            <a:r>
              <a:rPr lang="en-CA" sz="2000" b="1" u="sng" dirty="0" smtClean="0"/>
              <a:t>Enceladus:</a:t>
            </a:r>
            <a:r>
              <a:rPr lang="en-CA" sz="2000" dirty="0" smtClean="0"/>
              <a:t>  Fissures in this small moon’s southern hemisphere allow </a:t>
            </a:r>
            <a:r>
              <a:rPr lang="en-CA" sz="2000" b="1" dirty="0" smtClean="0"/>
              <a:t>eruptions, geysers, of water</a:t>
            </a:r>
            <a:r>
              <a:rPr lang="en-CA" sz="2000" dirty="0" smtClean="0"/>
              <a:t>.</a:t>
            </a:r>
          </a:p>
          <a:p>
            <a:pPr marL="285750" indent="-285750">
              <a:spcAft>
                <a:spcPts val="600"/>
              </a:spcAft>
              <a:buFont typeface="Arial" panose="020B0604020202020204" pitchFamily="34" charset="0"/>
              <a:buChar char="•"/>
            </a:pPr>
            <a:r>
              <a:rPr lang="en-CA" sz="2000" b="1" u="sng" dirty="0" smtClean="0"/>
              <a:t>Titan:</a:t>
            </a:r>
            <a:r>
              <a:rPr lang="en-CA" sz="2000" dirty="0" smtClean="0"/>
              <a:t>  With its surface of water-ice rocks being eroded by channelled rivers of methane-ethane, the moon is, at least, </a:t>
            </a:r>
            <a:r>
              <a:rPr lang="en-CA" sz="2000" dirty="0" err="1" smtClean="0"/>
              <a:t>climatalogically</a:t>
            </a:r>
            <a:r>
              <a:rPr lang="en-CA" sz="2000" dirty="0" smtClean="0"/>
              <a:t> active.  There are indications that </a:t>
            </a:r>
            <a:r>
              <a:rPr lang="en-CA" sz="2000" b="1" dirty="0" smtClean="0"/>
              <a:t>methane-ethane is also erupted in geysers </a:t>
            </a:r>
            <a:r>
              <a:rPr lang="en-CA" sz="2000" dirty="0" smtClean="0"/>
              <a:t>from the surface.</a:t>
            </a:r>
          </a:p>
          <a:p>
            <a:pPr marL="285750" indent="-285750">
              <a:spcAft>
                <a:spcPts val="600"/>
              </a:spcAft>
              <a:buFont typeface="Arial" panose="020B0604020202020204" pitchFamily="34" charset="0"/>
              <a:buChar char="•"/>
            </a:pPr>
            <a:r>
              <a:rPr lang="en-CA" sz="2000" b="1" u="sng" dirty="0" smtClean="0"/>
              <a:t>Triton:</a:t>
            </a:r>
            <a:r>
              <a:rPr lang="en-CA" sz="2000" dirty="0" smtClean="0"/>
              <a:t>  This  moon of Neptune is much larger and more massive than Pluto.  Orbiting Neptune in a direction opposing Neptune’s rotation suggests that it is a captured Kuiper object.  </a:t>
            </a:r>
            <a:r>
              <a:rPr lang="en-CA" sz="2000" b="1" dirty="0" smtClean="0"/>
              <a:t>Eruptions of geysers of liquid nitrogen </a:t>
            </a:r>
            <a:r>
              <a:rPr lang="en-CA" sz="2000" dirty="0" smtClean="0"/>
              <a:t>were observed by Voyager in 1989.   They are interpreted as sub-ice (probably water ice) volumes of liquid nitrogen being heated by the faint Sun penetrating the ice to </a:t>
            </a:r>
            <a:r>
              <a:rPr lang="en-CA" sz="2000" dirty="0" err="1" smtClean="0"/>
              <a:t>vapourization</a:t>
            </a:r>
            <a:r>
              <a:rPr lang="en-CA" sz="2000" dirty="0" smtClean="0"/>
              <a:t>.  Liquid-to-vapour nitrogen temperature is about 80 K. </a:t>
            </a:r>
            <a:endParaRPr lang="en-CA" sz="2000" dirty="0"/>
          </a:p>
        </p:txBody>
      </p:sp>
    </p:spTree>
    <p:extLst>
      <p:ext uri="{BB962C8B-B14F-4D97-AF65-F5344CB8AC3E}">
        <p14:creationId xmlns:p14="http://schemas.microsoft.com/office/powerpoint/2010/main" val="16904035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800" b="1" dirty="0" smtClean="0">
                <a:latin typeface="+mn-lt"/>
              </a:rPr>
              <a:t>Volcanic chains?</a:t>
            </a:r>
            <a:endParaRPr lang="en-CA" sz="4800" b="1" dirty="0">
              <a:latin typeface="+mn-lt"/>
            </a:endParaRPr>
          </a:p>
        </p:txBody>
      </p:sp>
      <p:sp>
        <p:nvSpPr>
          <p:cNvPr id="4" name="Rectangle 3"/>
          <p:cNvSpPr/>
          <p:nvPr/>
        </p:nvSpPr>
        <p:spPr>
          <a:xfrm>
            <a:off x="390144" y="1690634"/>
            <a:ext cx="8753856" cy="830997"/>
          </a:xfrm>
          <a:prstGeom prst="rect">
            <a:avLst/>
          </a:prstGeom>
        </p:spPr>
        <p:txBody>
          <a:bodyPr wrap="square">
            <a:spAutoFit/>
          </a:bodyPr>
          <a:lstStyle/>
          <a:p>
            <a:pPr>
              <a:spcAft>
                <a:spcPts val="600"/>
              </a:spcAft>
            </a:pPr>
            <a:r>
              <a:rPr lang="en-CA" sz="2400" b="1" dirty="0"/>
              <a:t>Do we see chains of volcanoes indicative of plate </a:t>
            </a:r>
            <a:r>
              <a:rPr lang="en-CA" sz="2400" b="1" dirty="0" smtClean="0"/>
              <a:t>motions even possibly active on </a:t>
            </a:r>
            <a:r>
              <a:rPr lang="en-CA" sz="2400" b="1" dirty="0"/>
              <a:t>other planets or moons</a:t>
            </a:r>
            <a:r>
              <a:rPr lang="en-CA" sz="2400" b="1" dirty="0" smtClean="0"/>
              <a:t>?</a:t>
            </a:r>
            <a:endParaRPr lang="en-CA" sz="2400" b="1" dirty="0"/>
          </a:p>
        </p:txBody>
      </p:sp>
      <p:pic>
        <p:nvPicPr>
          <p:cNvPr id="5" name="Picture 4"/>
          <p:cNvPicPr>
            <a:picLocks noChangeAspect="1"/>
          </p:cNvPicPr>
          <p:nvPr/>
        </p:nvPicPr>
        <p:blipFill rotWithShape="1">
          <a:blip r:embed="rId2"/>
          <a:srcRect t="-6" b="54441"/>
          <a:stretch/>
        </p:blipFill>
        <p:spPr>
          <a:xfrm>
            <a:off x="695755" y="2932827"/>
            <a:ext cx="3473083" cy="2500307"/>
          </a:xfrm>
          <a:prstGeom prst="rect">
            <a:avLst/>
          </a:prstGeom>
        </p:spPr>
      </p:pic>
      <p:pic>
        <p:nvPicPr>
          <p:cNvPr id="6" name="Picture 5"/>
          <p:cNvPicPr>
            <a:picLocks noChangeAspect="1"/>
          </p:cNvPicPr>
          <p:nvPr/>
        </p:nvPicPr>
        <p:blipFill rotWithShape="1">
          <a:blip r:embed="rId2"/>
          <a:srcRect t="54851" b="621"/>
          <a:stretch/>
        </p:blipFill>
        <p:spPr>
          <a:xfrm>
            <a:off x="4825813" y="3906175"/>
            <a:ext cx="3541686" cy="2491747"/>
          </a:xfrm>
          <a:prstGeom prst="rect">
            <a:avLst/>
          </a:prstGeom>
        </p:spPr>
      </p:pic>
      <p:sp>
        <p:nvSpPr>
          <p:cNvPr id="7" name="Rectangle 6"/>
          <p:cNvSpPr/>
          <p:nvPr/>
        </p:nvSpPr>
        <p:spPr>
          <a:xfrm>
            <a:off x="5369254" y="3483794"/>
            <a:ext cx="2687172" cy="369332"/>
          </a:xfrm>
          <a:prstGeom prst="rect">
            <a:avLst/>
          </a:prstGeom>
        </p:spPr>
        <p:txBody>
          <a:bodyPr wrap="square">
            <a:spAutoFit/>
          </a:bodyPr>
          <a:lstStyle/>
          <a:p>
            <a:r>
              <a:rPr lang="en-CA" dirty="0"/>
              <a:t>Artemis </a:t>
            </a:r>
            <a:r>
              <a:rPr lang="en-CA" dirty="0" smtClean="0"/>
              <a:t>Corona, Venus</a:t>
            </a:r>
            <a:endParaRPr lang="en-CA" dirty="0"/>
          </a:p>
        </p:txBody>
      </p:sp>
      <p:sp>
        <p:nvSpPr>
          <p:cNvPr id="8" name="Rectangle 7"/>
          <p:cNvSpPr/>
          <p:nvPr/>
        </p:nvSpPr>
        <p:spPr>
          <a:xfrm>
            <a:off x="1165153" y="5501274"/>
            <a:ext cx="2619694" cy="369332"/>
          </a:xfrm>
          <a:prstGeom prst="rect">
            <a:avLst/>
          </a:prstGeom>
        </p:spPr>
        <p:txBody>
          <a:bodyPr wrap="square">
            <a:spAutoFit/>
          </a:bodyPr>
          <a:lstStyle/>
          <a:p>
            <a:r>
              <a:rPr lang="en-CA" dirty="0"/>
              <a:t>Aleutian </a:t>
            </a:r>
            <a:r>
              <a:rPr lang="en-CA" dirty="0" smtClean="0"/>
              <a:t>Trench, Earth</a:t>
            </a:r>
            <a:endParaRPr lang="en-CA" dirty="0"/>
          </a:p>
        </p:txBody>
      </p:sp>
      <p:sp>
        <p:nvSpPr>
          <p:cNvPr id="9" name="Rectangle 8"/>
          <p:cNvSpPr/>
          <p:nvPr/>
        </p:nvSpPr>
        <p:spPr>
          <a:xfrm>
            <a:off x="1200912" y="6488668"/>
            <a:ext cx="6894576" cy="369332"/>
          </a:xfrm>
          <a:prstGeom prst="rect">
            <a:avLst/>
          </a:prstGeom>
        </p:spPr>
        <p:txBody>
          <a:bodyPr wrap="square">
            <a:spAutoFit/>
          </a:bodyPr>
          <a:lstStyle/>
          <a:p>
            <a:r>
              <a:rPr lang="en-CA" dirty="0">
                <a:hlinkClick r:id="rId3"/>
              </a:rPr>
              <a:t>https://pubs.usgs.gov/gip/dynamic/unanswered.html#anchor19928310</a:t>
            </a:r>
            <a:endParaRPr lang="en-CA" dirty="0"/>
          </a:p>
        </p:txBody>
      </p:sp>
    </p:spTree>
    <p:extLst>
      <p:ext uri="{BB962C8B-B14F-4D97-AF65-F5344CB8AC3E}">
        <p14:creationId xmlns:p14="http://schemas.microsoft.com/office/powerpoint/2010/main" val="30609917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528" y="231961"/>
            <a:ext cx="7886700" cy="1325563"/>
          </a:xfrm>
        </p:spPr>
        <p:txBody>
          <a:bodyPr>
            <a:normAutofit/>
          </a:bodyPr>
          <a:lstStyle/>
          <a:p>
            <a:pPr algn="ctr"/>
            <a:r>
              <a:rPr lang="en-CA" sz="4800" b="1" dirty="0" smtClean="0">
                <a:latin typeface="+mn-lt"/>
              </a:rPr>
              <a:t>Past Volcanism</a:t>
            </a:r>
            <a:endParaRPr lang="en-CA" sz="4800" b="1" dirty="0">
              <a:latin typeface="+mn-lt"/>
            </a:endParaRPr>
          </a:p>
        </p:txBody>
      </p:sp>
      <p:sp>
        <p:nvSpPr>
          <p:cNvPr id="4" name="TextBox 3"/>
          <p:cNvSpPr txBox="1"/>
          <p:nvPr/>
        </p:nvSpPr>
        <p:spPr>
          <a:xfrm>
            <a:off x="1100831" y="1757779"/>
            <a:ext cx="7235301" cy="3493264"/>
          </a:xfrm>
          <a:prstGeom prst="rect">
            <a:avLst/>
          </a:prstGeom>
          <a:noFill/>
        </p:spPr>
        <p:txBody>
          <a:bodyPr wrap="square" rtlCol="0">
            <a:spAutoFit/>
          </a:bodyPr>
          <a:lstStyle/>
          <a:p>
            <a:r>
              <a:rPr lang="en-CA" sz="2100" dirty="0" smtClean="0"/>
              <a:t>Large shield volcanic edifices on Mars and Venus, some larger than those on Earth, attest to the geological activity of these planets in their past.</a:t>
            </a:r>
          </a:p>
          <a:p>
            <a:endParaRPr lang="en-CA" dirty="0"/>
          </a:p>
          <a:p>
            <a:r>
              <a:rPr lang="en-CA" sz="2000" b="1" u="sng" dirty="0" smtClean="0"/>
              <a:t>Venus:  </a:t>
            </a:r>
            <a:r>
              <a:rPr lang="en-CA" sz="2000" dirty="0" smtClean="0"/>
              <a:t>Dating the surface by counting of impact craters suggests that Venus completely renewed its surface in a globe-wide flood of lavas between </a:t>
            </a:r>
            <a:r>
              <a:rPr lang="en-CA" sz="2000" b="1" dirty="0" smtClean="0"/>
              <a:t>400My</a:t>
            </a:r>
            <a:r>
              <a:rPr lang="en-CA" sz="2000" dirty="0" smtClean="0"/>
              <a:t> and </a:t>
            </a:r>
            <a:r>
              <a:rPr lang="en-CA" sz="2000" b="1" dirty="0" smtClean="0"/>
              <a:t>700My</a:t>
            </a:r>
            <a:r>
              <a:rPr lang="en-CA" sz="2000" dirty="0" smtClean="0"/>
              <a:t> ago.  The largest volcanoes, </a:t>
            </a:r>
            <a:r>
              <a:rPr lang="en-CA" sz="2000" b="1" dirty="0" smtClean="0">
                <a:hlinkClick r:id="rId2"/>
              </a:rPr>
              <a:t>Maat Mons</a:t>
            </a:r>
            <a:r>
              <a:rPr lang="en-CA" sz="2000" b="1" dirty="0" smtClean="0"/>
              <a:t> </a:t>
            </a:r>
            <a:r>
              <a:rPr lang="en-CA" sz="2000" dirty="0" smtClean="0"/>
              <a:t>and </a:t>
            </a:r>
            <a:r>
              <a:rPr lang="en-CA" sz="2000" b="1" dirty="0" smtClean="0">
                <a:hlinkClick r:id="rId3"/>
              </a:rPr>
              <a:t>Sif Mons </a:t>
            </a:r>
            <a:r>
              <a:rPr lang="en-CA" sz="2000" dirty="0" smtClean="0"/>
              <a:t>are larger than </a:t>
            </a:r>
            <a:r>
              <a:rPr lang="en-CA" sz="2000" b="1" dirty="0" smtClean="0">
                <a:hlinkClick r:id="rId4"/>
              </a:rPr>
              <a:t>Mauna Loa</a:t>
            </a:r>
            <a:r>
              <a:rPr lang="en-CA" sz="2000" dirty="0" smtClean="0">
                <a:hlinkClick r:id="rId4"/>
              </a:rPr>
              <a:t> </a:t>
            </a:r>
            <a:r>
              <a:rPr lang="en-CA" sz="2000" dirty="0" smtClean="0"/>
              <a:t>from its deep water base to peak.  The distribution of volcanoes does not argue for long subduction zones that would be expected of a planet with plate-tectonics.</a:t>
            </a:r>
            <a:endParaRPr lang="en-CA" sz="2000" dirty="0"/>
          </a:p>
        </p:txBody>
      </p:sp>
      <p:sp>
        <p:nvSpPr>
          <p:cNvPr id="5" name="TextBox 4"/>
          <p:cNvSpPr txBox="1"/>
          <p:nvPr/>
        </p:nvSpPr>
        <p:spPr>
          <a:xfrm>
            <a:off x="1079230" y="2982899"/>
            <a:ext cx="3817397" cy="3477875"/>
          </a:xfrm>
          <a:prstGeom prst="rect">
            <a:avLst/>
          </a:prstGeom>
          <a:noFill/>
        </p:spPr>
        <p:txBody>
          <a:bodyPr wrap="square" rtlCol="0">
            <a:spAutoFit/>
          </a:bodyPr>
          <a:lstStyle/>
          <a:p>
            <a:r>
              <a:rPr lang="en-CA" sz="2000" b="1" u="sng" dirty="0" smtClean="0"/>
              <a:t>Mars</a:t>
            </a:r>
            <a:r>
              <a:rPr lang="en-CA" sz="2000" dirty="0" smtClean="0"/>
              <a:t>:  </a:t>
            </a:r>
            <a:r>
              <a:rPr lang="en-CA" sz="2000" b="1" dirty="0" smtClean="0">
                <a:hlinkClick r:id="rId5"/>
              </a:rPr>
              <a:t>Olympus Mons </a:t>
            </a:r>
            <a:r>
              <a:rPr lang="en-CA" sz="2000" dirty="0" smtClean="0"/>
              <a:t>is the largest volcano in the Solar System.  From crater counting of the region of the </a:t>
            </a:r>
            <a:r>
              <a:rPr lang="en-CA" sz="2000" b="1" dirty="0" err="1" smtClean="0"/>
              <a:t>Tharsis</a:t>
            </a:r>
            <a:r>
              <a:rPr lang="en-CA" sz="2000" b="1" dirty="0" smtClean="0"/>
              <a:t> Plain</a:t>
            </a:r>
            <a:r>
              <a:rPr lang="en-CA" sz="2000" dirty="0" smtClean="0"/>
              <a:t>, we guess that it has been inactive for, at least, at least the past </a:t>
            </a:r>
            <a:r>
              <a:rPr lang="en-CA" sz="2000" b="1" dirty="0" smtClean="0"/>
              <a:t>10My</a:t>
            </a:r>
            <a:r>
              <a:rPr lang="en-CA" sz="2000" dirty="0" smtClean="0"/>
              <a:t> and probably for the past </a:t>
            </a:r>
            <a:r>
              <a:rPr lang="en-CA" sz="2000" b="1" dirty="0" smtClean="0"/>
              <a:t>2Gy</a:t>
            </a:r>
            <a:r>
              <a:rPr lang="en-CA" sz="2000" dirty="0" smtClean="0"/>
              <a:t>.  The line of volcanoes, lower left to upper right, </a:t>
            </a:r>
            <a:r>
              <a:rPr lang="en-CA" sz="2000" dirty="0" err="1" smtClean="0"/>
              <a:t>Arsia</a:t>
            </a:r>
            <a:r>
              <a:rPr lang="en-CA" sz="2000" dirty="0" smtClean="0"/>
              <a:t> Mons, </a:t>
            </a:r>
            <a:r>
              <a:rPr lang="en-CA" sz="2000" dirty="0" err="1" smtClean="0"/>
              <a:t>Pavoris</a:t>
            </a:r>
            <a:r>
              <a:rPr lang="en-CA" sz="2000" dirty="0" smtClean="0"/>
              <a:t> Mons and </a:t>
            </a:r>
            <a:r>
              <a:rPr lang="en-CA" sz="2000" dirty="0" err="1" smtClean="0"/>
              <a:t>Ascraceus</a:t>
            </a:r>
            <a:r>
              <a:rPr lang="en-CA" sz="2000" dirty="0" smtClean="0"/>
              <a:t> Mons, all ancient volcanoes. </a:t>
            </a:r>
            <a:endParaRPr lang="en-CA" sz="2000"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3764" y="3042068"/>
            <a:ext cx="3745869" cy="3472065"/>
          </a:xfrm>
          <a:prstGeom prst="rect">
            <a:avLst/>
          </a:prstGeom>
        </p:spPr>
      </p:pic>
    </p:spTree>
    <p:extLst>
      <p:ext uri="{BB962C8B-B14F-4D97-AF65-F5344CB8AC3E}">
        <p14:creationId xmlns:p14="http://schemas.microsoft.com/office/powerpoint/2010/main" val="197453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Tectonic Plate Boundaries</a:t>
            </a:r>
            <a:endParaRPr lang="en-CA" sz="4800" b="1" dirty="0">
              <a:latin typeface="+mn-lt"/>
            </a:endParaRPr>
          </a:p>
        </p:txBody>
      </p:sp>
      <p:sp>
        <p:nvSpPr>
          <p:cNvPr id="4" name="TextBox 3"/>
          <p:cNvSpPr txBox="1"/>
          <p:nvPr/>
        </p:nvSpPr>
        <p:spPr>
          <a:xfrm>
            <a:off x="630315" y="1615737"/>
            <a:ext cx="4598633" cy="4601260"/>
          </a:xfrm>
          <a:prstGeom prst="rect">
            <a:avLst/>
          </a:prstGeom>
          <a:noFill/>
        </p:spPr>
        <p:txBody>
          <a:bodyPr wrap="square" rtlCol="0">
            <a:spAutoFit/>
          </a:bodyPr>
          <a:lstStyle/>
          <a:p>
            <a:r>
              <a:rPr lang="en-CA" sz="2400" b="1" dirty="0"/>
              <a:t>There are four types of plate boundaries: </a:t>
            </a:r>
          </a:p>
          <a:p>
            <a:r>
              <a:rPr lang="en-CA" sz="2000" b="1" u="sng" dirty="0"/>
              <a:t>Divergent boundaries </a:t>
            </a:r>
            <a:r>
              <a:rPr lang="en-CA" sz="2000" dirty="0"/>
              <a:t>-- where new crust is generated as the plates pull away from each other. </a:t>
            </a:r>
          </a:p>
          <a:p>
            <a:pPr>
              <a:spcAft>
                <a:spcPts val="600"/>
              </a:spcAft>
            </a:pPr>
            <a:r>
              <a:rPr lang="en-CA" sz="2000" b="1" u="sng" dirty="0"/>
              <a:t>Convergent boundaries </a:t>
            </a:r>
            <a:r>
              <a:rPr lang="en-CA" sz="2000" dirty="0"/>
              <a:t>-- where crust is destroyed as one plate dives under another. </a:t>
            </a:r>
          </a:p>
          <a:p>
            <a:r>
              <a:rPr lang="en-CA" sz="2000" b="1" u="sng" dirty="0"/>
              <a:t>Transform boundaries </a:t>
            </a:r>
            <a:r>
              <a:rPr lang="en-CA" sz="2000" dirty="0"/>
              <a:t>-- where crust is neither produced nor destroyed as the plates slide horizontally past each other. </a:t>
            </a:r>
          </a:p>
          <a:p>
            <a:r>
              <a:rPr lang="en-CA" sz="2000" b="1" u="sng" dirty="0"/>
              <a:t>Plate boundary zones </a:t>
            </a:r>
            <a:r>
              <a:rPr lang="en-CA" sz="2000" dirty="0"/>
              <a:t>-- broad belts in which boundaries are not well defined and the effects of plate interaction are unclear. </a:t>
            </a:r>
          </a:p>
        </p:txBody>
      </p:sp>
      <p:pic>
        <p:nvPicPr>
          <p:cNvPr id="5" name="Picture 4"/>
          <p:cNvPicPr>
            <a:picLocks noChangeAspect="1"/>
          </p:cNvPicPr>
          <p:nvPr/>
        </p:nvPicPr>
        <p:blipFill>
          <a:blip r:embed="rId2"/>
          <a:stretch>
            <a:fillRect/>
          </a:stretch>
        </p:blipFill>
        <p:spPr>
          <a:xfrm>
            <a:off x="5980959" y="1763280"/>
            <a:ext cx="2115475" cy="4389610"/>
          </a:xfrm>
          <a:prstGeom prst="rect">
            <a:avLst/>
          </a:prstGeom>
        </p:spPr>
      </p:pic>
      <p:pic>
        <p:nvPicPr>
          <p:cNvPr id="6" name="Picture 5"/>
          <p:cNvPicPr>
            <a:picLocks noChangeAspect="1"/>
          </p:cNvPicPr>
          <p:nvPr/>
        </p:nvPicPr>
        <p:blipFill>
          <a:blip r:embed="rId3"/>
          <a:stretch>
            <a:fillRect/>
          </a:stretch>
        </p:blipFill>
        <p:spPr>
          <a:xfrm>
            <a:off x="5586646" y="2095406"/>
            <a:ext cx="3106645" cy="3222317"/>
          </a:xfrm>
          <a:prstGeom prst="rect">
            <a:avLst/>
          </a:prstGeom>
        </p:spPr>
      </p:pic>
      <p:pic>
        <p:nvPicPr>
          <p:cNvPr id="7" name="Picture 6"/>
          <p:cNvPicPr>
            <a:picLocks noChangeAspect="1"/>
          </p:cNvPicPr>
          <p:nvPr/>
        </p:nvPicPr>
        <p:blipFill rotWithShape="1">
          <a:blip r:embed="rId4"/>
          <a:srcRect l="38585" t="3251" r="891" b="776"/>
          <a:stretch/>
        </p:blipFill>
        <p:spPr>
          <a:xfrm>
            <a:off x="5968311" y="1719121"/>
            <a:ext cx="2926101" cy="4113507"/>
          </a:xfrm>
          <a:prstGeom prst="rect">
            <a:avLst/>
          </a:prstGeom>
        </p:spPr>
      </p:pic>
      <p:pic>
        <p:nvPicPr>
          <p:cNvPr id="8" name="Picture 7"/>
          <p:cNvPicPr>
            <a:picLocks noChangeAspect="1"/>
          </p:cNvPicPr>
          <p:nvPr/>
        </p:nvPicPr>
        <p:blipFill>
          <a:blip r:embed="rId5"/>
          <a:stretch>
            <a:fillRect/>
          </a:stretch>
        </p:blipFill>
        <p:spPr>
          <a:xfrm>
            <a:off x="5770394" y="1631364"/>
            <a:ext cx="2232802" cy="1316022"/>
          </a:xfrm>
          <a:prstGeom prst="rect">
            <a:avLst/>
          </a:prstGeom>
        </p:spPr>
      </p:pic>
      <p:pic>
        <p:nvPicPr>
          <p:cNvPr id="9" name="Picture 8"/>
          <p:cNvPicPr>
            <a:picLocks noChangeAspect="1"/>
          </p:cNvPicPr>
          <p:nvPr/>
        </p:nvPicPr>
        <p:blipFill>
          <a:blip r:embed="rId6"/>
          <a:stretch>
            <a:fillRect/>
          </a:stretch>
        </p:blipFill>
        <p:spPr>
          <a:xfrm>
            <a:off x="5761518" y="3257271"/>
            <a:ext cx="2281885" cy="1314729"/>
          </a:xfrm>
          <a:prstGeom prst="rect">
            <a:avLst/>
          </a:prstGeom>
        </p:spPr>
      </p:pic>
      <p:pic>
        <p:nvPicPr>
          <p:cNvPr id="10" name="Picture 9"/>
          <p:cNvPicPr>
            <a:picLocks noChangeAspect="1"/>
          </p:cNvPicPr>
          <p:nvPr/>
        </p:nvPicPr>
        <p:blipFill>
          <a:blip r:embed="rId7"/>
          <a:stretch>
            <a:fillRect/>
          </a:stretch>
        </p:blipFill>
        <p:spPr>
          <a:xfrm>
            <a:off x="5801787" y="4777527"/>
            <a:ext cx="2294647" cy="1379838"/>
          </a:xfrm>
          <a:prstGeom prst="rect">
            <a:avLst/>
          </a:prstGeom>
        </p:spPr>
      </p:pic>
      <p:pic>
        <p:nvPicPr>
          <p:cNvPr id="11" name="Picture 10"/>
          <p:cNvPicPr>
            <a:picLocks noChangeAspect="1"/>
          </p:cNvPicPr>
          <p:nvPr/>
        </p:nvPicPr>
        <p:blipFill>
          <a:blip r:embed="rId8"/>
          <a:stretch>
            <a:fillRect/>
          </a:stretch>
        </p:blipFill>
        <p:spPr>
          <a:xfrm>
            <a:off x="5690724" y="1729572"/>
            <a:ext cx="3232490" cy="4271731"/>
          </a:xfrm>
          <a:prstGeom prst="rect">
            <a:avLst/>
          </a:prstGeom>
        </p:spPr>
      </p:pic>
      <p:pic>
        <p:nvPicPr>
          <p:cNvPr id="12" name="Picture 11"/>
          <p:cNvPicPr>
            <a:picLocks noChangeAspect="1"/>
          </p:cNvPicPr>
          <p:nvPr/>
        </p:nvPicPr>
        <p:blipFill rotWithShape="1">
          <a:blip r:embed="rId9"/>
          <a:srcRect l="7153" r="8038"/>
          <a:stretch/>
        </p:blipFill>
        <p:spPr>
          <a:xfrm>
            <a:off x="5648505" y="2175676"/>
            <a:ext cx="3270088" cy="2875718"/>
          </a:xfrm>
          <a:prstGeom prst="rect">
            <a:avLst/>
          </a:prstGeom>
        </p:spPr>
      </p:pic>
    </p:spTree>
    <p:extLst>
      <p:ext uri="{BB962C8B-B14F-4D97-AF65-F5344CB8AC3E}">
        <p14:creationId xmlns:p14="http://schemas.microsoft.com/office/powerpoint/2010/main" val="91341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8"/>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1"/>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378" y="279782"/>
            <a:ext cx="7886700" cy="1325563"/>
          </a:xfrm>
        </p:spPr>
        <p:txBody>
          <a:bodyPr>
            <a:normAutofit/>
          </a:bodyPr>
          <a:lstStyle/>
          <a:p>
            <a:pPr algn="ctr"/>
            <a:r>
              <a:rPr lang="en-CA" sz="4800" b="1" dirty="0" smtClean="0">
                <a:latin typeface="+mn-lt"/>
              </a:rPr>
              <a:t>Sea-floor spreading</a:t>
            </a:r>
            <a:endParaRPr lang="en-CA" sz="4800" b="1" dirty="0">
              <a:latin typeface="+mn-lt"/>
            </a:endParaRPr>
          </a:p>
        </p:txBody>
      </p:sp>
      <p:pic>
        <p:nvPicPr>
          <p:cNvPr id="5" name="Picture 4"/>
          <p:cNvPicPr>
            <a:picLocks noChangeAspect="1"/>
          </p:cNvPicPr>
          <p:nvPr/>
        </p:nvPicPr>
        <p:blipFill>
          <a:blip r:embed="rId2"/>
          <a:stretch>
            <a:fillRect/>
          </a:stretch>
        </p:blipFill>
        <p:spPr>
          <a:xfrm>
            <a:off x="308156" y="1546859"/>
            <a:ext cx="5382151" cy="5067301"/>
          </a:xfrm>
          <a:prstGeom prst="rect">
            <a:avLst/>
          </a:prstGeom>
        </p:spPr>
      </p:pic>
      <p:sp>
        <p:nvSpPr>
          <p:cNvPr id="8" name="Rectangle 7"/>
          <p:cNvSpPr/>
          <p:nvPr/>
        </p:nvSpPr>
        <p:spPr>
          <a:xfrm>
            <a:off x="5846064" y="1467718"/>
            <a:ext cx="3163824" cy="5016758"/>
          </a:xfrm>
          <a:prstGeom prst="rect">
            <a:avLst/>
          </a:prstGeom>
        </p:spPr>
        <p:txBody>
          <a:bodyPr wrap="square">
            <a:spAutoFit/>
          </a:bodyPr>
          <a:lstStyle/>
          <a:p>
            <a:r>
              <a:rPr lang="en-CA" sz="2000" b="1" dirty="0"/>
              <a:t>L. Morley and A. </a:t>
            </a:r>
            <a:r>
              <a:rPr lang="en-CA" sz="2000" b="1" dirty="0" err="1" smtClean="0"/>
              <a:t>Larochelle</a:t>
            </a:r>
            <a:r>
              <a:rPr lang="en-CA" sz="2000" b="1" dirty="0" smtClean="0"/>
              <a:t>, </a:t>
            </a:r>
            <a:endParaRPr lang="en-CA" sz="2000" dirty="0"/>
          </a:p>
          <a:p>
            <a:r>
              <a:rPr lang="en-CA" sz="2000" dirty="0"/>
              <a:t>in 1962, recognized that a pattern of magnetic striping on the ocean floor </a:t>
            </a:r>
            <a:r>
              <a:rPr lang="en-CA" sz="2000" dirty="0" smtClean="0"/>
              <a:t> southwest </a:t>
            </a:r>
            <a:r>
              <a:rPr lang="en-CA" sz="2000" dirty="0"/>
              <a:t>of British Columbia showed a symmetry across the ridge between the Juan de Fuca</a:t>
            </a:r>
          </a:p>
          <a:p>
            <a:r>
              <a:rPr lang="en-CA" sz="2000" dirty="0"/>
              <a:t>and Explorer Plates. In 1963, </a:t>
            </a:r>
            <a:r>
              <a:rPr lang="en-CA" sz="2000" b="1" dirty="0"/>
              <a:t>F. Vine and D. Matthews </a:t>
            </a:r>
            <a:r>
              <a:rPr lang="en-CA" sz="2000" dirty="0"/>
              <a:t>published their landmark</a:t>
            </a:r>
          </a:p>
          <a:p>
            <a:r>
              <a:rPr lang="en-CA" sz="2000" dirty="0"/>
              <a:t>paper in Nature magazine re-iterating the </a:t>
            </a:r>
            <a:r>
              <a:rPr lang="en-CA" sz="2000" dirty="0" err="1"/>
              <a:t>Larochelle</a:t>
            </a:r>
            <a:r>
              <a:rPr lang="en-CA" sz="2000" dirty="0"/>
              <a:t>-Morley findings for “</a:t>
            </a:r>
            <a:r>
              <a:rPr lang="en-CA" sz="2000" b="1" dirty="0" smtClean="0">
                <a:hlinkClick r:id="rId3"/>
              </a:rPr>
              <a:t>Magnetic anomalies </a:t>
            </a:r>
            <a:r>
              <a:rPr lang="en-CA" sz="2000" b="1" dirty="0">
                <a:hlinkClick r:id="rId3"/>
              </a:rPr>
              <a:t>over ocean </a:t>
            </a:r>
            <a:r>
              <a:rPr lang="en-CA" sz="2000" b="1" dirty="0" smtClean="0">
                <a:hlinkClick r:id="rId3"/>
              </a:rPr>
              <a:t>ridges</a:t>
            </a:r>
            <a:r>
              <a:rPr lang="en-CA" sz="2000" dirty="0" smtClean="0"/>
              <a:t>”.</a:t>
            </a:r>
            <a:endParaRPr lang="en-CA" sz="2000" dirty="0"/>
          </a:p>
        </p:txBody>
      </p:sp>
    </p:spTree>
    <p:extLst>
      <p:ext uri="{BB962C8B-B14F-4D97-AF65-F5344CB8AC3E}">
        <p14:creationId xmlns:p14="http://schemas.microsoft.com/office/powerpoint/2010/main" val="33163465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smtClean="0">
                <a:latin typeface="+mn-lt"/>
              </a:rPr>
              <a:t>Earth’s Geomagnetic Field</a:t>
            </a:r>
            <a:endParaRPr lang="en-CA" b="1" dirty="0">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871" y="2084832"/>
            <a:ext cx="5506497" cy="4176000"/>
          </a:xfrm>
          <a:prstGeom prst="rect">
            <a:avLst/>
          </a:prstGeom>
        </p:spPr>
      </p:pic>
      <p:sp>
        <p:nvSpPr>
          <p:cNvPr id="5" name="TextBox 4"/>
          <p:cNvSpPr txBox="1"/>
          <p:nvPr/>
        </p:nvSpPr>
        <p:spPr>
          <a:xfrm>
            <a:off x="158496" y="1840992"/>
            <a:ext cx="3230880" cy="4708981"/>
          </a:xfrm>
          <a:prstGeom prst="rect">
            <a:avLst/>
          </a:prstGeom>
          <a:noFill/>
        </p:spPr>
        <p:txBody>
          <a:bodyPr wrap="square" rtlCol="0">
            <a:spAutoFit/>
          </a:bodyPr>
          <a:lstStyle/>
          <a:p>
            <a:r>
              <a:rPr lang="en-CA" sz="2000" dirty="0" smtClean="0"/>
              <a:t>The magnetic dipole field generated by Earth’s core dynamo aligns with the rotation axis within a few degrees.  Since it became well established almost 4 billion years ago, it has undergone aperiodic polarity reversals. </a:t>
            </a:r>
          </a:p>
          <a:p>
            <a:r>
              <a:rPr lang="en-CA" sz="2000" dirty="0" smtClean="0"/>
              <a:t>We can use these reversals to determine the timing of lava </a:t>
            </a:r>
            <a:r>
              <a:rPr lang="en-CA" sz="2000" dirty="0" err="1" smtClean="0"/>
              <a:t>freezings</a:t>
            </a:r>
            <a:r>
              <a:rPr lang="en-CA" sz="2000" dirty="0" smtClean="0"/>
              <a:t>…  Freezing lavas are imprinted by the field as they cool through the </a:t>
            </a:r>
            <a:r>
              <a:rPr lang="en-CA" sz="2000" b="1" dirty="0" smtClean="0"/>
              <a:t>Curie Temperature</a:t>
            </a:r>
            <a:endParaRPr lang="en-CA" sz="2000" b="1" dirty="0"/>
          </a:p>
        </p:txBody>
      </p:sp>
    </p:spTree>
    <p:extLst>
      <p:ext uri="{BB962C8B-B14F-4D97-AF65-F5344CB8AC3E}">
        <p14:creationId xmlns:p14="http://schemas.microsoft.com/office/powerpoint/2010/main" val="2759810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800" b="1" dirty="0" err="1" smtClean="0">
                <a:latin typeface="+mn-lt"/>
              </a:rPr>
              <a:t>Magnetostratigraphy</a:t>
            </a:r>
            <a:endParaRPr lang="en-CA" sz="4800" b="1" dirty="0">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982" y="1790805"/>
            <a:ext cx="1714500" cy="4579811"/>
          </a:xfrm>
          <a:prstGeom prst="rect">
            <a:avLst/>
          </a:prstGeom>
        </p:spPr>
      </p:pic>
      <p:sp>
        <p:nvSpPr>
          <p:cNvPr id="6" name="Rectangle 5"/>
          <p:cNvSpPr/>
          <p:nvPr/>
        </p:nvSpPr>
        <p:spPr>
          <a:xfrm>
            <a:off x="2590683" y="1770602"/>
            <a:ext cx="5748528" cy="4678204"/>
          </a:xfrm>
          <a:prstGeom prst="rect">
            <a:avLst/>
          </a:prstGeom>
        </p:spPr>
        <p:txBody>
          <a:bodyPr wrap="square">
            <a:spAutoFit/>
          </a:bodyPr>
          <a:lstStyle/>
          <a:p>
            <a:pPr>
              <a:spcAft>
                <a:spcPts val="600"/>
              </a:spcAft>
            </a:pPr>
            <a:r>
              <a:rPr lang="en-CA" sz="2400" b="1" dirty="0" smtClean="0"/>
              <a:t>Timing reversals and determining local latitude</a:t>
            </a:r>
          </a:p>
          <a:p>
            <a:pPr>
              <a:spcAft>
                <a:spcPts val="600"/>
              </a:spcAft>
            </a:pPr>
            <a:r>
              <a:rPr lang="en-CA" sz="2000" dirty="0" smtClean="0"/>
              <a:t>Cores </a:t>
            </a:r>
            <a:r>
              <a:rPr lang="en-CA" sz="2000" dirty="0"/>
              <a:t>are first analyzed in their natural state to obtain their natural </a:t>
            </a:r>
            <a:r>
              <a:rPr lang="en-CA" sz="2000" dirty="0" smtClean="0"/>
              <a:t>remnant </a:t>
            </a:r>
            <a:r>
              <a:rPr lang="en-CA" sz="2000" dirty="0"/>
              <a:t>magnetization (NRM). </a:t>
            </a:r>
            <a:r>
              <a:rPr lang="en-CA" sz="2000" dirty="0" smtClean="0"/>
              <a:t>Taken to a lab, the </a:t>
            </a:r>
            <a:r>
              <a:rPr lang="en-CA" sz="2000" dirty="0"/>
              <a:t>NRM is then stripped away </a:t>
            </a:r>
            <a:r>
              <a:rPr lang="en-CA" sz="2000" dirty="0" smtClean="0"/>
              <a:t>using </a:t>
            </a:r>
            <a:r>
              <a:rPr lang="en-CA" sz="2000" dirty="0"/>
              <a:t>thermal or alternating field demagnetization techniques to reveal the stable magnetic </a:t>
            </a:r>
            <a:r>
              <a:rPr lang="en-CA" sz="2000" dirty="0" smtClean="0"/>
              <a:t>component which is that frozen in during deposition. </a:t>
            </a:r>
            <a:endParaRPr lang="en-CA" sz="2000" dirty="0"/>
          </a:p>
          <a:p>
            <a:pPr>
              <a:spcAft>
                <a:spcPts val="600"/>
              </a:spcAft>
            </a:pPr>
            <a:r>
              <a:rPr lang="en-CA" sz="2000" dirty="0"/>
              <a:t>Magnetic </a:t>
            </a:r>
            <a:r>
              <a:rPr lang="en-CA" sz="2000" dirty="0" smtClean="0"/>
              <a:t>orientation of the stable component is measured to determine a relative (to sample) latitude for the </a:t>
            </a:r>
            <a:r>
              <a:rPr lang="en-CA" sz="2000" dirty="0"/>
              <a:t>Virtual Geomagnetic </a:t>
            </a:r>
            <a:r>
              <a:rPr lang="en-CA" sz="2000" dirty="0" smtClean="0"/>
              <a:t>Poles (VGP).  Cores are age-dated to accord their VGP and polarity with time. Polarity data are reported  as a magnetostratigraphic column (left).</a:t>
            </a:r>
            <a:endParaRPr lang="en-CA" sz="2000" dirty="0"/>
          </a:p>
        </p:txBody>
      </p:sp>
    </p:spTree>
    <p:extLst>
      <p:ext uri="{BB962C8B-B14F-4D97-AF65-F5344CB8AC3E}">
        <p14:creationId xmlns:p14="http://schemas.microsoft.com/office/powerpoint/2010/main" val="3125164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4800" b="1" dirty="0" smtClean="0">
                <a:latin typeface="+mn-lt"/>
              </a:rPr>
              <a:t>Magnetic imprinting of oceanic crust</a:t>
            </a:r>
            <a:endParaRPr lang="en-CA" sz="4800" b="1" dirty="0">
              <a:latin typeface="+mn-lt"/>
            </a:endParaRPr>
          </a:p>
        </p:txBody>
      </p:sp>
      <p:pic>
        <p:nvPicPr>
          <p:cNvPr id="7" name="RidgeSpread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56156" y="1834067"/>
            <a:ext cx="6758033" cy="4336032"/>
          </a:xfrm>
          <a:prstGeom prst="rect">
            <a:avLst/>
          </a:prstGeom>
        </p:spPr>
      </p:pic>
      <p:pic>
        <p:nvPicPr>
          <p:cNvPr id="8" name="RidgeSpreadingMa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336118" y="1821173"/>
            <a:ext cx="6769194" cy="4286250"/>
          </a:xfrm>
          <a:prstGeom prst="rect">
            <a:avLst/>
          </a:prstGeom>
        </p:spPr>
      </p:pic>
    </p:spTree>
    <p:extLst>
      <p:ext uri="{BB962C8B-B14F-4D97-AF65-F5344CB8AC3E}">
        <p14:creationId xmlns:p14="http://schemas.microsoft.com/office/powerpoint/2010/main" val="174233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video>
              <p:cMediaNode vol="80000">
                <p:cTn id="12"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106" y="291974"/>
            <a:ext cx="7886700" cy="1325563"/>
          </a:xfrm>
        </p:spPr>
        <p:txBody>
          <a:bodyPr>
            <a:normAutofit/>
          </a:bodyPr>
          <a:lstStyle/>
          <a:p>
            <a:pPr algn="ctr"/>
            <a:r>
              <a:rPr lang="en-CA" sz="4800" b="1" dirty="0" smtClean="0">
                <a:latin typeface="+mn-lt"/>
              </a:rPr>
              <a:t>Juan de Fuca ridge</a:t>
            </a:r>
            <a:endParaRPr lang="en-CA" sz="4800" b="1" dirty="0">
              <a:latin typeface="+mn-lt"/>
            </a:endParaRPr>
          </a:p>
        </p:txBody>
      </p:sp>
      <p:pic>
        <p:nvPicPr>
          <p:cNvPr id="4" name="Picture 3"/>
          <p:cNvPicPr>
            <a:picLocks noChangeAspect="1"/>
          </p:cNvPicPr>
          <p:nvPr/>
        </p:nvPicPr>
        <p:blipFill>
          <a:blip r:embed="rId2"/>
          <a:stretch>
            <a:fillRect/>
          </a:stretch>
        </p:blipFill>
        <p:spPr>
          <a:xfrm>
            <a:off x="1049465" y="1961978"/>
            <a:ext cx="3144584" cy="4800009"/>
          </a:xfrm>
          <a:prstGeom prst="rect">
            <a:avLst/>
          </a:prstGeom>
        </p:spPr>
      </p:pic>
      <p:pic>
        <p:nvPicPr>
          <p:cNvPr id="5" name="Picture 4"/>
          <p:cNvPicPr>
            <a:picLocks noChangeAspect="1"/>
          </p:cNvPicPr>
          <p:nvPr/>
        </p:nvPicPr>
        <p:blipFill rotWithShape="1">
          <a:blip r:embed="rId3"/>
          <a:srcRect t="-1" b="16394"/>
          <a:stretch/>
        </p:blipFill>
        <p:spPr>
          <a:xfrm rot="19834231">
            <a:off x="1133043" y="1438670"/>
            <a:ext cx="2589525" cy="5292000"/>
          </a:xfrm>
          <a:prstGeom prst="rect">
            <a:avLst/>
          </a:prstGeom>
          <a:scene3d>
            <a:camera prst="orthographicFront">
              <a:rot lat="0" lon="0" rev="0"/>
            </a:camera>
            <a:lightRig rig="threePt" dir="t"/>
          </a:scene3d>
        </p:spPr>
      </p:pic>
      <p:sp>
        <p:nvSpPr>
          <p:cNvPr id="6" name="TextBox 5"/>
          <p:cNvSpPr txBox="1"/>
          <p:nvPr/>
        </p:nvSpPr>
        <p:spPr>
          <a:xfrm>
            <a:off x="4791456" y="2023872"/>
            <a:ext cx="4181856" cy="5093702"/>
          </a:xfrm>
          <a:prstGeom prst="rect">
            <a:avLst/>
          </a:prstGeom>
          <a:noFill/>
        </p:spPr>
        <p:txBody>
          <a:bodyPr wrap="square" rtlCol="0">
            <a:spAutoFit/>
          </a:bodyPr>
          <a:lstStyle/>
          <a:p>
            <a:pPr>
              <a:spcAft>
                <a:spcPts val="600"/>
              </a:spcAft>
            </a:pPr>
            <a:r>
              <a:rPr lang="en-CA" sz="2000" dirty="0" smtClean="0"/>
              <a:t>Sea-floor spreading from the </a:t>
            </a:r>
            <a:r>
              <a:rPr lang="en-CA" sz="2000" b="1" dirty="0" smtClean="0">
                <a:hlinkClick r:id="rId4"/>
              </a:rPr>
              <a:t>Juan de Fuca ridge </a:t>
            </a:r>
            <a:r>
              <a:rPr lang="en-CA" sz="2000" dirty="0" smtClean="0"/>
              <a:t>separates the </a:t>
            </a:r>
            <a:r>
              <a:rPr lang="en-CA" sz="2000" b="1" dirty="0" smtClean="0"/>
              <a:t>Juan de Fuca </a:t>
            </a:r>
            <a:r>
              <a:rPr lang="en-CA" sz="2000" dirty="0" smtClean="0"/>
              <a:t>and </a:t>
            </a:r>
            <a:r>
              <a:rPr lang="en-CA" sz="2000" b="1" dirty="0" err="1" smtClean="0"/>
              <a:t>Gorda</a:t>
            </a:r>
            <a:r>
              <a:rPr lang="en-CA" sz="2000" dirty="0" smtClean="0"/>
              <a:t> </a:t>
            </a:r>
            <a:r>
              <a:rPr lang="en-CA" sz="2000" b="1" dirty="0" smtClean="0"/>
              <a:t>Plates</a:t>
            </a:r>
            <a:r>
              <a:rPr lang="en-CA" sz="2000" dirty="0" smtClean="0"/>
              <a:t> (east side of ridge) from the </a:t>
            </a:r>
            <a:r>
              <a:rPr lang="en-CA" sz="2000" b="1" dirty="0" smtClean="0"/>
              <a:t>Pacific Plate </a:t>
            </a:r>
            <a:r>
              <a:rPr lang="en-CA" sz="2000" dirty="0" smtClean="0"/>
              <a:t>(west).  The rate of spreading from the ridge is measured to be about </a:t>
            </a:r>
            <a:r>
              <a:rPr lang="en-CA" sz="2000" b="1" dirty="0" smtClean="0"/>
              <a:t>3 cm/year</a:t>
            </a:r>
            <a:r>
              <a:rPr lang="en-CA" sz="2000" dirty="0" smtClean="0"/>
              <a:t>.  The Juan de Fuca and </a:t>
            </a:r>
            <a:r>
              <a:rPr lang="en-CA" sz="2000" dirty="0" err="1" smtClean="0"/>
              <a:t>Gorda</a:t>
            </a:r>
            <a:r>
              <a:rPr lang="en-CA" sz="2000" dirty="0" smtClean="0"/>
              <a:t> plates collide with the </a:t>
            </a:r>
            <a:r>
              <a:rPr lang="en-CA" sz="2000" b="1" dirty="0" smtClean="0"/>
              <a:t>North American Plate </a:t>
            </a:r>
            <a:r>
              <a:rPr lang="en-CA" sz="2000" dirty="0" smtClean="0"/>
              <a:t>moving to the west at about </a:t>
            </a:r>
            <a:r>
              <a:rPr lang="en-CA" sz="2000" b="1" dirty="0" smtClean="0"/>
              <a:t>1.2 cm/year</a:t>
            </a:r>
            <a:r>
              <a:rPr lang="en-CA" sz="2000" dirty="0" smtClean="0"/>
              <a:t>.  At the </a:t>
            </a:r>
            <a:r>
              <a:rPr lang="en-CA" sz="2000" b="1" dirty="0" smtClean="0"/>
              <a:t>Cascadia Subduction thrust fault</a:t>
            </a:r>
            <a:r>
              <a:rPr lang="en-CA" sz="2000" dirty="0" smtClean="0"/>
              <a:t>, they collide at about 4 cm/year.</a:t>
            </a:r>
          </a:p>
          <a:p>
            <a:r>
              <a:rPr lang="en-CA" sz="2000" dirty="0" smtClean="0"/>
              <a:t>From ridge to the trench takes up to 10 million years.</a:t>
            </a:r>
            <a:endParaRPr lang="en-CA" sz="2000" dirty="0"/>
          </a:p>
          <a:p>
            <a:endParaRPr lang="en-CA" sz="2000" dirty="0" smtClean="0"/>
          </a:p>
          <a:p>
            <a:endParaRPr lang="en-CA" sz="2000" dirty="0"/>
          </a:p>
        </p:txBody>
      </p:sp>
    </p:spTree>
    <p:extLst>
      <p:ext uri="{BB962C8B-B14F-4D97-AF65-F5344CB8AC3E}">
        <p14:creationId xmlns:p14="http://schemas.microsoft.com/office/powerpoint/2010/main" val="235061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16589</TotalTime>
  <Words>2593</Words>
  <Application>Microsoft Office PowerPoint</Application>
  <PresentationFormat>On-screen Show (4:3)</PresentationFormat>
  <Paragraphs>154</Paragraphs>
  <Slides>34</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3_Office Theme</vt:lpstr>
      <vt:lpstr>Terrestrial Planets</vt:lpstr>
      <vt:lpstr>Geological Activity</vt:lpstr>
      <vt:lpstr>Digital Tectonic Activity Map</vt:lpstr>
      <vt:lpstr>Tectonic Plate Boundaries</vt:lpstr>
      <vt:lpstr>Sea-floor spreading</vt:lpstr>
      <vt:lpstr>Earth’s Geomagnetic Field</vt:lpstr>
      <vt:lpstr>Magnetostratigraphy</vt:lpstr>
      <vt:lpstr>Magnetic imprinting of oceanic crust</vt:lpstr>
      <vt:lpstr>Juan de Fuca ridge</vt:lpstr>
      <vt:lpstr>Subduction zones</vt:lpstr>
      <vt:lpstr>Cascadia Megathrust Event</vt:lpstr>
      <vt:lpstr>Tsunami</vt:lpstr>
      <vt:lpstr>Alaska 1964</vt:lpstr>
      <vt:lpstr>Nazca Plate – Chile-Peru 1960</vt:lpstr>
      <vt:lpstr>Sumatra (Andaman) 2004</vt:lpstr>
      <vt:lpstr>Tohoku, Japan 2011</vt:lpstr>
      <vt:lpstr>Nepal 2015</vt:lpstr>
      <vt:lpstr>Transform Faults</vt:lpstr>
      <vt:lpstr>San Andreas Fault</vt:lpstr>
      <vt:lpstr>North Anatollian Fault</vt:lpstr>
      <vt:lpstr>Continental Rifting</vt:lpstr>
      <vt:lpstr>Sea-floor Rifting</vt:lpstr>
      <vt:lpstr>Global Tectonic Stress Fields</vt:lpstr>
      <vt:lpstr>Where do large earthquakes occur?</vt:lpstr>
      <vt:lpstr>On other planets and moons</vt:lpstr>
      <vt:lpstr>‘Quakes on other planets?</vt:lpstr>
      <vt:lpstr>Mercury’s thrust faults</vt:lpstr>
      <vt:lpstr>Europa’s ice plates</vt:lpstr>
      <vt:lpstr>Volcanism – Andes Chain</vt:lpstr>
      <vt:lpstr>Volcanism – Japan Arc</vt:lpstr>
      <vt:lpstr>Hawaiian Chain</vt:lpstr>
      <vt:lpstr>Active Volcanism</vt:lpstr>
      <vt:lpstr>Volcanic chains?</vt:lpstr>
      <vt:lpstr>Past Volcanism</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Terrestrial Planets</dc:title>
  <dc:creator>olivia</dc:creator>
  <cp:lastModifiedBy>olivia</cp:lastModifiedBy>
  <cp:revision>424</cp:revision>
  <dcterms:created xsi:type="dcterms:W3CDTF">2017-02-12T17:53:26Z</dcterms:created>
  <dcterms:modified xsi:type="dcterms:W3CDTF">2020-01-01T13:05:57Z</dcterms:modified>
</cp:coreProperties>
</file>