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video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951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06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6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0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9736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16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645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705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655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696" userDrawn="1">
          <p15:clr>
            <a:srgbClr val="F26B43"/>
          </p15:clr>
        </p15:guide>
        <p15:guide id="6" orient="horz" pos="432" userDrawn="1">
          <p15:clr>
            <a:srgbClr val="F26B43"/>
          </p15:clr>
        </p15:guide>
        <p15:guide id="7" orient="horz" pos="1512" userDrawn="1">
          <p15:clr>
            <a:srgbClr val="F26B43"/>
          </p15:clr>
        </p15:guide>
        <p15:guide id="8" pos="5184" userDrawn="1">
          <p15:clr>
            <a:srgbClr val="F26B43"/>
          </p15:clr>
        </p15:guide>
        <p15:guide id="9" pos="702" userDrawn="1">
          <p15:clr>
            <a:srgbClr val="F26B43"/>
          </p15:clr>
        </p15:guide>
        <p15:guide id="10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gif"/><Relationship Id="rId1" Type="http://schemas.microsoft.com/office/2007/relationships/media" Target="../media/media1.gif"/><Relationship Id="rId5" Type="http://schemas.openxmlformats.org/officeDocument/2006/relationships/hyperlink" Target="http://creativecommons.org/licenses/by-sa/3.0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2.gif"/><Relationship Id="rId1" Type="http://schemas.microsoft.com/office/2007/relationships/media" Target="../media/media2.gif"/><Relationship Id="rId5" Type="http://schemas.openxmlformats.org/officeDocument/2006/relationships/hyperlink" Target="https://commons.wikimedia.org/wiki/File:GravitationalWave_PlusPolarization.gif" TargetMode="Externa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ravitational_wave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x.doi.org/10.1103/PhysRevLett.116.061102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GRAVITATIONAL </a:t>
            </a:r>
            <a:r>
              <a:rPr lang="en-CA" dirty="0" err="1" smtClean="0"/>
              <a:t>wAVES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sz="3000" b="1" dirty="0"/>
              <a:t>Pythagoras, the metric tensor and relativity</a:t>
            </a:r>
          </a:p>
        </p:txBody>
      </p:sp>
    </p:spTree>
    <p:extLst>
      <p:ext uri="{BB962C8B-B14F-4D97-AF65-F5344CB8AC3E}">
        <p14:creationId xmlns:p14="http://schemas.microsoft.com/office/powerpoint/2010/main" val="35967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en-CA" b="1" dirty="0" smtClean="0"/>
              <a:t>Spatial geometry oscillates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pic>
        <p:nvPicPr>
          <p:cNvPr id="4" name="Quadrupol_Wave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698750" y="1589616"/>
            <a:ext cx="4000500" cy="4000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6865" y="6210068"/>
            <a:ext cx="77131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 smtClean="0">
                <a:solidFill>
                  <a:srgbClr val="FF0000"/>
                </a:solidFill>
              </a:rPr>
              <a:t>Raoul </a:t>
            </a:r>
            <a:r>
              <a:rPr lang="en-CA" sz="1200" dirty="0">
                <a:solidFill>
                  <a:srgbClr val="FF0000"/>
                </a:solidFill>
              </a:rPr>
              <a:t>NK (Own work) [CC BY-SA 3.0 (</a:t>
            </a:r>
            <a:r>
              <a:rPr lang="en-CA" sz="1200" dirty="0">
                <a:solidFill>
                  <a:srgbClr val="FF0000"/>
                </a:solidFill>
                <a:hlinkClick r:id="rId5"/>
              </a:rPr>
              <a:t>http://creativecommons.org/licenses/by-sa/3.0</a:t>
            </a:r>
            <a:r>
              <a:rPr lang="en-CA" sz="1200" dirty="0">
                <a:solidFill>
                  <a:srgbClr val="FF0000"/>
                </a:solidFill>
              </a:rPr>
              <a:t>)], </a:t>
            </a:r>
            <a:r>
              <a:rPr lang="en-CA" sz="1200" dirty="0" smtClean="0">
                <a:solidFill>
                  <a:srgbClr val="FF0000"/>
                </a:solidFill>
              </a:rPr>
              <a:t>Wikimedia </a:t>
            </a:r>
            <a:r>
              <a:rPr lang="en-CA" sz="1200" dirty="0">
                <a:solidFill>
                  <a:srgbClr val="FF0000"/>
                </a:solidFill>
              </a:rPr>
              <a:t>Commons</a:t>
            </a:r>
          </a:p>
        </p:txBody>
      </p:sp>
    </p:spTree>
    <p:extLst>
      <p:ext uri="{BB962C8B-B14F-4D97-AF65-F5344CB8AC3E}">
        <p14:creationId xmlns:p14="http://schemas.microsoft.com/office/powerpoint/2010/main" val="9126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en-CA" b="1" dirty="0" smtClean="0"/>
              <a:t>Places in the geometry move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pic>
        <p:nvPicPr>
          <p:cNvPr id="3" name="GravitationalWave_PlusPolarization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730498" y="1999679"/>
            <a:ext cx="3953933" cy="395393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66332" y="5645835"/>
            <a:ext cx="62822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>
                <a:hlinkClick r:id="rId5"/>
              </a:rPr>
              <a:t>https://commons.wikimedia.org/wiki/File:GravitationalWave_PlusPolarization.gif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162421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95867"/>
          </a:xfrm>
        </p:spPr>
        <p:txBody>
          <a:bodyPr>
            <a:normAutofit fontScale="90000"/>
          </a:bodyPr>
          <a:lstStyle/>
          <a:p>
            <a:pPr algn="ctr"/>
            <a:r>
              <a:rPr lang="en-CA" b="1" dirty="0" smtClean="0"/>
              <a:t>First observations by LIGO</a:t>
            </a:r>
            <a:endParaRPr lang="en-CA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912" y="2460625"/>
            <a:ext cx="3600000" cy="304448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05400" y="5578101"/>
            <a:ext cx="39031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dirty="0">
                <a:hlinkClick r:id="rId3"/>
              </a:rPr>
              <a:t>https://en.wikipedia.org/wiki/Gravitational_wave</a:t>
            </a:r>
            <a:endParaRPr lang="en-CA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6134" y="1741487"/>
            <a:ext cx="3600000" cy="23625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04333" y="557443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Abbott, B. P. et al. - Observation of Gravitational Waves from a Binary Black Hole Merger B. P. Abbott et al. (LIGO Scientific Collaboration and Virgo Collaboration) Phys. Rev. Lett. 116, 061102 </a:t>
            </a:r>
            <a:r>
              <a:rPr lang="en-CA" sz="1400" dirty="0">
                <a:solidFill>
                  <a:srgbClr val="FF0000"/>
                </a:solidFill>
                <a:hlinkClick r:id="rId5"/>
              </a:rPr>
              <a:t>doi:10.1103/PhysRevLett.116.061102</a:t>
            </a:r>
            <a:endParaRPr lang="en-CA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56199" y="1405467"/>
            <a:ext cx="37930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A wave observed caused by the in-spiralling collision of 2 black holes</a:t>
            </a:r>
            <a:endParaRPr lang="en-CA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588912" y="4174066"/>
            <a:ext cx="3141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The LIGO observatories</a:t>
            </a:r>
            <a:endParaRPr lang="en-CA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04334" y="5104247"/>
            <a:ext cx="4351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The discovery article in Phys. Rev.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6201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9967" y="414867"/>
            <a:ext cx="5829300" cy="1485900"/>
          </a:xfrm>
        </p:spPr>
        <p:txBody>
          <a:bodyPr/>
          <a:lstStyle/>
          <a:p>
            <a:pPr algn="ctr"/>
            <a:r>
              <a:rPr lang="en-CA" b="1" dirty="0" smtClean="0"/>
              <a:t>Measuring distance in 3-space</a:t>
            </a: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91732" y="2159000"/>
            <a:ext cx="7120467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CA" sz="2400" b="1" i="1" dirty="0" smtClean="0"/>
              <a:t>Euclidean geometry </a:t>
            </a:r>
            <a:r>
              <a:rPr lang="en-CA" sz="2400" dirty="0" smtClean="0"/>
              <a:t>is that simplest geometry of 2-dimensional planes and 3-dimensional spatial volumes.  </a:t>
            </a:r>
          </a:p>
          <a:p>
            <a:pPr>
              <a:spcAft>
                <a:spcPts val="600"/>
              </a:spcAft>
            </a:pPr>
            <a:r>
              <a:rPr lang="en-CA" sz="2400" b="1" i="1" dirty="0" smtClean="0"/>
              <a:t>Cartesian coordinates </a:t>
            </a:r>
            <a:r>
              <a:rPr lang="en-CA" sz="2400" dirty="0" smtClean="0"/>
              <a:t>(homogeneous in x, y, z) nicely address positions in a Euclidean 3-space.  </a:t>
            </a:r>
          </a:p>
          <a:p>
            <a:pPr>
              <a:spcAft>
                <a:spcPts val="600"/>
              </a:spcAft>
            </a:pPr>
            <a:r>
              <a:rPr lang="en-CA" sz="2400" dirty="0" smtClean="0"/>
              <a:t>We could use other coordinate systems (e.g. spherical polar coordinates) but Cartesian coordinates map place in Euclidean geometry well.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314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Distances</a:t>
            </a: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32467" y="1555103"/>
            <a:ext cx="6891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i="1" dirty="0" smtClean="0"/>
              <a:t>Pythagoras</a:t>
            </a:r>
            <a:r>
              <a:rPr lang="en-CA" sz="2000" dirty="0" smtClean="0"/>
              <a:t> </a:t>
            </a:r>
            <a:r>
              <a:rPr lang="en-CA" sz="2000" dirty="0"/>
              <a:t>is regarded </a:t>
            </a:r>
            <a:r>
              <a:rPr lang="en-CA" sz="2000" dirty="0" smtClean="0"/>
              <a:t>as the </a:t>
            </a:r>
            <a:r>
              <a:rPr lang="en-CA" sz="2000" dirty="0"/>
              <a:t>first pure mathematician. His famous theorem, </a:t>
            </a:r>
            <a:r>
              <a:rPr lang="en-CA" sz="2000" dirty="0" smtClean="0"/>
              <a:t>known to </a:t>
            </a:r>
            <a:r>
              <a:rPr lang="en-CA" sz="2000" dirty="0"/>
              <a:t>every </a:t>
            </a:r>
            <a:r>
              <a:rPr lang="en-CA" sz="2000" dirty="0" smtClean="0"/>
              <a:t>high school student</a:t>
            </a:r>
            <a:r>
              <a:rPr lang="en-CA" sz="2000" dirty="0"/>
              <a:t>, is the basis for a remarkable thread of </a:t>
            </a:r>
            <a:r>
              <a:rPr lang="en-CA" sz="2000" dirty="0" smtClean="0"/>
              <a:t>measurement through Euclidean geometry </a:t>
            </a:r>
            <a:r>
              <a:rPr lang="en-CA" sz="2000" dirty="0"/>
              <a:t>that leads directly </a:t>
            </a:r>
            <a:r>
              <a:rPr lang="en-CA" sz="2000" dirty="0" smtClean="0"/>
              <a:t>to </a:t>
            </a:r>
            <a:r>
              <a:rPr lang="en-CA" sz="2000" b="1" i="1" dirty="0" smtClean="0"/>
              <a:t>Einstein’s </a:t>
            </a:r>
            <a:r>
              <a:rPr lang="en-CA" sz="2000" b="1" i="1" dirty="0"/>
              <a:t>Theory of Relativity</a:t>
            </a:r>
            <a:r>
              <a:rPr lang="en-CA" sz="2000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334" y="3424767"/>
            <a:ext cx="3528000" cy="332687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6316134" y="6070600"/>
            <a:ext cx="1168400" cy="25400"/>
          </a:xfrm>
          <a:prstGeom prst="straightConnector1">
            <a:avLst/>
          </a:prstGeom>
          <a:ln w="28575">
            <a:solidFill>
              <a:srgbClr val="4A7E5F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909733" y="4580467"/>
            <a:ext cx="0" cy="8382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58000" y="3962399"/>
            <a:ext cx="1176867" cy="846667"/>
          </a:xfrm>
          <a:prstGeom prst="straightConnector1">
            <a:avLst/>
          </a:prstGeom>
          <a:ln w="31750">
            <a:solidFill>
              <a:srgbClr val="00206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15666" y="5825067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 smtClean="0">
                          <a:latin typeface="Cambria Math" panose="02040503050406030204" pitchFamily="18" charset="0"/>
                        </a:rPr>
                        <m:t>𝑿</m:t>
                      </m:r>
                    </m:oMath>
                  </m:oMathPara>
                </a14:m>
                <a:endParaRPr lang="en-CA" b="1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666" y="5825067"/>
                <a:ext cx="218008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2222" r="-25000" b="-88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960534" y="4859866"/>
                <a:ext cx="2035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 smtClean="0">
                          <a:latin typeface="Cambria Math" panose="02040503050406030204" pitchFamily="18" charset="0"/>
                        </a:rPr>
                        <m:t>𝒀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534" y="4859866"/>
                <a:ext cx="203582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27273" r="-27273" b="-869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42200" y="4106334"/>
                <a:ext cx="2388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en-CA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2200" y="4106334"/>
                <a:ext cx="23884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3077" r="-23077" b="-88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532467" y="3716867"/>
                <a:ext cx="3344333" cy="18001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For plane </a:t>
                </a:r>
                <a:r>
                  <a:rPr lang="en-CA" sz="2000" b="1" i="1" dirty="0" smtClean="0"/>
                  <a:t>Euclidean geometry</a:t>
                </a:r>
                <a:r>
                  <a:rPr lang="en-CA" sz="2000" dirty="0" smtClean="0"/>
                  <a:t> and measuring, using </a:t>
                </a:r>
                <a:r>
                  <a:rPr lang="en-CA" sz="2000" b="1" i="1" dirty="0" smtClean="0"/>
                  <a:t>Cartesian coordinates</a:t>
                </a:r>
                <a:r>
                  <a:rPr lang="en-CA" sz="2000" dirty="0" smtClean="0"/>
                  <a:t>, we determine that: </a:t>
                </a:r>
              </a:p>
              <a:p>
                <a:pPr algn="ctr"/>
                <a:r>
                  <a:rPr lang="en-CA" dirty="0" smtClean="0"/>
                  <a:t> </a:t>
                </a:r>
                <a14:m>
                  <m:oMath xmlns:m="http://schemas.openxmlformats.org/officeDocument/2006/math">
                    <m:r>
                      <a:rPr lang="en-CA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CA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CA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en-CA" sz="2400" b="1" i="1" baseline="3000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CA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CA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  <m:r>
                          <a:rPr lang="en-CA" sz="2400" b="1" i="1" baseline="3000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en-CA" sz="2400" b="1" dirty="0" smtClean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467" y="3716867"/>
                <a:ext cx="3344333" cy="1800173"/>
              </a:xfrm>
              <a:prstGeom prst="rect">
                <a:avLst/>
              </a:prstGeom>
              <a:blipFill rotWithShape="0">
                <a:blip r:embed="rId6"/>
                <a:stretch>
                  <a:fillRect l="-1821" t="-2034" r="-72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71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300" y="335845"/>
            <a:ext cx="7200900" cy="1485900"/>
          </a:xfrm>
        </p:spPr>
        <p:txBody>
          <a:bodyPr/>
          <a:lstStyle/>
          <a:p>
            <a:pPr algn="ctr"/>
            <a:r>
              <a:rPr lang="en-CA" b="1" dirty="0" smtClean="0"/>
              <a:t>Non-Euclidean Geometry?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98600" y="1659467"/>
                <a:ext cx="7086599" cy="4639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On the surface of a sphere, a non-Euclidean geometry,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 </m:t>
                      </m:r>
                      <m:rad>
                        <m:radPr>
                          <m:degHide m:val="on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  <m:r>
                            <a:rPr lang="en-CA" b="1" i="1" baseline="30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  <m:r>
                            <a:rPr lang="en-CA" b="1" i="1" baseline="30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CA" b="1" baseline="30000" dirty="0" smtClean="0">
                  <a:solidFill>
                    <a:srgbClr val="0070C0"/>
                  </a:solidFill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This is easy to see through the following “experiment”.  Starting at a place on Earth, 1 km south of the North Pole, walk 1 km east,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CA" sz="2000" dirty="0" smtClean="0"/>
                  <a:t>, make a 90</a:t>
                </a:r>
                <a:r>
                  <a:rPr lang="en-CA" sz="2000" baseline="30000" dirty="0" smtClean="0"/>
                  <a:t>o</a:t>
                </a:r>
                <a:r>
                  <a:rPr lang="en-CA" sz="2000" dirty="0" smtClean="0"/>
                  <a:t> turn left and walk 1km north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𝑵</m:t>
                    </m:r>
                  </m:oMath>
                </a14:m>
                <a:r>
                  <a:rPr lang="en-CA" sz="2000" dirty="0" smtClean="0"/>
                  <a:t>.  </a:t>
                </a: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Where are you?  You are on the North Pole and the North Pole is only 1 km from your starting point. 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ad>
                        <m:radPr>
                          <m:degHide m:val="on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CA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  <m:r>
                            <a:rPr lang="en-CA" b="1" i="1" baseline="30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CA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  <m:r>
                            <a:rPr lang="en-CA" b="1" i="1" baseline="30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CA" dirty="0" smtClean="0"/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The sphere is a closed geometry.  For open (hyperbolic) geometries, </a:t>
                </a:r>
              </a:p>
              <a:p>
                <a:pPr algn="ctr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CA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CA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CA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  <m:r>
                          <a:rPr lang="en-CA" b="1" i="1" baseline="3000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  <m:r>
                          <a:rPr lang="en-CA" b="1" i="1" baseline="3000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CA" dirty="0" smtClean="0"/>
                  <a:t>.</a:t>
                </a: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Note that we think the Universe has very slightly open geometry.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600" y="1659467"/>
                <a:ext cx="7086599" cy="4639540"/>
              </a:xfrm>
              <a:prstGeom prst="rect">
                <a:avLst/>
              </a:prstGeom>
              <a:blipFill rotWithShape="0">
                <a:blip r:embed="rId2"/>
                <a:stretch>
                  <a:fillRect l="-947" t="-657" r="-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2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Length and interval</a:t>
            </a:r>
            <a:endParaRPr lang="en-CA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492956" y="1428750"/>
                <a:ext cx="6962422" cy="5214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Now, what of the distance between 2 points in Euclidean 3-space with their locations measured using Cartesian coordinates.  Let us determine the distance according to the Pythagorean rule: </a:t>
                </a:r>
              </a:p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CA" b="1" i="1" baseline="3000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𝑿</m:t>
                      </m:r>
                      <m:r>
                        <a:rPr lang="en-CA" b="1" i="1" baseline="3000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en-CA" b="1" i="1" baseline="3000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CA" b="1" i="1" baseline="3000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CA" b="1" baseline="30000" dirty="0" smtClean="0">
                  <a:solidFill>
                    <a:srgbClr val="0070C0"/>
                  </a:solidFill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In Euclidean 3-space the rule holds just as shown above.  But, if the geometry of the space is non-Euclidean, the rule as shown does not hold.</a:t>
                </a:r>
                <a:endParaRPr lang="en-CA" sz="2000" dirty="0"/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If we define the separation of the two points in vector component form,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𝒀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CA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CA" sz="2000" dirty="0" smtClean="0"/>
                  <a:t>we might recognize that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𝑫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⃗"/>
                        <m:ctrlP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000" b="1" dirty="0" smtClean="0">
                    <a:solidFill>
                      <a:srgbClr val="0070C0"/>
                    </a:solidFill>
                  </a:rPr>
                  <a:t>  . </a:t>
                </a:r>
                <a:r>
                  <a:rPr lang="en-CA" sz="2000" dirty="0" smtClean="0"/>
                  <a:t>We might alternately use a linear algebraic expression of this distance measure:</a:t>
                </a:r>
                <a:endParaRPr lang="en-CA" sz="2000" b="1" i="1" dirty="0" smtClean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algn="ctr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CA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𝑫</m:t>
                    </m:r>
                    <m:r>
                      <a:rPr lang="en-CA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CA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  <m:e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  <m:e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CA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</m:mr>
                          <m:mr>
                            <m:e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</m:mr>
                          <m:mr>
                            <m:e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CA" dirty="0" smtClean="0"/>
                  <a:t>.</a:t>
                </a:r>
              </a:p>
              <a:p>
                <a:endParaRPr lang="en-CA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956" y="1428750"/>
                <a:ext cx="6962422" cy="5214313"/>
              </a:xfrm>
              <a:prstGeom prst="rect">
                <a:avLst/>
              </a:prstGeom>
              <a:blipFill rotWithShape="0">
                <a:blip r:embed="rId2"/>
                <a:stretch>
                  <a:fillRect l="-963" t="-584" r="-1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276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Metric Tensor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49400" y="1464734"/>
                <a:ext cx="7112000" cy="46352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CA" sz="2000" dirty="0" smtClean="0"/>
                  <a:t>You might also recognize that we could write this previous equation as:</a:t>
                </a:r>
                <a:endParaRPr lang="en-CA" b="1" i="1" dirty="0" smtClean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CA" b="1" i="1" baseline="3000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𝒁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𝒁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dirty="0" smtClean="0"/>
              </a:p>
              <a:p>
                <a:pPr>
                  <a:spcAft>
                    <a:spcPts val="1200"/>
                  </a:spcAft>
                </a:pPr>
                <a:r>
                  <a:rPr lang="en-CA" sz="2000" dirty="0" smtClean="0"/>
                  <a:t>The identity matrix form in this linear algebraic equation,</a:t>
                </a:r>
              </a:p>
              <a:p>
                <a:pPr algn="ctr">
                  <a:spcAft>
                    <a:spcPts val="120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en-CA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CA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</m:acc>
                    <m:r>
                      <a:rPr lang="en-CA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CA" b="1" dirty="0" smtClean="0"/>
                  <a:t> </a:t>
                </a: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is, properly, the </a:t>
                </a:r>
                <a:r>
                  <a:rPr lang="en-CA" sz="2000" b="1" i="1" dirty="0" smtClean="0"/>
                  <a:t>metric tensor</a:t>
                </a:r>
                <a:r>
                  <a:rPr lang="en-CA" sz="2000" dirty="0" smtClean="0"/>
                  <a:t> for measurement of distances in a </a:t>
                </a:r>
                <a:r>
                  <a:rPr lang="en-CA" sz="2000" b="1" i="1" dirty="0" smtClean="0"/>
                  <a:t>Euclidean 3-space </a:t>
                </a:r>
                <a:r>
                  <a:rPr lang="en-CA" sz="2000" dirty="0" smtClean="0"/>
                  <a:t>described with </a:t>
                </a:r>
                <a:r>
                  <a:rPr lang="en-CA" sz="2000" b="1" i="1" dirty="0" smtClean="0"/>
                  <a:t>Cartesian coordinates</a:t>
                </a:r>
                <a:r>
                  <a:rPr lang="en-CA" sz="2000" dirty="0" smtClean="0"/>
                  <a:t>. To remind ourselves that this is actually a tensor and not just an identity matrix, we often use the symbolic notation: </a:t>
                </a:r>
                <a:r>
                  <a:rPr lang="el-GR" sz="2000" b="1" i="1" dirty="0" smtClean="0">
                    <a:solidFill>
                      <a:srgbClr val="0070C0"/>
                    </a:solidFill>
                  </a:rPr>
                  <a:t>δ</a:t>
                </a:r>
                <a:r>
                  <a:rPr lang="en-CA" sz="2000" b="1" i="1" baseline="-25000" dirty="0" err="1" smtClean="0">
                    <a:solidFill>
                      <a:srgbClr val="0070C0"/>
                    </a:solidFill>
                  </a:rPr>
                  <a:t>ij</a:t>
                </a:r>
                <a:r>
                  <a:rPr lang="en-CA" sz="2000" b="1" i="1" baseline="-25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 where </a:t>
                </a:r>
                <a:r>
                  <a:rPr lang="en-CA" sz="2000" b="1" i="1" dirty="0" err="1" smtClean="0">
                    <a:solidFill>
                      <a:srgbClr val="0070C0"/>
                    </a:solidFill>
                  </a:rPr>
                  <a:t>i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 and </a:t>
                </a:r>
                <a:r>
                  <a:rPr lang="en-CA" sz="2000" b="1" i="1" dirty="0" smtClean="0">
                    <a:solidFill>
                      <a:srgbClr val="0070C0"/>
                    </a:solidFill>
                  </a:rPr>
                  <a:t>j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 independently represent the </a:t>
                </a:r>
                <a:r>
                  <a:rPr lang="en-CA" sz="2000" b="1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CA" sz="2000" b="1" dirty="0" smtClean="0">
                    <a:solidFill>
                      <a:srgbClr val="0070C0"/>
                    </a:solidFill>
                  </a:rPr>
                  <a:t>y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 and </a:t>
                </a:r>
                <a:r>
                  <a:rPr lang="en-CA" sz="2000" b="1" dirty="0" smtClean="0">
                    <a:solidFill>
                      <a:srgbClr val="0070C0"/>
                    </a:solidFill>
                  </a:rPr>
                  <a:t>z</a:t>
                </a:r>
                <a:r>
                  <a:rPr lang="en-CA" sz="2000" dirty="0" smtClean="0">
                    <a:solidFill>
                      <a:prstClr val="black"/>
                    </a:solidFill>
                  </a:rPr>
                  <a:t> coordinates.</a:t>
                </a:r>
                <a:endParaRPr lang="en-CA" sz="2000" b="1" i="1" baseline="-25000" dirty="0" smtClean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400" y="1464734"/>
                <a:ext cx="7112000" cy="4635243"/>
              </a:xfrm>
              <a:prstGeom prst="rect">
                <a:avLst/>
              </a:prstGeom>
              <a:blipFill rotWithShape="0">
                <a:blip r:embed="rId2"/>
                <a:stretch>
                  <a:fillRect l="-857" t="-657" r="-686" b="-131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978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What is 4-space-time?</a:t>
            </a:r>
            <a:endParaRPr lang="en-CA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54668" y="1603022"/>
                <a:ext cx="7095066" cy="4324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In 1905, </a:t>
                </a:r>
                <a:r>
                  <a:rPr lang="en-CA" sz="2000" b="1" i="1" dirty="0" smtClean="0"/>
                  <a:t>Albert Einstein </a:t>
                </a:r>
                <a:r>
                  <a:rPr lang="en-CA" sz="2000" dirty="0" smtClean="0"/>
                  <a:t>published his (Special) </a:t>
                </a:r>
                <a:r>
                  <a:rPr lang="en-CA" sz="2000" b="1" i="1" dirty="0" smtClean="0"/>
                  <a:t>Theory of Relativity</a:t>
                </a:r>
                <a:r>
                  <a:rPr lang="en-CA" sz="2000" dirty="0" smtClean="0"/>
                  <a:t> which explained the </a:t>
                </a:r>
                <a:r>
                  <a:rPr lang="en-CA" sz="2000" b="1" i="1" dirty="0" smtClean="0"/>
                  <a:t>Lorentz transformation </a:t>
                </a:r>
                <a:r>
                  <a:rPr lang="en-CA" sz="2000" dirty="0" smtClean="0"/>
                  <a:t>(known earlier) for moving observations and observers.</a:t>
                </a: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Einstein’s special wisdom was to recognize that time, </a:t>
                </a: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CA" sz="2000" dirty="0" smtClean="0"/>
                  <a:t>, provided a 4</a:t>
                </a:r>
                <a:r>
                  <a:rPr lang="en-CA" sz="2000" baseline="30000" dirty="0" smtClean="0"/>
                  <a:t>th</a:t>
                </a:r>
                <a:r>
                  <a:rPr lang="en-CA" sz="2000" dirty="0" smtClean="0"/>
                  <a:t> dimension. To “explain” the Lorentz transformations, he set the time-like dimension as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CA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CA" sz="2000" dirty="0" smtClean="0"/>
                  <a:t>where </a:t>
                </a:r>
                <a14:m>
                  <m:oMath xmlns:m="http://schemas.openxmlformats.org/officeDocument/2006/math">
                    <m:r>
                      <a:rPr lang="en-CA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CA" sz="2000" dirty="0" smtClean="0"/>
                  <a:t> is the speed of light in </a:t>
                </a:r>
                <a:r>
                  <a:rPr lang="en-CA" sz="2000" dirty="0" err="1" smtClean="0"/>
                  <a:t>vacuo</a:t>
                </a:r>
                <a:r>
                  <a:rPr lang="en-CA" sz="2000" dirty="0" smtClean="0"/>
                  <a:t>, constant to all observers. The conventional 3 spatial dimensions, we shall call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, 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CA" sz="2000" dirty="0" smtClean="0"/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An “</a:t>
                </a:r>
                <a:r>
                  <a:rPr lang="en-CA" sz="2000" b="1" i="1" dirty="0" smtClean="0"/>
                  <a:t>event</a:t>
                </a:r>
                <a:r>
                  <a:rPr lang="en-CA" sz="2000" dirty="0" smtClean="0"/>
                  <a:t>” is described by its moment in time and its position in space: </a:t>
                </a:r>
                <a14:m>
                  <m:oMath xmlns:m="http://schemas.openxmlformats.org/officeDocument/2006/math">
                    <m:r>
                      <a:rPr lang="en-CA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[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]</m:t>
                    </m:r>
                  </m:oMath>
                </a14:m>
                <a:r>
                  <a:rPr lang="en-CA" sz="2000" dirty="0" smtClean="0"/>
                  <a:t> .  The “</a:t>
                </a:r>
                <a:r>
                  <a:rPr lang="en-CA" sz="2000" b="1" i="1" dirty="0" smtClean="0"/>
                  <a:t>interval”</a:t>
                </a:r>
                <a:r>
                  <a:rPr lang="en-CA" sz="2000" dirty="0" smtClean="0"/>
                  <a:t> (equivalent to distance) between two events is given by a Pythagorean-like measurement:</a:t>
                </a:r>
              </a:p>
              <a:p>
                <a:pPr algn="ctr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CA" sz="2000" dirty="0" smtClean="0"/>
                  <a:t>.</a:t>
                </a:r>
                <a:endParaRPr lang="en-CA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668" y="1603022"/>
                <a:ext cx="7095066" cy="4324261"/>
              </a:xfrm>
              <a:prstGeom prst="rect">
                <a:avLst/>
              </a:prstGeom>
              <a:blipFill rotWithShape="0">
                <a:blip r:embed="rId2"/>
                <a:stretch>
                  <a:fillRect l="-859" t="-846" r="-1546" b="-156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2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/>
              <a:t>Geometry of space-time 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32468" y="2150534"/>
                <a:ext cx="7095066" cy="3898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This </a:t>
                </a:r>
                <a:r>
                  <a:rPr lang="en-CA" sz="2000" b="1" i="1" dirty="0" smtClean="0"/>
                  <a:t>interval</a:t>
                </a:r>
                <a:r>
                  <a:rPr lang="en-CA" sz="2000" dirty="0" smtClean="0"/>
                  <a:t> measurement implies an inherent </a:t>
                </a:r>
                <a:r>
                  <a:rPr lang="en-CA" sz="2000" b="1" i="1" dirty="0" smtClean="0"/>
                  <a:t>Lorentz-</a:t>
                </a:r>
                <a:r>
                  <a:rPr lang="en-CA" sz="2000" b="1" i="1" dirty="0" err="1" smtClean="0"/>
                  <a:t>Minkowski</a:t>
                </a:r>
                <a:r>
                  <a:rPr lang="en-CA" sz="2000" dirty="0" smtClean="0"/>
                  <a:t> geometry for (empty) space-time:</a:t>
                </a:r>
              </a:p>
              <a:p>
                <a:pPr algn="ctr">
                  <a:spcAft>
                    <a:spcPts val="900"/>
                  </a:spcAft>
                </a:pPr>
                <a:r>
                  <a:rPr lang="en-CA" sz="2000" dirty="0" smtClean="0"/>
                  <a:t>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CA" sz="2000" b="1" i="1" baseline="30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CA" sz="2000" dirty="0" smtClean="0"/>
                  <a:t>,</a:t>
                </a:r>
                <a:endParaRPr lang="en-CA" dirty="0" smtClean="0"/>
              </a:p>
              <a:p>
                <a:pPr algn="ctr">
                  <a:spcAft>
                    <a:spcPts val="9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b="1" i="1" baseline="3000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b="1" i="1" baseline="-25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b="1" i="1" baseline="-25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b="1" i="1" baseline="-25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CA" b="1" i="1" baseline="-250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CA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CA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CA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CA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CA" dirty="0" smtClean="0"/>
              </a:p>
              <a:p>
                <a:pPr>
                  <a:spcAft>
                    <a:spcPts val="600"/>
                  </a:spcAft>
                </a:pPr>
                <a:r>
                  <a:rPr lang="en-CA" dirty="0" smtClean="0"/>
                  <a:t>The modified identity-like matrix represents the metric tensor of </a:t>
                </a:r>
                <a:r>
                  <a:rPr lang="en-CA" b="1" i="1" dirty="0" smtClean="0"/>
                  <a:t>Lorentz-</a:t>
                </a:r>
                <a:r>
                  <a:rPr lang="en-CA" b="1" i="1" dirty="0" err="1" smtClean="0"/>
                  <a:t>Minkowski</a:t>
                </a:r>
                <a:r>
                  <a:rPr lang="en-CA" b="1" i="1" dirty="0" smtClean="0"/>
                  <a:t> Geometry </a:t>
                </a:r>
                <a:r>
                  <a:rPr lang="en-CA" dirty="0" smtClean="0"/>
                  <a:t>of space-time in </a:t>
                </a:r>
                <a:r>
                  <a:rPr lang="en-CA" b="1" i="1" dirty="0" smtClean="0"/>
                  <a:t>4-Cartesian Coordinates</a:t>
                </a:r>
                <a:r>
                  <a:rPr lang="en-CA" dirty="0" smtClean="0"/>
                  <a:t>.</a:t>
                </a:r>
              </a:p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We often represent all the elements of this metric tensor with a single symbol:  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𝜼</m:t>
                    </m:r>
                    <m:r>
                      <a:rPr lang="el-GR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  <m:r>
                      <a:rPr lang="en-CA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000" dirty="0" smtClean="0"/>
                  <a:t> where </a:t>
                </a:r>
                <a:r>
                  <a:rPr lang="el-GR" sz="2000" b="1" i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μ</a:t>
                </a:r>
                <a:r>
                  <a:rPr lang="en-CA" sz="2000" dirty="0" smtClean="0"/>
                  <a:t>  and </a:t>
                </a:r>
                <a:r>
                  <a:rPr lang="el-GR" sz="2000" b="1" i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υ</a:t>
                </a:r>
                <a:r>
                  <a:rPr lang="en-CA" sz="2000" dirty="0" smtClean="0"/>
                  <a:t>  can each, independently, take on the value, </a:t>
                </a:r>
                <a:r>
                  <a:rPr lang="en-CA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0, 1, 2,  </a:t>
                </a:r>
                <a:r>
                  <a:rPr lang="en-CA" sz="2000" dirty="0" smtClean="0">
                    <a:latin typeface="Franklin Gothic Book" panose="020B0503020102020204" pitchFamily="34" charset="0"/>
                    <a:ea typeface="Cambria Math" panose="02040503050406030204" pitchFamily="18" charset="0"/>
                  </a:rPr>
                  <a:t>or </a:t>
                </a:r>
                <a:r>
                  <a:rPr lang="en-CA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n-CA" sz="2000" dirty="0" smtClean="0"/>
                  <a:t>.</a:t>
                </a:r>
                <a:endParaRPr lang="en-CA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468" y="2150534"/>
                <a:ext cx="7095066" cy="3898183"/>
              </a:xfrm>
              <a:prstGeom prst="rect">
                <a:avLst/>
              </a:prstGeom>
              <a:blipFill rotWithShape="0">
                <a:blip r:embed="rId2"/>
                <a:stretch>
                  <a:fillRect l="-859" t="-939" b="-20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79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b="1" dirty="0" smtClean="0"/>
              <a:t>Gravitational Waves</a:t>
            </a:r>
            <a:br>
              <a:rPr lang="en-CA" b="1" dirty="0" smtClean="0"/>
            </a:b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57868" y="1778001"/>
                <a:ext cx="7095066" cy="4639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CA" sz="2000" dirty="0" smtClean="0"/>
                  <a:t>A passing gravitational wave  appears as oscillatory perturbations of some of the elements of the metric tensor.  The metric tensor, 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𝜼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</m:oMath>
                </a14:m>
                <a:r>
                  <a:rPr lang="en-CA" sz="2000" dirty="0" smtClean="0"/>
                  <a:t> , becomes,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</m:oMath>
                </a14:m>
                <a:r>
                  <a:rPr lang="en-CA" sz="2000" dirty="0" smtClean="0"/>
                  <a:t> </a:t>
                </a:r>
                <a14:m>
                  <m:oMath xmlns:m="http://schemas.openxmlformats.org/officeDocument/2006/math">
                    <m:r>
                      <a:rPr lang="en-CA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CA" sz="2000" dirty="0" smtClean="0"/>
                  <a:t> 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𝜼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</m:oMath>
                </a14:m>
                <a:r>
                  <a:rPr lang="en-CA" sz="2000" dirty="0" smtClean="0"/>
                  <a:t> </a:t>
                </a: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CA" sz="2000" dirty="0" smtClean="0"/>
                  <a:t> </a:t>
                </a:r>
                <a14:m>
                  <m:oMath xmlns:m="http://schemas.openxmlformats.org/officeDocument/2006/math"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</m:oMath>
                </a14:m>
                <a:r>
                  <a:rPr lang="en-CA" sz="2000" dirty="0" smtClean="0"/>
                  <a:t> , where the perturbation metric has form: </a:t>
                </a:r>
              </a:p>
              <a:p>
                <a:pPr algn="ctr">
                  <a:spcAft>
                    <a:spcPts val="900"/>
                  </a:spcAft>
                </a:pP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𝝁𝝊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CA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CA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CA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 baseline="-2500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𝟐𝟏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CA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 baseline="-2500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𝟑𝟏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 baseline="-2500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CA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 baseline="-2500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𝟑𝟐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CA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CA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CA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CA" b="1" i="1" baseline="-2500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CA" b="1" i="1" baseline="-2500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CA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 baseline="-2500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𝟐𝟑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CA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CA" sz="2000" dirty="0" smtClean="0"/>
                  <a:t>    .</a:t>
                </a:r>
              </a:p>
              <a:p>
                <a:pPr>
                  <a:spcAft>
                    <a:spcPts val="900"/>
                  </a:spcAft>
                </a:pPr>
                <a:r>
                  <a:rPr lang="en-CA" sz="2000" dirty="0" smtClean="0"/>
                  <a:t>Each </a:t>
                </a: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𝒊𝒋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CA" sz="2000" b="1" i="1" baseline="-2500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𝒋𝒊</m:t>
                    </m:r>
                  </m:oMath>
                </a14:m>
                <a:r>
                  <a:rPr lang="en-CA" sz="2000" dirty="0" smtClean="0"/>
                  <a:t> .  The metric tensor remains symmetric.  Subtlety, this means that the wave does not change the volume of the local spatial geometry.  </a:t>
                </a:r>
              </a:p>
              <a:p>
                <a:pPr algn="ctr">
                  <a:spcAft>
                    <a:spcPts val="900"/>
                  </a:spcAft>
                </a:pP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CA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𝒊𝒋</m:t>
                    </m:r>
                    <m:r>
                      <a:rPr lang="el-GR" sz="2000" b="1" i="1" baseline="-25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𝒄𝒐𝒔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l-GR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𝝎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l-G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𝝋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000" dirty="0" smtClean="0"/>
                  <a:t> . </a:t>
                </a:r>
              </a:p>
              <a:p>
                <a:pPr>
                  <a:spcAft>
                    <a:spcPts val="900"/>
                  </a:spcAft>
                </a:pPr>
                <a:r>
                  <a:rPr lang="en-CA" sz="2000" dirty="0" smtClean="0"/>
                  <a:t>The amplitude of the oscillations that have, so-far, been observed are extraordinarily small, </a:t>
                </a:r>
                <a14:m>
                  <m:oMath xmlns:m="http://schemas.openxmlformats.org/officeDocument/2006/math">
                    <m:r>
                      <a:rPr lang="en-CA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≈</m:t>
                    </m:r>
                    <m:sSup>
                      <m:sSupPr>
                        <m:ctrlPr>
                          <a:rPr lang="en-CA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sup>
                    </m:sSup>
                    <m:r>
                      <a:rPr lang="en-CA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CA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868" y="1778001"/>
                <a:ext cx="7095066" cy="4639925"/>
              </a:xfrm>
              <a:prstGeom prst="rect">
                <a:avLst/>
              </a:prstGeom>
              <a:blipFill rotWithShape="0">
                <a:blip r:embed="rId2"/>
                <a:stretch>
                  <a:fillRect l="-946" t="-788" r="-1032" b="-144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737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1141</TotalTime>
  <Words>569</Words>
  <Application>Microsoft Office PowerPoint</Application>
  <PresentationFormat>On-screen Show (4:3)</PresentationFormat>
  <Paragraphs>61</Paragraphs>
  <Slides>12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Cambria Math</vt:lpstr>
      <vt:lpstr>Franklin Gothic Book</vt:lpstr>
      <vt:lpstr>Crop</vt:lpstr>
      <vt:lpstr>GRAVITATIONAL wAVES</vt:lpstr>
      <vt:lpstr>Measuring distance in 3-space</vt:lpstr>
      <vt:lpstr>Distances</vt:lpstr>
      <vt:lpstr>Non-Euclidean Geometry?</vt:lpstr>
      <vt:lpstr>Length and interval</vt:lpstr>
      <vt:lpstr>Metric Tensor</vt:lpstr>
      <vt:lpstr>What is 4-space-time?</vt:lpstr>
      <vt:lpstr>Geometry of space-time </vt:lpstr>
      <vt:lpstr>Gravitational Waves </vt:lpstr>
      <vt:lpstr>Spatial geometry oscillates </vt:lpstr>
      <vt:lpstr>Places in the geometry move </vt:lpstr>
      <vt:lpstr>First observations by LIGO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GRAVITATIONAL wAVES</dc:title>
  <dc:creator>olivia</dc:creator>
  <cp:lastModifiedBy>olivia</cp:lastModifiedBy>
  <cp:revision>45</cp:revision>
  <dcterms:created xsi:type="dcterms:W3CDTF">2017-03-06T21:42:35Z</dcterms:created>
  <dcterms:modified xsi:type="dcterms:W3CDTF">2017-03-09T16:07:19Z</dcterms:modified>
</cp:coreProperties>
</file>