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2" r:id="rId4"/>
    <p:sldId id="257" r:id="rId5"/>
    <p:sldId id="259" r:id="rId6"/>
    <p:sldId id="262" r:id="rId7"/>
    <p:sldId id="258" r:id="rId8"/>
    <p:sldId id="268" r:id="rId9"/>
    <p:sldId id="269" r:id="rId10"/>
    <p:sldId id="267" r:id="rId11"/>
    <p:sldId id="265" r:id="rId12"/>
    <p:sldId id="264" r:id="rId13"/>
    <p:sldId id="275" r:id="rId14"/>
    <p:sldId id="260" r:id="rId15"/>
    <p:sldId id="271" r:id="rId16"/>
    <p:sldId id="261" r:id="rId17"/>
    <p:sldId id="276" r:id="rId18"/>
    <p:sldId id="277" r:id="rId19"/>
    <p:sldId id="270"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2D1DCA6-2468-4AD0-B9FE-8EC3BDAC7827}" type="datetimeFigureOut">
              <a:rPr lang="en-CA" smtClean="0"/>
              <a:t>16/09/2018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66306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D1DCA6-2468-4AD0-B9FE-8EC3BDAC7827}" type="datetimeFigureOut">
              <a:rPr lang="en-CA" smtClean="0"/>
              <a:t>16/09/2018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258942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D1DCA6-2468-4AD0-B9FE-8EC3BDAC7827}" type="datetimeFigureOut">
              <a:rPr lang="en-CA" smtClean="0"/>
              <a:t>16/09/2018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92533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D1DCA6-2468-4AD0-B9FE-8EC3BDAC7827}" type="datetimeFigureOut">
              <a:rPr lang="en-CA" smtClean="0"/>
              <a:t>16/09/2018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40876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1DCA6-2468-4AD0-B9FE-8EC3BDAC7827}" type="datetimeFigureOut">
              <a:rPr lang="en-CA" smtClean="0"/>
              <a:t>16/09/2018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31133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2D1DCA6-2468-4AD0-B9FE-8EC3BDAC7827}" type="datetimeFigureOut">
              <a:rPr lang="en-CA" smtClean="0"/>
              <a:t>16/09/2018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279710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2D1DCA6-2468-4AD0-B9FE-8EC3BDAC7827}" type="datetimeFigureOut">
              <a:rPr lang="en-CA" smtClean="0"/>
              <a:t>16/09/2018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52800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2D1DCA6-2468-4AD0-B9FE-8EC3BDAC7827}" type="datetimeFigureOut">
              <a:rPr lang="en-CA" smtClean="0"/>
              <a:t>16/09/2018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292371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1DCA6-2468-4AD0-B9FE-8EC3BDAC7827}" type="datetimeFigureOut">
              <a:rPr lang="en-CA" smtClean="0"/>
              <a:t>16/09/2018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357326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DCA6-2468-4AD0-B9FE-8EC3BDAC7827}" type="datetimeFigureOut">
              <a:rPr lang="en-CA" smtClean="0"/>
              <a:t>16/09/2018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368774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DCA6-2468-4AD0-B9FE-8EC3BDAC7827}" type="datetimeFigureOut">
              <a:rPr lang="en-CA" smtClean="0"/>
              <a:t>16/09/2018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F9717F-6179-4A1F-B6F4-56ECD7537B24}" type="slidenum">
              <a:rPr lang="en-CA" smtClean="0"/>
              <a:t>‹#›</a:t>
            </a:fld>
            <a:endParaRPr lang="en-CA"/>
          </a:p>
        </p:txBody>
      </p:sp>
    </p:spTree>
    <p:extLst>
      <p:ext uri="{BB962C8B-B14F-4D97-AF65-F5344CB8AC3E}">
        <p14:creationId xmlns:p14="http://schemas.microsoft.com/office/powerpoint/2010/main" val="219972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1DCA6-2468-4AD0-B9FE-8EC3BDAC7827}" type="datetimeFigureOut">
              <a:rPr lang="en-CA" smtClean="0"/>
              <a:t>16/09/2018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9717F-6179-4A1F-B6F4-56ECD7537B24}" type="slidenum">
              <a:rPr lang="en-CA" smtClean="0"/>
              <a:t>‹#›</a:t>
            </a:fld>
            <a:endParaRPr lang="en-CA"/>
          </a:p>
        </p:txBody>
      </p:sp>
    </p:spTree>
    <p:extLst>
      <p:ext uri="{BB962C8B-B14F-4D97-AF65-F5344CB8AC3E}">
        <p14:creationId xmlns:p14="http://schemas.microsoft.com/office/powerpoint/2010/main" val="307967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416" y="188970"/>
            <a:ext cx="11655552" cy="4401205"/>
          </a:xfrm>
          <a:prstGeom prst="rect">
            <a:avLst/>
          </a:prstGeom>
        </p:spPr>
        <p:txBody>
          <a:bodyPr wrap="square">
            <a:spAutoFit/>
          </a:bodyPr>
          <a:lstStyle/>
          <a:p>
            <a:endParaRPr lang="en-CA" sz="2000" b="0" i="0" u="none" strike="noStrike" baseline="0" dirty="0" smtClean="0">
              <a:solidFill>
                <a:srgbClr val="000000"/>
              </a:solidFill>
              <a:latin typeface="Tahoma" panose="020B0604030504040204" pitchFamily="34" charset="0"/>
            </a:endParaRPr>
          </a:p>
          <a:p>
            <a:r>
              <a:rPr lang="en-CA" sz="2000" b="0" i="0" u="none" strike="noStrike" baseline="0" dirty="0" smtClean="0">
                <a:solidFill>
                  <a:srgbClr val="000000"/>
                </a:solidFill>
                <a:latin typeface="Times New Roman" panose="02020603050405020304" pitchFamily="18" charset="0"/>
                <a:cs typeface="Times New Roman" panose="02020603050405020304" pitchFamily="18" charset="0"/>
              </a:rPr>
              <a:t>Make sure your samples are clean and</a:t>
            </a:r>
            <a:r>
              <a:rPr lang="en-CA" sz="2000" b="0" i="0" u="none" strike="noStrike" dirty="0" smtClean="0">
                <a:solidFill>
                  <a:srgbClr val="000000"/>
                </a:solidFill>
                <a:latin typeface="Times New Roman" panose="02020603050405020304" pitchFamily="18" charset="0"/>
                <a:cs typeface="Times New Roman" panose="02020603050405020304" pitchFamily="18" charset="0"/>
              </a:rPr>
              <a:t> dry before doing coating. Dirty </a:t>
            </a:r>
            <a:r>
              <a:rPr lang="en-CA" sz="2000" dirty="0" smtClean="0">
                <a:solidFill>
                  <a:srgbClr val="000000"/>
                </a:solidFill>
                <a:latin typeface="Times New Roman" panose="02020603050405020304" pitchFamily="18" charset="0"/>
                <a:cs typeface="Times New Roman" panose="02020603050405020304" pitchFamily="18" charset="0"/>
              </a:rPr>
              <a:t>and wet samples will lead to bad coating and long </a:t>
            </a:r>
            <a:r>
              <a:rPr lang="en-CA" sz="2000" dirty="0" smtClean="0">
                <a:solidFill>
                  <a:srgbClr val="000000"/>
                </a:solidFill>
                <a:latin typeface="Times New Roman" panose="02020603050405020304" pitchFamily="18" charset="0"/>
                <a:cs typeface="Times New Roman" panose="02020603050405020304" pitchFamily="18" charset="0"/>
              </a:rPr>
              <a:t>waiting time.</a:t>
            </a:r>
            <a:endParaRPr lang="en-CA" sz="2000" dirty="0" smtClean="0">
              <a:solidFill>
                <a:srgbClr val="000000"/>
              </a:solidFill>
              <a:latin typeface="Times New Roman" panose="02020603050405020304" pitchFamily="18" charset="0"/>
              <a:cs typeface="Times New Roman" panose="02020603050405020304" pitchFamily="18" charset="0"/>
            </a:endParaRPr>
          </a:p>
          <a:p>
            <a:endParaRPr lang="en-CA" sz="2000" dirty="0">
              <a:solidFill>
                <a:srgbClr val="000000"/>
              </a:solidFill>
              <a:latin typeface="Times New Roman" panose="02020603050405020304" pitchFamily="18" charset="0"/>
              <a:cs typeface="Times New Roman" panose="02020603050405020304" pitchFamily="18" charset="0"/>
            </a:endParaRPr>
          </a:p>
          <a:p>
            <a:r>
              <a:rPr lang="en-CA" sz="2000" dirty="0">
                <a:latin typeface="Times New Roman" panose="02020603050405020304" pitchFamily="18" charset="0"/>
                <a:cs typeface="Times New Roman" panose="02020603050405020304" pitchFamily="18" charset="0"/>
              </a:rPr>
              <a:t>During the evaporation process, the carbon </a:t>
            </a:r>
            <a:r>
              <a:rPr lang="en-CA" sz="2000" dirty="0" smtClean="0">
                <a:latin typeface="Times New Roman" panose="02020603050405020304" pitchFamily="18" charset="0"/>
                <a:cs typeface="Times New Roman" panose="02020603050405020304" pitchFamily="18" charset="0"/>
              </a:rPr>
              <a:t>tip</a:t>
            </a:r>
            <a:r>
              <a:rPr lang="en-CA" sz="2000"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generates high intensity light and </a:t>
            </a:r>
            <a:r>
              <a:rPr lang="en-CA" sz="2000" dirty="0" smtClean="0">
                <a:latin typeface="Times New Roman" panose="02020603050405020304" pitchFamily="18" charset="0"/>
                <a:cs typeface="Times New Roman" panose="02020603050405020304" pitchFamily="18" charset="0"/>
              </a:rPr>
              <a:t>UV radiation </a:t>
            </a:r>
            <a:r>
              <a:rPr lang="en-CA" sz="2000" dirty="0">
                <a:latin typeface="Times New Roman" panose="02020603050405020304" pitchFamily="18" charset="0"/>
                <a:cs typeface="Times New Roman" panose="02020603050405020304" pitchFamily="18" charset="0"/>
              </a:rPr>
              <a:t>– NEVER look directly at the </a:t>
            </a:r>
            <a:r>
              <a:rPr lang="en-CA" sz="2000" dirty="0" smtClean="0">
                <a:latin typeface="Times New Roman" panose="02020603050405020304" pitchFamily="18" charset="0"/>
                <a:cs typeface="Times New Roman" panose="02020603050405020304" pitchFamily="18" charset="0"/>
              </a:rPr>
              <a:t>tip</a:t>
            </a:r>
            <a:r>
              <a:rPr lang="en-CA" sz="2000" dirty="0" smtClean="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when coating. </a:t>
            </a:r>
            <a:endParaRPr lang="en-CA" sz="2000" dirty="0" smtClean="0">
              <a:latin typeface="Times New Roman" panose="02020603050405020304" pitchFamily="18" charset="0"/>
              <a:cs typeface="Times New Roman" panose="02020603050405020304" pitchFamily="18" charset="0"/>
            </a:endParaRPr>
          </a:p>
          <a:p>
            <a:endParaRPr lang="en-CA" sz="2000" dirty="0" smtClean="0">
              <a:solidFill>
                <a:srgbClr val="000000"/>
              </a:solidFill>
              <a:latin typeface="Times New Roman" panose="02020603050405020304" pitchFamily="18" charset="0"/>
              <a:cs typeface="Times New Roman" panose="02020603050405020304" pitchFamily="18" charset="0"/>
            </a:endParaRPr>
          </a:p>
          <a:p>
            <a:r>
              <a:rPr lang="en-CA" sz="2000" dirty="0" smtClean="0">
                <a:solidFill>
                  <a:srgbClr val="000000"/>
                </a:solidFill>
                <a:latin typeface="Times New Roman" panose="02020603050405020304" pitchFamily="18" charset="0"/>
                <a:cs typeface="Times New Roman" panose="02020603050405020304" pitchFamily="18" charset="0"/>
              </a:rPr>
              <a:t>Do not let other people who has not been trained to use the coater. </a:t>
            </a:r>
            <a:r>
              <a:rPr lang="en-CA" sz="2000" dirty="0" smtClean="0">
                <a:latin typeface="Times New Roman" panose="02020603050405020304" pitchFamily="18" charset="0"/>
                <a:cs typeface="Times New Roman" panose="02020603050405020304" pitchFamily="18" charset="0"/>
              </a:rPr>
              <a:t>You are </a:t>
            </a:r>
            <a:r>
              <a:rPr lang="en-CA" sz="2000" dirty="0">
                <a:latin typeface="Times New Roman" panose="02020603050405020304" pitchFamily="18" charset="0"/>
                <a:cs typeface="Times New Roman" panose="02020603050405020304" pitchFamily="18" charset="0"/>
              </a:rPr>
              <a:t>responsible for any damage to the equipment through negligence or </a:t>
            </a:r>
            <a:r>
              <a:rPr lang="en-CA" sz="2000" dirty="0" smtClean="0">
                <a:latin typeface="Times New Roman" panose="02020603050405020304" pitchFamily="18" charset="0"/>
                <a:cs typeface="Times New Roman" panose="02020603050405020304" pitchFamily="18" charset="0"/>
              </a:rPr>
              <a:t>improper use (very </a:t>
            </a:r>
            <a:r>
              <a:rPr lang="en-CA" sz="2000" dirty="0" err="1" smtClean="0">
                <a:latin typeface="Times New Roman" panose="02020603050405020304" pitchFamily="18" charset="0"/>
                <a:cs typeface="Times New Roman" panose="02020603050405020304" pitchFamily="18" charset="0"/>
              </a:rPr>
              <a:t>costy</a:t>
            </a:r>
            <a:r>
              <a:rPr lang="en-CA" sz="2000" dirty="0" smtClean="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for any part, </a:t>
            </a:r>
            <a:r>
              <a:rPr lang="en-CA" sz="2000" dirty="0" smtClean="0">
                <a:latin typeface="Times New Roman" panose="02020603050405020304" pitchFamily="18" charset="0"/>
                <a:cs typeface="Times New Roman" panose="02020603050405020304" pitchFamily="18" charset="0"/>
              </a:rPr>
              <a:t>at least $5000 for company </a:t>
            </a:r>
            <a:r>
              <a:rPr lang="en-CA" sz="2000" dirty="0" smtClean="0">
                <a:latin typeface="Times New Roman" panose="02020603050405020304" pitchFamily="18" charset="0"/>
                <a:cs typeface="Times New Roman" panose="02020603050405020304" pitchFamily="18" charset="0"/>
              </a:rPr>
              <a:t>engineer </a:t>
            </a:r>
            <a:r>
              <a:rPr lang="en-CA" sz="2000" dirty="0" smtClean="0">
                <a:latin typeface="Times New Roman" panose="02020603050405020304" pitchFamily="18" charset="0"/>
                <a:cs typeface="Times New Roman" panose="02020603050405020304" pitchFamily="18" charset="0"/>
              </a:rPr>
              <a:t>service call).  </a:t>
            </a:r>
            <a:endParaRPr lang="en-CA" sz="2000" dirty="0" smtClean="0">
              <a:solidFill>
                <a:srgbClr val="000000"/>
              </a:solidFill>
              <a:latin typeface="Times New Roman" panose="02020603050405020304" pitchFamily="18" charset="0"/>
              <a:cs typeface="Times New Roman" panose="02020603050405020304" pitchFamily="18" charset="0"/>
            </a:endParaRPr>
          </a:p>
          <a:p>
            <a:endParaRPr lang="en-CA" sz="2000" dirty="0">
              <a:solidFill>
                <a:srgbClr val="000000"/>
              </a:solidFill>
              <a:latin typeface="Times New Roman" panose="02020603050405020304" pitchFamily="18" charset="0"/>
              <a:cs typeface="Times New Roman" panose="02020603050405020304" pitchFamily="18" charset="0"/>
            </a:endParaRPr>
          </a:p>
          <a:p>
            <a:r>
              <a:rPr lang="en-CA" sz="2000" dirty="0" smtClean="0">
                <a:solidFill>
                  <a:srgbClr val="000000"/>
                </a:solidFill>
                <a:latin typeface="Times New Roman" panose="02020603050405020304" pitchFamily="18" charset="0"/>
                <a:cs typeface="Times New Roman" panose="02020603050405020304" pitchFamily="18" charset="0"/>
              </a:rPr>
              <a:t>If you have problems or </a:t>
            </a:r>
            <a:r>
              <a:rPr lang="en-CA" sz="2000" dirty="0" smtClean="0">
                <a:solidFill>
                  <a:srgbClr val="000000"/>
                </a:solidFill>
                <a:latin typeface="Times New Roman" panose="02020603050405020304" pitchFamily="18" charset="0"/>
                <a:cs typeface="Times New Roman" panose="02020603050405020304" pitchFamily="18" charset="0"/>
              </a:rPr>
              <a:t>are in </a:t>
            </a:r>
            <a:r>
              <a:rPr lang="en-CA" sz="2000" dirty="0" smtClean="0">
                <a:solidFill>
                  <a:srgbClr val="000000"/>
                </a:solidFill>
                <a:latin typeface="Times New Roman" panose="02020603050405020304" pitchFamily="18" charset="0"/>
                <a:cs typeface="Times New Roman" panose="02020603050405020304" pitchFamily="18" charset="0"/>
              </a:rPr>
              <a:t>doubt , do not try to fix them yourself. Talk to me first.</a:t>
            </a:r>
          </a:p>
          <a:p>
            <a:endParaRPr lang="en-CA" sz="2000" dirty="0">
              <a:solidFill>
                <a:srgbClr val="000000"/>
              </a:solidFill>
              <a:latin typeface="Times New Roman" panose="02020603050405020304" pitchFamily="18" charset="0"/>
              <a:cs typeface="Times New Roman" panose="02020603050405020304" pitchFamily="18" charset="0"/>
            </a:endParaRPr>
          </a:p>
          <a:p>
            <a:r>
              <a:rPr lang="en-CA" sz="2000" dirty="0" smtClean="0">
                <a:solidFill>
                  <a:srgbClr val="000000"/>
                </a:solidFill>
                <a:latin typeface="Times New Roman" panose="02020603050405020304" pitchFamily="18" charset="0"/>
                <a:cs typeface="Times New Roman" panose="02020603050405020304" pitchFamily="18" charset="0"/>
              </a:rPr>
              <a:t>You can get the Key to room 204 from main office. Remember to return the key after you are done.</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08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392" y="1395984"/>
            <a:ext cx="5998464" cy="4498848"/>
          </a:xfrm>
          <a:prstGeom prst="rect">
            <a:avLst/>
          </a:prstGeom>
        </p:spPr>
      </p:pic>
      <p:sp>
        <p:nvSpPr>
          <p:cNvPr id="3" name="Rectangle 2"/>
          <p:cNvSpPr/>
          <p:nvPr/>
        </p:nvSpPr>
        <p:spPr>
          <a:xfrm>
            <a:off x="431551" y="232910"/>
            <a:ext cx="6112827"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9) Install the sharped rod into the carbon electrode holder.</a:t>
            </a:r>
            <a:endParaRPr lang="en-CA" sz="2000" dirty="0"/>
          </a:p>
        </p:txBody>
      </p:sp>
    </p:spTree>
    <p:extLst>
      <p:ext uri="{BB962C8B-B14F-4D97-AF65-F5344CB8AC3E}">
        <p14:creationId xmlns:p14="http://schemas.microsoft.com/office/powerpoint/2010/main" val="187891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92" y="1706880"/>
            <a:ext cx="4527296" cy="3395472"/>
          </a:xfrm>
          <a:prstGeom prst="rect">
            <a:avLst/>
          </a:prstGeom>
        </p:spPr>
      </p:pic>
      <p:sp>
        <p:nvSpPr>
          <p:cNvPr id="3" name="Rectangle 2"/>
          <p:cNvSpPr/>
          <p:nvPr/>
        </p:nvSpPr>
        <p:spPr>
          <a:xfrm>
            <a:off x="438912" y="196334"/>
            <a:ext cx="11399520" cy="1015663"/>
          </a:xfrm>
          <a:prstGeom prst="rect">
            <a:avLst/>
          </a:prstGeom>
        </p:spPr>
        <p:txBody>
          <a:bodyPr wrap="square">
            <a:spAutoFit/>
          </a:bodyPr>
          <a:lstStyle/>
          <a:p>
            <a:r>
              <a:rPr lang="en-CA" sz="2000" dirty="0" smtClean="0"/>
              <a:t>10) Push the spring block to the back end and hold it. Push the rod  in till there is small gap (1 mm) between the two rods. Then use the Allen Key to tight up the lock bolt </a:t>
            </a:r>
            <a:r>
              <a:rPr lang="en-CA" sz="2000" dirty="0" smtClean="0"/>
              <a:t>(</a:t>
            </a:r>
            <a:r>
              <a:rPr lang="en-CA" sz="2000" dirty="0" smtClean="0"/>
              <a:t>CC</a:t>
            </a:r>
            <a:r>
              <a:rPr lang="en-CA" sz="2000" dirty="0" smtClean="0"/>
              <a:t>) </a:t>
            </a:r>
            <a:r>
              <a:rPr lang="en-CA" sz="2000" dirty="0" smtClean="0"/>
              <a:t>and then release the spring </a:t>
            </a:r>
            <a:r>
              <a:rPr lang="en-CA" sz="2000" dirty="0" smtClean="0"/>
              <a:t>block (the two rods should touch each other.</a:t>
            </a:r>
            <a:endParaRPr lang="en-CA"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522976" y="1706880"/>
            <a:ext cx="4527296" cy="3395472"/>
          </a:xfrm>
          <a:prstGeom prst="rect">
            <a:avLst/>
          </a:prstGeom>
        </p:spPr>
      </p:pic>
      <p:sp>
        <p:nvSpPr>
          <p:cNvPr id="5" name="Rectangle 4"/>
          <p:cNvSpPr/>
          <p:nvPr/>
        </p:nvSpPr>
        <p:spPr>
          <a:xfrm>
            <a:off x="6260592" y="3805166"/>
            <a:ext cx="1113318" cy="369332"/>
          </a:xfrm>
          <a:prstGeom prst="rect">
            <a:avLst/>
          </a:prstGeom>
        </p:spPr>
        <p:txBody>
          <a:bodyPr wrap="none">
            <a:spAutoFit/>
          </a:bodyPr>
          <a:lstStyle/>
          <a:p>
            <a:r>
              <a:rPr lang="en-CA" dirty="0" smtClean="0">
                <a:solidFill>
                  <a:srgbClr val="FF0000"/>
                </a:solidFill>
              </a:rPr>
              <a:t>1 mm gap</a:t>
            </a:r>
            <a:endParaRPr lang="en-CA" dirty="0">
              <a:solidFill>
                <a:srgbClr val="FF0000"/>
              </a:solidFill>
            </a:endParaRPr>
          </a:p>
        </p:txBody>
      </p:sp>
      <p:cxnSp>
        <p:nvCxnSpPr>
          <p:cNvPr id="7" name="Straight Arrow Connector 6"/>
          <p:cNvCxnSpPr/>
          <p:nvPr/>
        </p:nvCxnSpPr>
        <p:spPr>
          <a:xfrm flipV="1">
            <a:off x="6817251" y="3096768"/>
            <a:ext cx="290685" cy="708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7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1211" y="1609082"/>
            <a:ext cx="4660392" cy="4660392"/>
          </a:xfrm>
          <a:prstGeom prst="rect">
            <a:avLst/>
          </a:prstGeom>
        </p:spPr>
      </p:pic>
      <p:sp>
        <p:nvSpPr>
          <p:cNvPr id="3" name="Rectangle 2"/>
          <p:cNvSpPr/>
          <p:nvPr/>
        </p:nvSpPr>
        <p:spPr>
          <a:xfrm>
            <a:off x="219456" y="245102"/>
            <a:ext cx="11423903" cy="1323439"/>
          </a:xfrm>
          <a:prstGeom prst="rect">
            <a:avLst/>
          </a:prstGeom>
        </p:spPr>
        <p:txBody>
          <a:bodyPr wrap="square">
            <a:spAutoFit/>
          </a:bodyPr>
          <a:lstStyle/>
          <a:p>
            <a:r>
              <a:rPr lang="en-CA" sz="2000" dirty="0" smtClean="0"/>
              <a:t>11)Place the samples on the baseplate below the tip of rod. You can put max 4 thin sections and  6  1-inch round mounts</a:t>
            </a:r>
            <a:r>
              <a:rPr lang="en-CA" sz="2000" dirty="0" smtClean="0"/>
              <a:t>. If the baseplate is dirty, use </a:t>
            </a:r>
            <a:r>
              <a:rPr lang="en-CA" sz="2000" dirty="0" err="1" smtClean="0"/>
              <a:t>kimwipes</a:t>
            </a:r>
            <a:r>
              <a:rPr lang="en-CA" sz="2000" dirty="0" smtClean="0"/>
              <a:t> with methanol to clean it.</a:t>
            </a:r>
            <a:endParaRPr lang="en-CA" sz="2000" dirty="0" smtClean="0"/>
          </a:p>
          <a:p>
            <a:r>
              <a:rPr lang="en-CA" sz="2000" dirty="0" smtClean="0"/>
              <a:t>Obtain</a:t>
            </a:r>
            <a:r>
              <a:rPr lang="en-CA" sz="2000" dirty="0" smtClean="0"/>
              <a:t> </a:t>
            </a:r>
            <a:r>
              <a:rPr lang="en-CA" sz="2000" dirty="0" smtClean="0"/>
              <a:t>a small piece of paper and put it next to the samples. </a:t>
            </a:r>
            <a:r>
              <a:rPr lang="en-CA" sz="2000" dirty="0" smtClean="0"/>
              <a:t>Place </a:t>
            </a:r>
            <a:r>
              <a:rPr lang="en-CA" sz="2000" dirty="0" smtClean="0"/>
              <a:t>a screw on the paper (</a:t>
            </a:r>
            <a:r>
              <a:rPr lang="en-CA" sz="2000" dirty="0" smtClean="0">
                <a:latin typeface="Times New Roman" panose="02020603050405020304" pitchFamily="18" charset="0"/>
                <a:cs typeface="Times New Roman" panose="02020603050405020304" pitchFamily="18" charset="0"/>
              </a:rPr>
              <a:t>in order to  </a:t>
            </a:r>
            <a:r>
              <a:rPr lang="en-CA" sz="2000" dirty="0">
                <a:latin typeface="Times New Roman" panose="02020603050405020304" pitchFamily="18" charset="0"/>
                <a:cs typeface="Times New Roman" panose="02020603050405020304" pitchFamily="18" charset="0"/>
              </a:rPr>
              <a:t>judge deposition </a:t>
            </a:r>
            <a:r>
              <a:rPr lang="en-CA" sz="2000" dirty="0" smtClean="0">
                <a:latin typeface="Times New Roman" panose="02020603050405020304" pitchFamily="18" charset="0"/>
                <a:cs typeface="Times New Roman" panose="02020603050405020304" pitchFamily="18" charset="0"/>
              </a:rPr>
              <a:t>thickness of the coating). Rotate the metal plate under the carbon tip.</a:t>
            </a:r>
            <a:endParaRPr lang="en-CA"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4897502" y="4146542"/>
            <a:ext cx="1299715" cy="369332"/>
          </a:xfrm>
          <a:prstGeom prst="rect">
            <a:avLst/>
          </a:prstGeom>
        </p:spPr>
        <p:txBody>
          <a:bodyPr wrap="none">
            <a:spAutoFit/>
          </a:bodyPr>
          <a:lstStyle/>
          <a:p>
            <a:r>
              <a:rPr lang="en-CA" dirty="0">
                <a:solidFill>
                  <a:srgbClr val="FF0000"/>
                </a:solidFill>
              </a:rPr>
              <a:t>metal plate </a:t>
            </a:r>
          </a:p>
        </p:txBody>
      </p:sp>
    </p:spTree>
    <p:extLst>
      <p:ext uri="{BB962C8B-B14F-4D97-AF65-F5344CB8AC3E}">
        <p14:creationId xmlns:p14="http://schemas.microsoft.com/office/powerpoint/2010/main" val="1030590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722" y="1242568"/>
            <a:ext cx="3620262" cy="4827016"/>
          </a:xfrm>
          <a:prstGeom prst="rect">
            <a:avLst/>
          </a:prstGeom>
        </p:spPr>
      </p:pic>
      <p:sp>
        <p:nvSpPr>
          <p:cNvPr id="3" name="Rectangle 2"/>
          <p:cNvSpPr/>
          <p:nvPr/>
        </p:nvSpPr>
        <p:spPr>
          <a:xfrm>
            <a:off x="408650" y="342638"/>
            <a:ext cx="11003061"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12) Replace the bell jar and implosion guard assembly to close the chamber and then put the clamp on.</a:t>
            </a:r>
            <a:endParaRPr lang="en-CA" sz="2000" dirty="0"/>
          </a:p>
        </p:txBody>
      </p:sp>
      <p:sp>
        <p:nvSpPr>
          <p:cNvPr id="4" name="Rectangle 3"/>
          <p:cNvSpPr/>
          <p:nvPr/>
        </p:nvSpPr>
        <p:spPr>
          <a:xfrm>
            <a:off x="2536207" y="2488430"/>
            <a:ext cx="4193777" cy="400110"/>
          </a:xfrm>
          <a:prstGeom prst="rect">
            <a:avLst/>
          </a:prstGeom>
        </p:spPr>
        <p:txBody>
          <a:bodyPr wrap="none">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Bell </a:t>
            </a:r>
            <a:r>
              <a:rPr lang="en-CA" sz="2000" dirty="0">
                <a:solidFill>
                  <a:srgbClr val="FF0000"/>
                </a:solidFill>
                <a:latin typeface="Times New Roman" panose="02020603050405020304" pitchFamily="18" charset="0"/>
                <a:cs typeface="Times New Roman" panose="02020603050405020304" pitchFamily="18" charset="0"/>
              </a:rPr>
              <a:t>jar and implosion guard assembly </a:t>
            </a:r>
            <a:endParaRPr lang="en-CA" sz="20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544" y="1741170"/>
            <a:ext cx="3829812" cy="3829812"/>
          </a:xfrm>
          <a:prstGeom prst="rect">
            <a:avLst/>
          </a:prstGeom>
        </p:spPr>
      </p:pic>
    </p:spTree>
    <p:extLst>
      <p:ext uri="{BB962C8B-B14F-4D97-AF65-F5344CB8AC3E}">
        <p14:creationId xmlns:p14="http://schemas.microsoft.com/office/powerpoint/2010/main" val="170646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04" y="1572768"/>
            <a:ext cx="5145024" cy="3858768"/>
          </a:xfrm>
          <a:prstGeom prst="rect">
            <a:avLst/>
          </a:prstGeom>
        </p:spPr>
      </p:pic>
      <p:sp>
        <p:nvSpPr>
          <p:cNvPr id="3" name="Rectangle 2"/>
          <p:cNvSpPr/>
          <p:nvPr/>
        </p:nvSpPr>
        <p:spPr>
          <a:xfrm>
            <a:off x="268224" y="411403"/>
            <a:ext cx="11387328" cy="707886"/>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13) Press the cycle button on the control panel to pump down the chamber (you can go to do other things). WAIT till you have a good vacuum ( on -6 MBAR level). The better the vacuum, the better the coating.</a:t>
            </a:r>
            <a:endParaRPr lang="en-CA"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768" y="1572768"/>
            <a:ext cx="5145024" cy="3858768"/>
          </a:xfrm>
          <a:prstGeom prst="rect">
            <a:avLst/>
          </a:prstGeom>
        </p:spPr>
      </p:pic>
      <p:sp>
        <p:nvSpPr>
          <p:cNvPr id="5" name="Oval 4"/>
          <p:cNvSpPr/>
          <p:nvPr/>
        </p:nvSpPr>
        <p:spPr>
          <a:xfrm>
            <a:off x="9290304" y="3304032"/>
            <a:ext cx="1572768" cy="426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6017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872" y="3453384"/>
            <a:ext cx="5010912" cy="3758184"/>
          </a:xfrm>
          <a:prstGeom prst="rect">
            <a:avLst/>
          </a:prstGeom>
        </p:spPr>
      </p:pic>
      <p:sp>
        <p:nvSpPr>
          <p:cNvPr id="3" name="Rectangle 2"/>
          <p:cNvSpPr/>
          <p:nvPr/>
        </p:nvSpPr>
        <p:spPr>
          <a:xfrm>
            <a:off x="182880" y="317284"/>
            <a:ext cx="11667744" cy="3477875"/>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14) Once the vacuum is ready, you can start to do coating: </a:t>
            </a:r>
          </a:p>
          <a:p>
            <a:r>
              <a:rPr lang="en-CA" sz="2000" dirty="0" smtClean="0">
                <a:latin typeface="Times New Roman" panose="02020603050405020304" pitchFamily="18" charset="0"/>
                <a:cs typeface="Times New Roman" panose="02020603050405020304" pitchFamily="18" charset="0"/>
              </a:rPr>
              <a:t>		Switch the voltage control to LT </a:t>
            </a: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Increase the source current by turning the Power control knob (potentiometer) slowly (CC)</a:t>
            </a: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Once you see the carbon rod to become bright, stop increasing the current and wait about 30s 		to outgas the carbon rod.</a:t>
            </a: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Remove the metal plate.</a:t>
            </a: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a:t>
            </a:r>
            <a:r>
              <a:rPr lang="en-CA" sz="2000" dirty="0" smtClean="0"/>
              <a:t>Slowly </a:t>
            </a:r>
            <a:r>
              <a:rPr lang="en-CA" sz="2000" dirty="0"/>
              <a:t>turn the </a:t>
            </a:r>
            <a:r>
              <a:rPr lang="en-CA" sz="2000" dirty="0" smtClean="0"/>
              <a:t>power control </a:t>
            </a:r>
            <a:r>
              <a:rPr lang="en-CA" sz="2000" dirty="0"/>
              <a:t>knob up until evaporation </a:t>
            </a:r>
            <a:r>
              <a:rPr lang="en-CA" sz="2000" dirty="0" smtClean="0"/>
              <a:t>begins and then stop increasing the 		current and let the coating continue.</a:t>
            </a:r>
            <a:endParaRPr lang="en-CA" sz="2000" dirty="0" smtClean="0">
              <a:latin typeface="Times New Roman" panose="02020603050405020304" pitchFamily="18" charset="0"/>
              <a:cs typeface="Times New Roman" panose="02020603050405020304" pitchFamily="18" charset="0"/>
            </a:endParaRP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If you see less coating, you can increase the current again. Watch the paper. Rotate the Power 		control knob to zero (CCW) once </a:t>
            </a:r>
            <a:r>
              <a:rPr lang="en-CA" sz="2000" dirty="0"/>
              <a:t>desired thickness is obtained</a:t>
            </a:r>
            <a:r>
              <a:rPr lang="en-CA" sz="2000" dirty="0" smtClean="0">
                <a:latin typeface="Times New Roman" panose="02020603050405020304" pitchFamily="18" charset="0"/>
                <a:cs typeface="Times New Roman" panose="02020603050405020304" pitchFamily="18" charset="0"/>
              </a:rPr>
              <a:t>. </a:t>
            </a:r>
          </a:p>
          <a:p>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	Turn the voltage control from LT to Zero. </a:t>
            </a:r>
            <a:r>
              <a:rPr lang="en-CA" dirty="0" smtClean="0">
                <a:latin typeface="Times New Roman" panose="02020603050405020304" pitchFamily="18" charset="0"/>
                <a:cs typeface="Times New Roman" panose="02020603050405020304" pitchFamily="18" charset="0"/>
              </a:rPr>
              <a:t>	 </a:t>
            </a:r>
            <a:endParaRPr lang="en-CA" dirty="0"/>
          </a:p>
        </p:txBody>
      </p:sp>
      <p:sp>
        <p:nvSpPr>
          <p:cNvPr id="4" name="Rectangle 3"/>
          <p:cNvSpPr/>
          <p:nvPr/>
        </p:nvSpPr>
        <p:spPr>
          <a:xfrm>
            <a:off x="6819955" y="4451342"/>
            <a:ext cx="2063385" cy="369332"/>
          </a:xfrm>
          <a:prstGeom prst="rect">
            <a:avLst/>
          </a:prstGeom>
        </p:spPr>
        <p:txBody>
          <a:bodyPr wrap="none">
            <a:spAutoFit/>
          </a:bodyPr>
          <a:lstStyle/>
          <a:p>
            <a:r>
              <a:rPr lang="en-CA" dirty="0">
                <a:solidFill>
                  <a:srgbClr val="FF0000"/>
                </a:solidFill>
                <a:latin typeface="Times New Roman" panose="02020603050405020304" pitchFamily="18" charset="0"/>
                <a:cs typeface="Times New Roman" panose="02020603050405020304" pitchFamily="18" charset="0"/>
              </a:rPr>
              <a:t>Power control knob </a:t>
            </a:r>
            <a:endParaRPr lang="en-CA" dirty="0">
              <a:solidFill>
                <a:srgbClr val="FF0000"/>
              </a:solidFill>
            </a:endParaRPr>
          </a:p>
        </p:txBody>
      </p:sp>
      <p:sp>
        <p:nvSpPr>
          <p:cNvPr id="5" name="Rectangle 4"/>
          <p:cNvSpPr/>
          <p:nvPr/>
        </p:nvSpPr>
        <p:spPr>
          <a:xfrm>
            <a:off x="8883340" y="5633966"/>
            <a:ext cx="1648913" cy="369332"/>
          </a:xfrm>
          <a:prstGeom prst="rect">
            <a:avLst/>
          </a:prstGeom>
        </p:spPr>
        <p:txBody>
          <a:bodyPr wrap="none">
            <a:spAutoFit/>
          </a:bodyPr>
          <a:lstStyle/>
          <a:p>
            <a:r>
              <a:rPr lang="en-CA" dirty="0" smtClean="0">
                <a:solidFill>
                  <a:srgbClr val="FF0000"/>
                </a:solidFill>
                <a:latin typeface="Times New Roman" panose="02020603050405020304" pitchFamily="18" charset="0"/>
                <a:cs typeface="Times New Roman" panose="02020603050405020304" pitchFamily="18" charset="0"/>
              </a:rPr>
              <a:t>Voltage Control</a:t>
            </a:r>
            <a:endParaRPr lang="en-CA" dirty="0">
              <a:solidFill>
                <a:srgbClr val="FF0000"/>
              </a:solidFill>
            </a:endParaRPr>
          </a:p>
        </p:txBody>
      </p:sp>
    </p:spTree>
    <p:extLst>
      <p:ext uri="{BB962C8B-B14F-4D97-AF65-F5344CB8AC3E}">
        <p14:creationId xmlns:p14="http://schemas.microsoft.com/office/powerpoint/2010/main" val="301093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3072" y="1435608"/>
            <a:ext cx="5266944" cy="3950208"/>
          </a:xfrm>
          <a:prstGeom prst="rect">
            <a:avLst/>
          </a:prstGeom>
        </p:spPr>
      </p:pic>
      <p:sp>
        <p:nvSpPr>
          <p:cNvPr id="3" name="Rectangle 2"/>
          <p:cNvSpPr/>
          <p:nvPr/>
        </p:nvSpPr>
        <p:spPr>
          <a:xfrm>
            <a:off x="231648" y="295578"/>
            <a:ext cx="11448288"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15) Press the Vent button to release chamber vacuum and wait a few minutes.</a:t>
            </a:r>
            <a:endParaRPr lang="en-CA" sz="2000" dirty="0">
              <a:latin typeface="Times New Roman" panose="02020603050405020304" pitchFamily="18" charset="0"/>
              <a:cs typeface="Times New Roman" panose="02020603050405020304" pitchFamily="18" charset="0"/>
            </a:endParaRPr>
          </a:p>
        </p:txBody>
      </p:sp>
      <p:sp>
        <p:nvSpPr>
          <p:cNvPr id="4" name="Oval 3"/>
          <p:cNvSpPr/>
          <p:nvPr/>
        </p:nvSpPr>
        <p:spPr>
          <a:xfrm>
            <a:off x="7168896" y="3657600"/>
            <a:ext cx="1060704" cy="6949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542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722" y="1644904"/>
            <a:ext cx="3620262" cy="4827016"/>
          </a:xfrm>
          <a:prstGeom prst="rect">
            <a:avLst/>
          </a:prstGeom>
        </p:spPr>
      </p:pic>
      <p:sp>
        <p:nvSpPr>
          <p:cNvPr id="3" name="Rectangle 2"/>
          <p:cNvSpPr/>
          <p:nvPr/>
        </p:nvSpPr>
        <p:spPr>
          <a:xfrm>
            <a:off x="408650" y="342638"/>
            <a:ext cx="11003061" cy="1015663"/>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16) Release the clamp and lift  the bell jar and implosion guard assembly. Remove the samples from the chamber. </a:t>
            </a:r>
            <a:r>
              <a:rPr lang="en-CA" sz="2000" dirty="0">
                <a:latin typeface="Times New Roman" panose="02020603050405020304" pitchFamily="18" charset="0"/>
                <a:cs typeface="Times New Roman" panose="02020603050405020304" pitchFamily="18" charset="0"/>
              </a:rPr>
              <a:t>If more samples need to be coated, </a:t>
            </a:r>
            <a:r>
              <a:rPr lang="en-CA" sz="2000" dirty="0" smtClean="0">
                <a:latin typeface="Times New Roman" panose="02020603050405020304" pitchFamily="18" charset="0"/>
                <a:cs typeface="Times New Roman" panose="02020603050405020304" pitchFamily="18" charset="0"/>
              </a:rPr>
              <a:t>return to step 7.</a:t>
            </a:r>
          </a:p>
          <a:p>
            <a:r>
              <a:rPr lang="en-CA" sz="2000" dirty="0" smtClean="0">
                <a:latin typeface="Times New Roman" panose="02020603050405020304" pitchFamily="18" charset="0"/>
                <a:cs typeface="Times New Roman" panose="02020603050405020304" pitchFamily="18" charset="0"/>
              </a:rPr>
              <a:t>Then close the bell jar and put on the clamp.</a:t>
            </a:r>
            <a:endParaRPr lang="en-CA" sz="2000" dirty="0"/>
          </a:p>
        </p:txBody>
      </p:sp>
      <p:sp>
        <p:nvSpPr>
          <p:cNvPr id="4" name="Rectangle 3"/>
          <p:cNvSpPr/>
          <p:nvPr/>
        </p:nvSpPr>
        <p:spPr>
          <a:xfrm>
            <a:off x="2536207" y="2890766"/>
            <a:ext cx="4193777" cy="400110"/>
          </a:xfrm>
          <a:prstGeom prst="rect">
            <a:avLst/>
          </a:prstGeom>
        </p:spPr>
        <p:txBody>
          <a:bodyPr wrap="none">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Bell </a:t>
            </a:r>
            <a:r>
              <a:rPr lang="en-CA" sz="2000" dirty="0">
                <a:solidFill>
                  <a:srgbClr val="FF0000"/>
                </a:solidFill>
                <a:latin typeface="Times New Roman" panose="02020603050405020304" pitchFamily="18" charset="0"/>
                <a:cs typeface="Times New Roman" panose="02020603050405020304" pitchFamily="18" charset="0"/>
              </a:rPr>
              <a:t>jar and implosion guard assembly </a:t>
            </a:r>
            <a:endParaRPr lang="en-CA" sz="20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544" y="2143506"/>
            <a:ext cx="3829812" cy="3829812"/>
          </a:xfrm>
          <a:prstGeom prst="rect">
            <a:avLst/>
          </a:prstGeom>
        </p:spPr>
      </p:pic>
    </p:spTree>
    <p:extLst>
      <p:ext uri="{BB962C8B-B14F-4D97-AF65-F5344CB8AC3E}">
        <p14:creationId xmlns:p14="http://schemas.microsoft.com/office/powerpoint/2010/main" val="177037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56" y="1670304"/>
            <a:ext cx="5145024" cy="3858768"/>
          </a:xfrm>
          <a:prstGeom prst="rect">
            <a:avLst/>
          </a:prstGeom>
        </p:spPr>
      </p:pic>
      <p:sp>
        <p:nvSpPr>
          <p:cNvPr id="3" name="Rectangle 2"/>
          <p:cNvSpPr/>
          <p:nvPr/>
        </p:nvSpPr>
        <p:spPr>
          <a:xfrm>
            <a:off x="170688" y="464558"/>
            <a:ext cx="11643360" cy="1015663"/>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17) Press the cycle button and wait till the chamber vacuum is on -5 BMAR level.  </a:t>
            </a:r>
            <a:r>
              <a:rPr lang="en-CA" sz="2000" dirty="0">
                <a:latin typeface="Times New Roman" panose="02020603050405020304" pitchFamily="18" charset="0"/>
                <a:cs typeface="Times New Roman" panose="02020603050405020304" pitchFamily="18" charset="0"/>
              </a:rPr>
              <a:t>P</a:t>
            </a:r>
            <a:r>
              <a:rPr lang="en-CA" sz="2000" dirty="0" smtClean="0">
                <a:latin typeface="Times New Roman" panose="02020603050405020304" pitchFamily="18" charset="0"/>
                <a:cs typeface="Times New Roman" panose="02020603050405020304" pitchFamily="18" charset="0"/>
              </a:rPr>
              <a:t>ress the seal button (</a:t>
            </a:r>
            <a:r>
              <a:rPr lang="en-CA" sz="2000" dirty="0">
                <a:latin typeface="Times New Roman" panose="02020603050405020304" pitchFamily="18" charset="0"/>
                <a:cs typeface="Times New Roman" panose="02020603050405020304" pitchFamily="18" charset="0"/>
              </a:rPr>
              <a:t>close the plate valve between the specimen chamber and the </a:t>
            </a:r>
            <a:r>
              <a:rPr lang="en-CA" sz="2000" dirty="0" smtClean="0">
                <a:latin typeface="Times New Roman" panose="02020603050405020304" pitchFamily="18" charset="0"/>
                <a:cs typeface="Times New Roman" panose="02020603050405020304" pitchFamily="18" charset="0"/>
              </a:rPr>
              <a:t>turbo pump) and the then press the Stop button. </a:t>
            </a:r>
          </a:p>
          <a:p>
            <a:r>
              <a:rPr lang="en-CA" sz="2000" b="1" i="1" u="sng" dirty="0" smtClean="0">
                <a:latin typeface="Times New Roman" panose="02020603050405020304" pitchFamily="18" charset="0"/>
                <a:cs typeface="Times New Roman" panose="02020603050405020304" pitchFamily="18" charset="0"/>
              </a:rPr>
              <a:t>Note: </a:t>
            </a:r>
            <a:r>
              <a:rPr lang="en-CA" sz="2000" b="1" i="1" u="sng" dirty="0">
                <a:latin typeface="Times New Roman" panose="02020603050405020304" pitchFamily="18" charset="0"/>
                <a:cs typeface="Times New Roman" panose="02020603050405020304" pitchFamily="18" charset="0"/>
              </a:rPr>
              <a:t>When the instrument is not in use the chamber is kept under </a:t>
            </a:r>
            <a:r>
              <a:rPr lang="en-CA" sz="2000" b="1" i="1" u="sng" dirty="0" smtClean="0">
                <a:latin typeface="Times New Roman" panose="02020603050405020304" pitchFamily="18" charset="0"/>
                <a:cs typeface="Times New Roman" panose="02020603050405020304" pitchFamily="18" charset="0"/>
              </a:rPr>
              <a:t>vacuum.</a:t>
            </a:r>
            <a:endParaRPr lang="en-CA"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648" y="1313688"/>
            <a:ext cx="5425440" cy="4069080"/>
          </a:xfrm>
          <a:prstGeom prst="rect">
            <a:avLst/>
          </a:prstGeom>
        </p:spPr>
      </p:pic>
      <p:sp>
        <p:nvSpPr>
          <p:cNvPr id="3" name="Rectangle 2"/>
          <p:cNvSpPr/>
          <p:nvPr/>
        </p:nvSpPr>
        <p:spPr>
          <a:xfrm>
            <a:off x="231648" y="260711"/>
            <a:ext cx="11582400"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18) Wait till you see Standby and then press the I/O button (the light on the button should be Off) </a:t>
            </a:r>
            <a:endParaRPr lang="en-CA"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022848" y="1484947"/>
            <a:ext cx="5235335" cy="3465005"/>
          </a:xfrm>
          <a:prstGeom prst="rect">
            <a:avLst/>
          </a:prstGeom>
        </p:spPr>
      </p:pic>
      <p:sp>
        <p:nvSpPr>
          <p:cNvPr id="5" name="Oval 4"/>
          <p:cNvSpPr/>
          <p:nvPr/>
        </p:nvSpPr>
        <p:spPr>
          <a:xfrm>
            <a:off x="2194560" y="2157984"/>
            <a:ext cx="926592" cy="475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6400800" y="2109216"/>
            <a:ext cx="780288" cy="743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862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24937" y="2016633"/>
            <a:ext cx="4892040" cy="3669030"/>
          </a:xfrm>
          <a:prstGeom prst="rect">
            <a:avLst/>
          </a:prstGeom>
        </p:spPr>
      </p:pic>
      <p:sp>
        <p:nvSpPr>
          <p:cNvPr id="3" name="TextBox 2"/>
          <p:cNvSpPr txBox="1"/>
          <p:nvPr/>
        </p:nvSpPr>
        <p:spPr>
          <a:xfrm>
            <a:off x="146304" y="548640"/>
            <a:ext cx="11070336" cy="400110"/>
          </a:xfrm>
          <a:prstGeom prst="rect">
            <a:avLst/>
          </a:prstGeom>
          <a:noFill/>
        </p:spPr>
        <p:txBody>
          <a:bodyPr wrap="square" rtlCol="0">
            <a:spAutoFit/>
          </a:bodyPr>
          <a:lstStyle/>
          <a:p>
            <a:r>
              <a:rPr lang="en-CA" sz="2000" dirty="0" smtClean="0">
                <a:latin typeface="Times New Roman" panose="02020603050405020304" pitchFamily="18" charset="0"/>
                <a:cs typeface="Times New Roman" panose="02020603050405020304" pitchFamily="18" charset="0"/>
              </a:rPr>
              <a:t>1) Open the water by </a:t>
            </a:r>
            <a:r>
              <a:rPr lang="en-CA" sz="2000" dirty="0" smtClean="0">
                <a:latin typeface="Times New Roman" panose="02020603050405020304" pitchFamily="18" charset="0"/>
                <a:cs typeface="Times New Roman" panose="02020603050405020304" pitchFamily="18" charset="0"/>
              </a:rPr>
              <a:t>rotat</a:t>
            </a:r>
            <a:r>
              <a:rPr lang="en-CA" sz="2000" dirty="0" smtClean="0">
                <a:latin typeface="Times New Roman" panose="02020603050405020304" pitchFamily="18" charset="0"/>
                <a:cs typeface="Times New Roman" panose="02020603050405020304" pitchFamily="18" charset="0"/>
              </a:rPr>
              <a:t>ing </a:t>
            </a:r>
            <a:r>
              <a:rPr lang="en-CA" sz="2000" dirty="0" smtClean="0">
                <a:latin typeface="Times New Roman" panose="02020603050405020304" pitchFamily="18" charset="0"/>
                <a:cs typeface="Times New Roman" panose="02020603050405020304" pitchFamily="18" charset="0"/>
              </a:rPr>
              <a:t>the yellow valve handle to vertical </a:t>
            </a:r>
            <a:r>
              <a:rPr lang="en-CA" sz="2000" dirty="0" smtClean="0">
                <a:latin typeface="Times New Roman" panose="02020603050405020304" pitchFamily="18" charset="0"/>
                <a:cs typeface="Times New Roman" panose="02020603050405020304" pitchFamily="18" charset="0"/>
              </a:rPr>
              <a:t>position (CCW</a:t>
            </a:r>
            <a:r>
              <a:rPr lang="en-CA" sz="2000" dirty="0" smtClean="0">
                <a:latin typeface="Times New Roman" panose="02020603050405020304" pitchFamily="18" charset="0"/>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p:txBody>
      </p:sp>
      <p:sp>
        <p:nvSpPr>
          <p:cNvPr id="4" name="Oval 3"/>
          <p:cNvSpPr/>
          <p:nvPr/>
        </p:nvSpPr>
        <p:spPr>
          <a:xfrm>
            <a:off x="5218176" y="3560064"/>
            <a:ext cx="780288" cy="536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8119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24937" y="2016633"/>
            <a:ext cx="4892040" cy="3669030"/>
          </a:xfrm>
          <a:prstGeom prst="rect">
            <a:avLst/>
          </a:prstGeom>
        </p:spPr>
      </p:pic>
      <p:sp>
        <p:nvSpPr>
          <p:cNvPr id="3" name="Rectangle 2"/>
          <p:cNvSpPr/>
          <p:nvPr/>
        </p:nvSpPr>
        <p:spPr>
          <a:xfrm>
            <a:off x="207264" y="248519"/>
            <a:ext cx="11655552"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19) Wait half an hour, turn off the water supply (turn the yellow valve handle to horizontal). </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63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376" y="577703"/>
            <a:ext cx="11655552"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Clean the area and sign the logbook. Return the key to main office.</a:t>
            </a:r>
            <a:endParaRPr lang="en-C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8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377" y="367022"/>
            <a:ext cx="8597225" cy="400110"/>
          </a:xfrm>
          <a:prstGeom prst="rect">
            <a:avLst/>
          </a:prstGeom>
        </p:spPr>
        <p:txBody>
          <a:bodyPr wrap="none">
            <a:spAutoFit/>
          </a:bodyPr>
          <a:lstStyle/>
          <a:p>
            <a:r>
              <a:rPr lang="en-CA" sz="2000" dirty="0" smtClean="0">
                <a:latin typeface="Times New Roman" panose="02020603050405020304" pitchFamily="18" charset="0"/>
                <a:cs typeface="Times New Roman" panose="02020603050405020304" pitchFamily="18" charset="0"/>
              </a:rPr>
              <a:t>2) Depressing the I/O button and then the Reset button (the I/O button light is ON)</a:t>
            </a:r>
            <a:endParaRPr lang="en-CA"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73070" y="1753171"/>
            <a:ext cx="5235335" cy="3465005"/>
          </a:xfrm>
          <a:prstGeom prst="rect">
            <a:avLst/>
          </a:prstGeom>
        </p:spPr>
      </p:pic>
      <p:sp>
        <p:nvSpPr>
          <p:cNvPr id="5" name="TextBox 4"/>
          <p:cNvSpPr txBox="1"/>
          <p:nvPr/>
        </p:nvSpPr>
        <p:spPr>
          <a:xfrm>
            <a:off x="4047744" y="3085563"/>
            <a:ext cx="3169201" cy="400110"/>
          </a:xfrm>
          <a:prstGeom prst="rect">
            <a:avLst/>
          </a:prstGeom>
          <a:noFill/>
        </p:spPr>
        <p:txBody>
          <a:bodyPr wrap="none" rtlCol="0">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Display/Touch Control Panel</a:t>
            </a:r>
            <a:endParaRPr lang="en-CA" sz="2000"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2865120" y="2377440"/>
            <a:ext cx="731520" cy="708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7" name="Oval 6"/>
          <p:cNvSpPr/>
          <p:nvPr/>
        </p:nvSpPr>
        <p:spPr>
          <a:xfrm>
            <a:off x="2820984" y="3156615"/>
            <a:ext cx="775656" cy="854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611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3072" y="1490472"/>
            <a:ext cx="5937504" cy="4453128"/>
          </a:xfrm>
          <a:prstGeom prst="rect">
            <a:avLst/>
          </a:prstGeom>
        </p:spPr>
      </p:pic>
      <p:sp>
        <p:nvSpPr>
          <p:cNvPr id="3" name="Rectangle 2"/>
          <p:cNvSpPr/>
          <p:nvPr/>
        </p:nvSpPr>
        <p:spPr>
          <a:xfrm>
            <a:off x="219456" y="326059"/>
            <a:ext cx="11594592" cy="156966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3) Press the Start button on the control panel.</a:t>
            </a:r>
          </a:p>
          <a:p>
            <a:r>
              <a:rPr lang="en-CA" sz="2000" dirty="0" smtClean="0">
                <a:latin typeface="Times New Roman" panose="02020603050405020304" pitchFamily="18" charset="0"/>
                <a:cs typeface="Times New Roman" panose="02020603050405020304" pitchFamily="18" charset="0"/>
              </a:rPr>
              <a:t> </a:t>
            </a:r>
          </a:p>
          <a:p>
            <a:r>
              <a:rPr lang="en-CA" sz="2000" b="1" i="1" u="sng" dirty="0" smtClean="0">
                <a:latin typeface="Times New Roman" panose="02020603050405020304" pitchFamily="18" charset="0"/>
                <a:cs typeface="Times New Roman" panose="02020603050405020304" pitchFamily="18" charset="0"/>
              </a:rPr>
              <a:t>Note: </a:t>
            </a:r>
            <a:r>
              <a:rPr lang="en-CA" sz="2000" b="1" i="1" u="sng" dirty="0">
                <a:solidFill>
                  <a:srgbClr val="000000"/>
                </a:solidFill>
                <a:latin typeface="Times New Roman" panose="02020603050405020304" pitchFamily="18" charset="0"/>
                <a:cs typeface="Times New Roman" panose="02020603050405020304" pitchFamily="18" charset="0"/>
              </a:rPr>
              <a:t>The </a:t>
            </a:r>
            <a:r>
              <a:rPr lang="en-CA" sz="2000" b="1" i="1" u="sng" dirty="0" smtClean="0">
                <a:solidFill>
                  <a:srgbClr val="000000"/>
                </a:solidFill>
                <a:latin typeface="Times New Roman" panose="02020603050405020304" pitchFamily="18" charset="0"/>
                <a:cs typeface="Times New Roman" panose="02020603050405020304" pitchFamily="18" charset="0"/>
              </a:rPr>
              <a:t>touch </a:t>
            </a:r>
            <a:r>
              <a:rPr lang="en-CA" sz="2000" b="1" i="1" u="sng" dirty="0">
                <a:solidFill>
                  <a:srgbClr val="000000"/>
                </a:solidFill>
                <a:latin typeface="Times New Roman" panose="02020603050405020304" pitchFamily="18" charset="0"/>
                <a:cs typeface="Times New Roman" panose="02020603050405020304" pitchFamily="18" charset="0"/>
              </a:rPr>
              <a:t>control panel will most likely have fallen asleep. Touch it to activate the display. </a:t>
            </a:r>
          </a:p>
          <a:p>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
        <p:nvSpPr>
          <p:cNvPr id="4" name="Oval 3"/>
          <p:cNvSpPr/>
          <p:nvPr/>
        </p:nvSpPr>
        <p:spPr>
          <a:xfrm>
            <a:off x="3755136" y="4035552"/>
            <a:ext cx="1219200" cy="707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4150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392" y="1767840"/>
            <a:ext cx="5917184" cy="4437888"/>
          </a:xfrm>
          <a:prstGeom prst="rect">
            <a:avLst/>
          </a:prstGeom>
        </p:spPr>
      </p:pic>
      <p:sp>
        <p:nvSpPr>
          <p:cNvPr id="3" name="Rectangle 2"/>
          <p:cNvSpPr/>
          <p:nvPr/>
        </p:nvSpPr>
        <p:spPr>
          <a:xfrm>
            <a:off x="280416" y="277291"/>
            <a:ext cx="11509248" cy="1631216"/>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4) Wait the Turbo pump to warm up (takes about 10-15 min.) till you see “Turbo Pump Ready” on the control panel. Then press the Vent button to release chamber vacuum. </a:t>
            </a:r>
          </a:p>
          <a:p>
            <a:r>
              <a:rPr lang="en-CA" sz="2000" b="1" i="1" u="sng" dirty="0" smtClean="0">
                <a:latin typeface="Times New Roman" panose="02020603050405020304" pitchFamily="18" charset="0"/>
                <a:cs typeface="Times New Roman" panose="02020603050405020304" pitchFamily="18" charset="0"/>
              </a:rPr>
              <a:t>Note: If you don’t get the “Turbo Pump Ready “ message Or get other message at this stage, Do not continue and talk to me.</a:t>
            </a:r>
            <a:endParaRPr lang="en-CA" sz="2000" b="1" i="1" u="sng" dirty="0">
              <a:latin typeface="Times New Roman" panose="02020603050405020304" pitchFamily="18" charset="0"/>
              <a:cs typeface="Times New Roman" panose="02020603050405020304" pitchFamily="18" charset="0"/>
            </a:endParaRPr>
          </a:p>
          <a:p>
            <a:endParaRPr lang="en-CA" sz="2000" dirty="0">
              <a:latin typeface="Times New Roman" panose="02020603050405020304" pitchFamily="18" charset="0"/>
              <a:cs typeface="Times New Roman" panose="02020603050405020304" pitchFamily="18" charset="0"/>
            </a:endParaRPr>
          </a:p>
        </p:txBody>
      </p:sp>
      <p:sp>
        <p:nvSpPr>
          <p:cNvPr id="4" name="Oval 3"/>
          <p:cNvSpPr/>
          <p:nvPr/>
        </p:nvSpPr>
        <p:spPr>
          <a:xfrm>
            <a:off x="4937760" y="2609088"/>
            <a:ext cx="2084832" cy="414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6742176" y="4023360"/>
            <a:ext cx="1158240" cy="597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3424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 y="1088136"/>
            <a:ext cx="3829812" cy="3829812"/>
          </a:xfrm>
          <a:prstGeom prst="rect">
            <a:avLst/>
          </a:prstGeom>
        </p:spPr>
      </p:pic>
      <p:sp>
        <p:nvSpPr>
          <p:cNvPr id="3" name="Rectangle 2"/>
          <p:cNvSpPr/>
          <p:nvPr/>
        </p:nvSpPr>
        <p:spPr>
          <a:xfrm>
            <a:off x="243840" y="138791"/>
            <a:ext cx="11399520"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5) Release the latch / Clamp on the left side of coater. </a:t>
            </a:r>
            <a:endParaRPr lang="en-CA"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704" y="1086612"/>
            <a:ext cx="3831336" cy="3831336"/>
          </a:xfrm>
          <a:prstGeom prst="rect">
            <a:avLst/>
          </a:prstGeom>
        </p:spPr>
      </p:pic>
      <p:sp>
        <p:nvSpPr>
          <p:cNvPr id="5" name="Right Arrow 4"/>
          <p:cNvSpPr/>
          <p:nvPr/>
        </p:nvSpPr>
        <p:spPr>
          <a:xfrm>
            <a:off x="4535424" y="3011424"/>
            <a:ext cx="609600" cy="3535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8804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722" y="1242568"/>
            <a:ext cx="3620262" cy="4827016"/>
          </a:xfrm>
          <a:prstGeom prst="rect">
            <a:avLst/>
          </a:prstGeom>
        </p:spPr>
      </p:pic>
      <p:sp>
        <p:nvSpPr>
          <p:cNvPr id="3" name="Rectangle 2"/>
          <p:cNvSpPr/>
          <p:nvPr/>
        </p:nvSpPr>
        <p:spPr>
          <a:xfrm>
            <a:off x="408650" y="342638"/>
            <a:ext cx="11003061" cy="1015663"/>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6) Lift the bell jar and implosion guard assembly and turn it away so that you can access the chamber.</a:t>
            </a:r>
          </a:p>
          <a:p>
            <a:r>
              <a:rPr lang="en-CA" sz="2000" b="1" i="1" u="sng" dirty="0" smtClean="0">
                <a:latin typeface="Times New Roman" panose="02020603050405020304" pitchFamily="18" charset="0"/>
                <a:cs typeface="Times New Roman" panose="02020603050405020304" pitchFamily="18" charset="0"/>
              </a:rPr>
              <a:t>Note: </a:t>
            </a:r>
            <a:r>
              <a:rPr lang="en-CA" sz="2000" b="1" i="1" u="sng" dirty="0"/>
              <a:t>C</a:t>
            </a:r>
            <a:r>
              <a:rPr lang="en-CA" sz="2000" b="1" i="1" u="sng" dirty="0" smtClean="0"/>
              <a:t>are </a:t>
            </a:r>
            <a:r>
              <a:rPr lang="en-CA" sz="2000" b="1" i="1" u="sng" dirty="0"/>
              <a:t>when handling the bell </a:t>
            </a:r>
            <a:r>
              <a:rPr lang="en-CA" sz="2000" b="1" i="1" u="sng" dirty="0" smtClean="0"/>
              <a:t>jar. Do not let it hit anything around!</a:t>
            </a:r>
            <a:endParaRPr lang="en-CA" sz="2000" b="1" i="1" u="sng" dirty="0">
              <a:latin typeface="Times New Roman" panose="02020603050405020304" pitchFamily="18" charset="0"/>
              <a:cs typeface="Times New Roman" panose="02020603050405020304" pitchFamily="18" charset="0"/>
            </a:endParaRPr>
          </a:p>
          <a:p>
            <a:endParaRPr lang="en-CA" sz="2000" dirty="0"/>
          </a:p>
        </p:txBody>
      </p:sp>
      <p:sp>
        <p:nvSpPr>
          <p:cNvPr id="4" name="Rectangle 3"/>
          <p:cNvSpPr/>
          <p:nvPr/>
        </p:nvSpPr>
        <p:spPr>
          <a:xfrm>
            <a:off x="2536207" y="2488430"/>
            <a:ext cx="4193777" cy="400110"/>
          </a:xfrm>
          <a:prstGeom prst="rect">
            <a:avLst/>
          </a:prstGeom>
        </p:spPr>
        <p:txBody>
          <a:bodyPr wrap="none">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Bell </a:t>
            </a:r>
            <a:r>
              <a:rPr lang="en-CA" sz="2000" dirty="0">
                <a:solidFill>
                  <a:srgbClr val="FF0000"/>
                </a:solidFill>
                <a:latin typeface="Times New Roman" panose="02020603050405020304" pitchFamily="18" charset="0"/>
                <a:cs typeface="Times New Roman" panose="02020603050405020304" pitchFamily="18" charset="0"/>
              </a:rPr>
              <a:t>jar and implosion guard assembly </a:t>
            </a:r>
            <a:endParaRPr lang="en-CA" sz="2000" dirty="0">
              <a:solidFill>
                <a:srgbClr val="FF0000"/>
              </a:solidFill>
            </a:endParaRPr>
          </a:p>
        </p:txBody>
      </p:sp>
    </p:spTree>
    <p:extLst>
      <p:ext uri="{BB962C8B-B14F-4D97-AF65-F5344CB8AC3E}">
        <p14:creationId xmlns:p14="http://schemas.microsoft.com/office/powerpoint/2010/main" val="139953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264" y="1789254"/>
            <a:ext cx="5758849" cy="4319137"/>
          </a:xfrm>
          <a:prstGeom prst="rect">
            <a:avLst/>
          </a:prstGeom>
        </p:spPr>
      </p:pic>
      <p:sp>
        <p:nvSpPr>
          <p:cNvPr id="3" name="Rectangle 2"/>
          <p:cNvSpPr/>
          <p:nvPr/>
        </p:nvSpPr>
        <p:spPr>
          <a:xfrm>
            <a:off x="121920" y="265141"/>
            <a:ext cx="11618976" cy="1323439"/>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7) Use the Allen Key to loosen the lock bolt (CCW) on the right side of the carbon electrode holder and then pull out the used rod. </a:t>
            </a:r>
            <a:r>
              <a:rPr lang="en-CA" sz="2000" dirty="0" smtClean="0"/>
              <a:t> </a:t>
            </a:r>
            <a:r>
              <a:rPr lang="en-CA" sz="2000" dirty="0" smtClean="0">
                <a:latin typeface="Times New Roman" panose="02020603050405020304" pitchFamily="18" charset="0"/>
                <a:cs typeface="Times New Roman" panose="02020603050405020304" pitchFamily="18" charset="0"/>
              </a:rPr>
              <a:t>Wearing gloves from here on!</a:t>
            </a:r>
          </a:p>
          <a:p>
            <a:r>
              <a:rPr lang="en-CA" sz="2000" b="1" i="1" u="sng" dirty="0">
                <a:latin typeface="Times New Roman" panose="02020603050405020304" pitchFamily="18" charset="0"/>
                <a:cs typeface="Times New Roman" panose="02020603050405020304" pitchFamily="18" charset="0"/>
              </a:rPr>
              <a:t>Note: The whole holder may be very hot if coating has recently been performed. Do not touch with your hands to avoid burns</a:t>
            </a:r>
            <a:r>
              <a:rPr lang="en-CA" sz="2000" b="1" i="1" u="sng" dirty="0" smtClean="0">
                <a:latin typeface="Times New Roman" panose="02020603050405020304" pitchFamily="18" charset="0"/>
                <a:cs typeface="Times New Roman" panose="02020603050405020304" pitchFamily="18" charset="0"/>
              </a:rPr>
              <a:t>. </a:t>
            </a:r>
            <a:endParaRPr lang="en-CA" sz="2000" b="1" i="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2932175" y="2567555"/>
            <a:ext cx="2723823" cy="400110"/>
          </a:xfrm>
          <a:prstGeom prst="rect">
            <a:avLst/>
          </a:prstGeom>
        </p:spPr>
        <p:txBody>
          <a:bodyPr wrap="none">
            <a:spAutoFit/>
          </a:bodyPr>
          <a:lstStyle/>
          <a:p>
            <a:r>
              <a:rPr lang="en-CA" sz="2000" dirty="0" smtClean="0">
                <a:solidFill>
                  <a:srgbClr val="FF0000"/>
                </a:solidFill>
                <a:latin typeface="Times New Roman" panose="02020603050405020304" pitchFamily="18" charset="0"/>
                <a:cs typeface="Times New Roman" panose="02020603050405020304" pitchFamily="18" charset="0"/>
              </a:rPr>
              <a:t>Carbon electrode holder </a:t>
            </a:r>
            <a:endParaRPr lang="en-CA" sz="2000" dirty="0">
              <a:solidFill>
                <a:srgbClr val="FF0000"/>
              </a:solidFill>
            </a:endParaRPr>
          </a:p>
        </p:txBody>
      </p:sp>
      <p:sp>
        <p:nvSpPr>
          <p:cNvPr id="5" name="Rectangle 4"/>
          <p:cNvSpPr/>
          <p:nvPr/>
        </p:nvSpPr>
        <p:spPr>
          <a:xfrm>
            <a:off x="3783730" y="5411436"/>
            <a:ext cx="1409360" cy="369332"/>
          </a:xfrm>
          <a:prstGeom prst="rect">
            <a:avLst/>
          </a:prstGeom>
        </p:spPr>
        <p:txBody>
          <a:bodyPr wrap="none">
            <a:spAutoFit/>
          </a:bodyPr>
          <a:lstStyle/>
          <a:p>
            <a:r>
              <a:rPr lang="en-CA" dirty="0" smtClean="0">
                <a:solidFill>
                  <a:srgbClr val="FF0000"/>
                </a:solidFill>
                <a:latin typeface="Times New Roman" panose="02020603050405020304" pitchFamily="18" charset="0"/>
                <a:cs typeface="Times New Roman" panose="02020603050405020304" pitchFamily="18" charset="0"/>
              </a:rPr>
              <a:t>Spring Block</a:t>
            </a:r>
            <a:endParaRPr lang="en-CA" dirty="0">
              <a:solidFill>
                <a:srgbClr val="FF0000"/>
              </a:solidFill>
            </a:endParaRPr>
          </a:p>
        </p:txBody>
      </p:sp>
      <p:cxnSp>
        <p:nvCxnSpPr>
          <p:cNvPr id="7" name="Straight Arrow Connector 6"/>
          <p:cNvCxnSpPr/>
          <p:nvPr/>
        </p:nvCxnSpPr>
        <p:spPr>
          <a:xfrm flipV="1">
            <a:off x="4488018" y="4888992"/>
            <a:ext cx="47751" cy="6277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75824" y="3764156"/>
            <a:ext cx="1140056" cy="369332"/>
          </a:xfrm>
          <a:prstGeom prst="rect">
            <a:avLst/>
          </a:prstGeom>
        </p:spPr>
        <p:txBody>
          <a:bodyPr wrap="none">
            <a:spAutoFit/>
          </a:bodyPr>
          <a:lstStyle/>
          <a:p>
            <a:r>
              <a:rPr lang="en-CA" dirty="0" smtClean="0">
                <a:solidFill>
                  <a:srgbClr val="FF0000"/>
                </a:solidFill>
                <a:latin typeface="Times New Roman" panose="02020603050405020304" pitchFamily="18" charset="0"/>
                <a:cs typeface="Times New Roman" panose="02020603050405020304" pitchFamily="18" charset="0"/>
              </a:rPr>
              <a:t>Allen Key</a:t>
            </a:r>
            <a:endParaRPr lang="en-CA" dirty="0">
              <a:solidFill>
                <a:srgbClr val="FF0000"/>
              </a:solidFill>
            </a:endParaRPr>
          </a:p>
        </p:txBody>
      </p:sp>
      <p:cxnSp>
        <p:nvCxnSpPr>
          <p:cNvPr id="11" name="Straight Arrow Connector 10"/>
          <p:cNvCxnSpPr/>
          <p:nvPr/>
        </p:nvCxnSpPr>
        <p:spPr>
          <a:xfrm>
            <a:off x="2227153" y="4187829"/>
            <a:ext cx="158496" cy="280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53304" y="3058474"/>
            <a:ext cx="1114408" cy="369332"/>
          </a:xfrm>
          <a:prstGeom prst="rect">
            <a:avLst/>
          </a:prstGeom>
        </p:spPr>
        <p:txBody>
          <a:bodyPr wrap="none">
            <a:spAutoFit/>
          </a:bodyPr>
          <a:lstStyle/>
          <a:p>
            <a:r>
              <a:rPr lang="en-CA" dirty="0" smtClean="0">
                <a:solidFill>
                  <a:srgbClr val="FF0000"/>
                </a:solidFill>
                <a:latin typeface="Times New Roman" panose="02020603050405020304" pitchFamily="18" charset="0"/>
                <a:cs typeface="Times New Roman" panose="02020603050405020304" pitchFamily="18" charset="0"/>
              </a:rPr>
              <a:t>Lock Bolt</a:t>
            </a:r>
            <a:endParaRPr lang="en-CA" dirty="0">
              <a:solidFill>
                <a:srgbClr val="FF0000"/>
              </a:solidFill>
            </a:endParaRPr>
          </a:p>
        </p:txBody>
      </p:sp>
      <p:cxnSp>
        <p:nvCxnSpPr>
          <p:cNvPr id="14" name="Straight Arrow Connector 13"/>
          <p:cNvCxnSpPr/>
          <p:nvPr/>
        </p:nvCxnSpPr>
        <p:spPr>
          <a:xfrm>
            <a:off x="1945852" y="3243140"/>
            <a:ext cx="732405"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723" y="1796489"/>
            <a:ext cx="5749202" cy="4311902"/>
          </a:xfrm>
          <a:prstGeom prst="rect">
            <a:avLst/>
          </a:prstGeom>
        </p:spPr>
      </p:pic>
      <p:sp>
        <p:nvSpPr>
          <p:cNvPr id="21" name="Right Arrow 20"/>
          <p:cNvSpPr/>
          <p:nvPr/>
        </p:nvSpPr>
        <p:spPr>
          <a:xfrm>
            <a:off x="5966113" y="3925824"/>
            <a:ext cx="288610" cy="3229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295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57545" y="2069465"/>
            <a:ext cx="3689096" cy="276682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674876" y="2117598"/>
            <a:ext cx="3870960" cy="2903220"/>
          </a:xfrm>
          <a:prstGeom prst="rect">
            <a:avLst/>
          </a:prstGeom>
        </p:spPr>
      </p:pic>
      <p:sp>
        <p:nvSpPr>
          <p:cNvPr id="4" name="Rectangle 3"/>
          <p:cNvSpPr/>
          <p:nvPr/>
        </p:nvSpPr>
        <p:spPr>
          <a:xfrm>
            <a:off x="182880" y="350443"/>
            <a:ext cx="11692128" cy="400110"/>
          </a:xfrm>
          <a:prstGeom prst="rect">
            <a:avLst/>
          </a:prstGeom>
        </p:spPr>
        <p:txBody>
          <a:bodyPr wrap="square">
            <a:spAutoFit/>
          </a:bodyPr>
          <a:lstStyle/>
          <a:p>
            <a:r>
              <a:rPr lang="en-CA" sz="2000" dirty="0" smtClean="0">
                <a:latin typeface="Times New Roman" panose="02020603050405020304" pitchFamily="18" charset="0"/>
                <a:cs typeface="Times New Roman" panose="02020603050405020304" pitchFamily="18" charset="0"/>
              </a:rPr>
              <a:t>8) Use the carbon rod sharpener to sharp </a:t>
            </a:r>
            <a:r>
              <a:rPr lang="en-CA" sz="2000" dirty="0" smtClean="0">
                <a:latin typeface="Times New Roman" panose="02020603050405020304" pitchFamily="18" charset="0"/>
                <a:cs typeface="Times New Roman" panose="02020603050405020304" pitchFamily="18" charset="0"/>
              </a:rPr>
              <a:t>a carbon </a:t>
            </a:r>
            <a:r>
              <a:rPr lang="en-CA" sz="2000" dirty="0" smtClean="0">
                <a:latin typeface="Times New Roman" panose="02020603050405020304" pitchFamily="18" charset="0"/>
                <a:cs typeface="Times New Roman" panose="02020603050405020304" pitchFamily="18" charset="0"/>
              </a:rPr>
              <a:t>rod </a:t>
            </a:r>
            <a:r>
              <a:rPr lang="en-CA" sz="2000" dirty="0" smtClean="0">
                <a:latin typeface="Times New Roman" panose="02020603050405020304" pitchFamily="18" charset="0"/>
                <a:cs typeface="Times New Roman" panose="02020603050405020304" pitchFamily="18" charset="0"/>
              </a:rPr>
              <a:t>(about 5- 6 mm long tip).</a:t>
            </a:r>
            <a:endParaRPr lang="en-CA" sz="2000" dirty="0"/>
          </a:p>
        </p:txBody>
      </p:sp>
    </p:spTree>
    <p:extLst>
      <p:ext uri="{BB962C8B-B14F-4D97-AF65-F5344CB8AC3E}">
        <p14:creationId xmlns:p14="http://schemas.microsoft.com/office/powerpoint/2010/main" val="92597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870</Words>
  <Application>Microsoft Office PowerPoint</Application>
  <PresentationFormat>Widescreen</PresentationFormat>
  <Paragraphs>57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dongjin</dc:creator>
  <cp:lastModifiedBy>dongjin</cp:lastModifiedBy>
  <cp:revision>10</cp:revision>
  <dcterms:created xsi:type="dcterms:W3CDTF">2018-09-16T15:25:28Z</dcterms:created>
  <dcterms:modified xsi:type="dcterms:W3CDTF">2018-09-16T22:08:29Z</dcterms:modified>
</cp:coreProperties>
</file>