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867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1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43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46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61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5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42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59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74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96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51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CFB2-E325-4970-BAA6-011875335BD5}" type="datetimeFigureOut">
              <a:rPr lang="en-CA" smtClean="0"/>
              <a:t>06/09/2017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5A7F-94C8-459F-AB6F-5D3327593A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09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fonso.mucci@mcgill.ca" TargetMode="External"/><Relationship Id="rId4" Type="http://schemas.openxmlformats.org/officeDocument/2006/relationships/hyperlink" Target="mailto:Anthony.Williams-jones@mcgill.c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aroline.seyler@mail.mcgill.ca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mailto:kyle.henderson@mail.mcgill.ca" TargetMode="External"/><Relationship Id="rId5" Type="http://schemas.openxmlformats.org/officeDocument/2006/relationships/image" Target="../media/image6.jpg"/><Relationship Id="rId10" Type="http://schemas.openxmlformats.org/officeDocument/2006/relationships/hyperlink" Target="mailto:samantha.carruthers@mail.mcgill.ca" TargetMode="External"/><Relationship Id="rId4" Type="http://schemas.openxmlformats.org/officeDocument/2006/relationships/image" Target="../media/image5.jpg"/><Relationship Id="rId9" Type="http://schemas.openxmlformats.org/officeDocument/2006/relationships/hyperlink" Target="mailto:jethro.sanz-robinson@mail.mcgill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McGill%20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75"/>
            <a:ext cx="2514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87875"/>
            <a:ext cx="35814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285" y="3032213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0070C0"/>
                </a:solidFill>
              </a:rPr>
              <a:t>Anthony Williams-Jones and Alfonso </a:t>
            </a:r>
            <a:r>
              <a:rPr lang="en-US" altLang="en-US" sz="2400" dirty="0" err="1">
                <a:solidFill>
                  <a:srgbClr val="0070C0"/>
                </a:solidFill>
              </a:rPr>
              <a:t>Mucci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altLang="en-US" sz="2400" dirty="0">
                <a:solidFill>
                  <a:srgbClr val="0070C0"/>
                </a:solidFill>
                <a:hlinkClick r:id="rId4"/>
              </a:rPr>
              <a:t>Anthony.Williams-jones@mcgill.ca</a:t>
            </a:r>
            <a:r>
              <a:rPr lang="en-US" altLang="en-US" sz="2400" dirty="0">
                <a:solidFill>
                  <a:srgbClr val="0070C0"/>
                </a:solidFill>
              </a:rPr>
              <a:t>; </a:t>
            </a:r>
            <a:r>
              <a:rPr lang="en-US" altLang="en-US" sz="2400" dirty="0">
                <a:solidFill>
                  <a:srgbClr val="0070C0"/>
                </a:solidFill>
                <a:hlinkClick r:id="rId5"/>
              </a:rPr>
              <a:t>alfonso.mucci@mcgill.ca</a:t>
            </a:r>
            <a:r>
              <a:rPr lang="en-US" altLang="en-US" sz="2400" dirty="0">
                <a:solidFill>
                  <a:srgbClr val="0070C0"/>
                </a:solidFill>
              </a:rPr>
              <a:t>; </a:t>
            </a:r>
          </a:p>
          <a:p>
            <a:pPr algn="ctr" eaLnBrk="1" hangingPunct="1"/>
            <a:r>
              <a:rPr lang="en-US" altLang="en-US" sz="2400" dirty="0">
                <a:solidFill>
                  <a:srgbClr val="0070C0"/>
                </a:solidFill>
              </a:rPr>
              <a:t>Frank Dawson Adams (FDA)-317/201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738" y="443327"/>
            <a:ext cx="70375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Earth and Planetary Sciences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McGill University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EPSC-221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GEOLOGY</a:t>
            </a:r>
            <a:endParaRPr lang="en-C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76776" y="6338104"/>
            <a:ext cx="588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http://eps.mcgill.ca/~courses/c186-221</a:t>
            </a:r>
          </a:p>
        </p:txBody>
      </p:sp>
    </p:spTree>
    <p:extLst>
      <p:ext uri="{BB962C8B-B14F-4D97-AF65-F5344CB8AC3E}">
        <p14:creationId xmlns:p14="http://schemas.microsoft.com/office/powerpoint/2010/main" val="388148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3153910" y="981719"/>
            <a:ext cx="2719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Teaching </a:t>
            </a:r>
          </a:p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Assistants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" y="3955380"/>
            <a:ext cx="1600786" cy="1897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68" y="583244"/>
            <a:ext cx="1823524" cy="2161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3" y="583244"/>
            <a:ext cx="1739412" cy="206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81" y="3241309"/>
            <a:ext cx="1600787" cy="1897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616" y="3587262"/>
            <a:ext cx="1142416" cy="1497046"/>
          </a:xfrm>
          <a:prstGeom prst="rect">
            <a:avLst/>
          </a:prstGeom>
        </p:spPr>
      </p:pic>
      <p:pic>
        <p:nvPicPr>
          <p:cNvPr id="1026" name="Picture 2" descr="Image result for unknown female 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18" y="3483122"/>
            <a:ext cx="1315392" cy="15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3359" y="2657750"/>
            <a:ext cx="2506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Caroline </a:t>
            </a:r>
            <a:r>
              <a:rPr lang="en-GB" sz="1400" dirty="0" err="1"/>
              <a:t>Seyler</a:t>
            </a:r>
            <a:r>
              <a:rPr lang="en-GB" sz="1400" dirty="0"/>
              <a:t> </a:t>
            </a:r>
          </a:p>
          <a:p>
            <a:pPr algn="ctr"/>
            <a:r>
              <a:rPr lang="en-GB" sz="1400" dirty="0"/>
              <a:t>(</a:t>
            </a:r>
            <a:r>
              <a:rPr lang="en-GB" sz="1400" dirty="0">
                <a:hlinkClick r:id="rId8"/>
              </a:rPr>
              <a:t>caroline.seyler@mail.mcgill.ca</a:t>
            </a:r>
            <a:r>
              <a:rPr lang="en-GB" sz="1400" dirty="0"/>
              <a:t>)</a:t>
            </a:r>
          </a:p>
          <a:p>
            <a:pPr algn="ctr"/>
            <a:r>
              <a:rPr lang="en-GB" sz="1400" dirty="0"/>
              <a:t>FDA-350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85543" y="2744458"/>
            <a:ext cx="2958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Jethro </a:t>
            </a:r>
            <a:r>
              <a:rPr lang="en-GB" sz="1400" dirty="0" err="1"/>
              <a:t>Sanz</a:t>
            </a:r>
            <a:r>
              <a:rPr lang="en-GB" sz="1400" dirty="0"/>
              <a:t>-Robinson </a:t>
            </a:r>
          </a:p>
          <a:p>
            <a:pPr algn="ctr"/>
            <a:r>
              <a:rPr lang="en-GB" sz="1400" dirty="0"/>
              <a:t>(</a:t>
            </a:r>
            <a:r>
              <a:rPr lang="en-GB" sz="1400" dirty="0">
                <a:hlinkClick r:id="rId9"/>
              </a:rPr>
              <a:t>jethro.sanz-robinson@mail.mcgill.ca</a:t>
            </a:r>
            <a:r>
              <a:rPr lang="en-GB" sz="1400" dirty="0"/>
              <a:t>)</a:t>
            </a:r>
          </a:p>
          <a:p>
            <a:pPr algn="ctr"/>
            <a:r>
              <a:rPr lang="en-GB" sz="1400" dirty="0"/>
              <a:t>FDA-346</a:t>
            </a:r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02" y="5852608"/>
            <a:ext cx="2966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Samantha </a:t>
            </a:r>
            <a:r>
              <a:rPr lang="en-GB" sz="1400" dirty="0"/>
              <a:t>Carruthers </a:t>
            </a:r>
          </a:p>
          <a:p>
            <a:pPr algn="ctr"/>
            <a:r>
              <a:rPr lang="en-GB" sz="1400" dirty="0"/>
              <a:t>(</a:t>
            </a:r>
            <a:r>
              <a:rPr lang="en-GB" sz="1400" dirty="0">
                <a:hlinkClick r:id="rId10"/>
              </a:rPr>
              <a:t>samantha.carruthers@mail.mcgill.ca</a:t>
            </a:r>
            <a:r>
              <a:rPr lang="en-GB" sz="1400" dirty="0"/>
              <a:t>)</a:t>
            </a:r>
          </a:p>
          <a:p>
            <a:pPr algn="ctr"/>
            <a:r>
              <a:rPr lang="en-GB" sz="1400" dirty="0"/>
              <a:t>FDA-404</a:t>
            </a:r>
            <a:endParaRPr lang="en-C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5143" y="5196081"/>
            <a:ext cx="2566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Kyle Henderson </a:t>
            </a:r>
          </a:p>
          <a:p>
            <a:pPr algn="ctr"/>
            <a:r>
              <a:rPr lang="en-GB" sz="1400" dirty="0"/>
              <a:t>(</a:t>
            </a:r>
            <a:r>
              <a:rPr lang="en-GB" sz="1400" dirty="0">
                <a:hlinkClick r:id="rId11"/>
              </a:rPr>
              <a:t>kyle.henderson@mail.mcgill.ca</a:t>
            </a:r>
            <a:r>
              <a:rPr lang="en-GB" sz="1400" dirty="0"/>
              <a:t>)</a:t>
            </a:r>
          </a:p>
          <a:p>
            <a:pPr algn="ctr"/>
            <a:r>
              <a:rPr lang="en-GB" sz="1400" dirty="0"/>
              <a:t>FDA-346</a:t>
            </a:r>
            <a:endParaRPr lang="en-CA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467" y="5126801"/>
            <a:ext cx="1228143" cy="1609384"/>
          </a:xfrm>
          <a:prstGeom prst="rect">
            <a:avLst/>
          </a:prstGeom>
        </p:spPr>
      </p:pic>
      <p:pic>
        <p:nvPicPr>
          <p:cNvPr id="14" name="Picture 2" descr="Image result for unknown female 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18" y="5179358"/>
            <a:ext cx="1315392" cy="15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2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4677" y="422031"/>
            <a:ext cx="6213231" cy="622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Course outline, lecture slides, animation and exam sample:  </a:t>
            </a:r>
          </a:p>
          <a:p>
            <a:r>
              <a:rPr lang="en-US" sz="1400" u="sng" dirty="0"/>
              <a:t>http://eps.mcgill.ca/~courses/c186-221</a:t>
            </a:r>
            <a:endParaRPr lang="en-CA" sz="1400" dirty="0"/>
          </a:p>
          <a:p>
            <a:r>
              <a:rPr lang="en-US" sz="1400" dirty="0"/>
              <a:t> </a:t>
            </a:r>
            <a:endParaRPr lang="en-CA" sz="1400" dirty="0"/>
          </a:p>
          <a:p>
            <a:r>
              <a:rPr lang="en-US" sz="1400" b="1" u="heavy" dirty="0"/>
              <a:t>WEEK</a:t>
            </a:r>
            <a:r>
              <a:rPr lang="en-US" sz="1400" b="1" dirty="0"/>
              <a:t>	</a:t>
            </a:r>
            <a:r>
              <a:rPr lang="en-US" sz="1400" b="1" u="heavy" dirty="0"/>
              <a:t>TOPICS</a:t>
            </a:r>
            <a:endParaRPr lang="en-CA" sz="1400" b="1" dirty="0"/>
          </a:p>
          <a:p>
            <a:r>
              <a:rPr lang="en-US" sz="1400" dirty="0"/>
              <a:t>1	</a:t>
            </a:r>
            <a:r>
              <a:rPr lang="en-US" sz="1400" b="1" dirty="0"/>
              <a:t>Introduction (AM, AW-J))</a:t>
            </a:r>
            <a:endParaRPr lang="en-CA" sz="1400" dirty="0"/>
          </a:p>
          <a:p>
            <a:r>
              <a:rPr lang="en-US" sz="1400" dirty="0"/>
              <a:t>	-organization (course description and schedule), books, evaluation</a:t>
            </a:r>
            <a:endParaRPr lang="en-CA" sz="1400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1	History of the Earth (AW-J)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2	Mineralogy (AW-J)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b="1" dirty="0"/>
          </a:p>
          <a:p>
            <a:pPr lvl="0"/>
            <a:r>
              <a:rPr lang="en-US" sz="1400" b="1" dirty="0"/>
              <a:t>3	Volcanism/Igneous rocks  (AW-J)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5	Weathering, erosion and soils (AM)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6	Sedimentary rocks (AM)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7	Metamorphic rocks  (AW-J)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8	Geological time (AW-J)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9	Structural geology (AW-J)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10	Plate Tectonics (AM)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11	Earthquakes (AW-J)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12	Mass wasting and slope stability (AW-J)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13	Running water and groundwater (AM)</a:t>
            </a:r>
            <a:endParaRPr lang="en-CA" sz="1400" b="1" dirty="0"/>
          </a:p>
          <a:p>
            <a:pPr>
              <a:lnSpc>
                <a:spcPts val="800"/>
              </a:lnSpc>
            </a:pPr>
            <a:r>
              <a:rPr lang="en-US" sz="1400" dirty="0"/>
              <a:t> </a:t>
            </a:r>
            <a:endParaRPr lang="en-CA" sz="1400" dirty="0"/>
          </a:p>
          <a:p>
            <a:pPr lvl="0"/>
            <a:r>
              <a:rPr lang="en-US" sz="1400" b="1" dirty="0"/>
              <a:t>14	Glaciers and glaciation (AM)</a:t>
            </a:r>
            <a:endParaRPr lang="en-CA" sz="1400" b="1" dirty="0"/>
          </a:p>
          <a:p>
            <a:r>
              <a:rPr lang="en-US" sz="1400" dirty="0"/>
              <a:t> </a:t>
            </a:r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52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154" y="72683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en-CA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73399" y="1481359"/>
            <a:ext cx="42527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LABS: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Igneous Rocks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Sedimentary Rocks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Metamorphic Rocks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SlopesTopoMaps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Coastal Geomorphology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Climate Data</a:t>
            </a:r>
            <a:endParaRPr kumimoji="0" lang="en-CA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Treasure Map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hours: Two 1.0-hour lectures + laboratories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3399" y="588331"/>
            <a:ext cx="201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EPSC-221</a:t>
            </a:r>
          </a:p>
          <a:p>
            <a:r>
              <a:rPr lang="en-US" dirty="0"/>
              <a:t>GENERAL GEOLOGY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D793B-36C4-405A-AB3E-DE8DA1FEC0A1}"/>
              </a:ext>
            </a:extLst>
          </p:cNvPr>
          <p:cNvSpPr txBox="1"/>
          <p:nvPr/>
        </p:nvSpPr>
        <p:spPr>
          <a:xfrm>
            <a:off x="1473399" y="4382949"/>
            <a:ext cx="115961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Evaluation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C07CB-AFF5-4704-A506-C6B75A1D3E78}"/>
              </a:ext>
            </a:extLst>
          </p:cNvPr>
          <p:cNvSpPr/>
          <p:nvPr/>
        </p:nvSpPr>
        <p:spPr>
          <a:xfrm>
            <a:off x="1473399" y="4963190"/>
            <a:ext cx="4572000" cy="923330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n-CA" dirty="0"/>
              <a:t>Mid-term (October 17</a:t>
            </a:r>
            <a:r>
              <a:rPr lang="en-CA" baseline="30000" dirty="0"/>
              <a:t>th</a:t>
            </a:r>
            <a:r>
              <a:rPr lang="en-CA" dirty="0"/>
              <a:t>) 		20%</a:t>
            </a:r>
          </a:p>
          <a:p>
            <a:r>
              <a:rPr lang="en-CA" dirty="0"/>
              <a:t>Final Exam (Cumulative)		50%</a:t>
            </a:r>
          </a:p>
          <a:p>
            <a:r>
              <a:rPr lang="en-CA" dirty="0"/>
              <a:t>Lab				30%</a:t>
            </a:r>
          </a:p>
        </p:txBody>
      </p:sp>
    </p:spTree>
    <p:extLst>
      <p:ext uri="{BB962C8B-B14F-4D97-AF65-F5344CB8AC3E}">
        <p14:creationId xmlns:p14="http://schemas.microsoft.com/office/powerpoint/2010/main" val="376161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51" y="523221"/>
            <a:ext cx="805900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Recommended textbooks:</a:t>
            </a:r>
            <a:endParaRPr lang="en-CA" sz="2000" b="1" dirty="0"/>
          </a:p>
          <a:p>
            <a:r>
              <a:rPr lang="en-US" sz="1400" dirty="0"/>
              <a:t> </a:t>
            </a:r>
            <a:r>
              <a:rPr lang="en-US" sz="1400" b="1" dirty="0"/>
              <a:t> </a:t>
            </a:r>
            <a:endParaRPr lang="en-CA" sz="1400" dirty="0"/>
          </a:p>
          <a:p>
            <a:r>
              <a:rPr lang="en-US" sz="1400" b="1" dirty="0"/>
              <a:t>QE28.M3415     </a:t>
            </a:r>
          </a:p>
          <a:p>
            <a:r>
              <a:rPr lang="en-US" sz="1400" b="1" dirty="0" err="1"/>
              <a:t>Marshak</a:t>
            </a:r>
            <a:r>
              <a:rPr lang="en-US" sz="1400" b="1" dirty="0"/>
              <a:t> S. (2016) Essentials of Geology, Fifth Edition, W.W. Norton &amp; Company Inc. New York, 629p.</a:t>
            </a:r>
            <a:endParaRPr lang="en-CA" sz="1400" b="1" dirty="0"/>
          </a:p>
          <a:p>
            <a:br>
              <a:rPr lang="en-US" sz="1400" dirty="0"/>
            </a:br>
            <a:r>
              <a:rPr lang="en-US" sz="1400" b="1" dirty="0"/>
              <a:t>QE26.3M362015   </a:t>
            </a:r>
          </a:p>
          <a:p>
            <a:r>
              <a:rPr lang="en-US" sz="1400" b="1" dirty="0" err="1"/>
              <a:t>Marshak</a:t>
            </a:r>
            <a:r>
              <a:rPr lang="en-US" sz="1400" b="1" dirty="0"/>
              <a:t> S. (2015) Earth: Portrait of a Planet, Fifth Edition, W.W. Norton &amp; Company Inc. New York, 875pp.</a:t>
            </a:r>
            <a:endParaRPr lang="en-CA" sz="1400" b="1" dirty="0"/>
          </a:p>
          <a:p>
            <a:endParaRPr lang="en-CA" sz="1400" dirty="0"/>
          </a:p>
        </p:txBody>
      </p:sp>
      <p:pic>
        <p:nvPicPr>
          <p:cNvPr id="3" name="Picture 4" descr="http://ecx.images-amazon.com/images/I/51GighVfHBL._SS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0" y="2541372"/>
            <a:ext cx="3780692" cy="378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arth: Portrait of a Planet (Fourth Edi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52" y="2541372"/>
            <a:ext cx="3802740" cy="38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0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167</Words>
  <Application>Microsoft Office PowerPoint</Application>
  <PresentationFormat>On-screen Show (4:3)</PresentationFormat>
  <Paragraphs>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</dc:creator>
  <cp:lastModifiedBy>Anthony Williams-Jones, Dr.</cp:lastModifiedBy>
  <cp:revision>10</cp:revision>
  <dcterms:created xsi:type="dcterms:W3CDTF">2017-08-03T19:46:09Z</dcterms:created>
  <dcterms:modified xsi:type="dcterms:W3CDTF">2017-09-06T20:24:40Z</dcterms:modified>
</cp:coreProperties>
</file>